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handoutMasterIdLst>
    <p:handoutMasterId r:id="rId24"/>
  </p:handoutMasterIdLst>
  <p:sldIdLst>
    <p:sldId id="256" r:id="rId2"/>
    <p:sldId id="257" r:id="rId3"/>
    <p:sldId id="258" r:id="rId4"/>
    <p:sldId id="273" r:id="rId5"/>
    <p:sldId id="259" r:id="rId6"/>
    <p:sldId id="260" r:id="rId7"/>
    <p:sldId id="261" r:id="rId8"/>
    <p:sldId id="278" r:id="rId9"/>
    <p:sldId id="262" r:id="rId10"/>
    <p:sldId id="263" r:id="rId11"/>
    <p:sldId id="264" r:id="rId12"/>
    <p:sldId id="265" r:id="rId13"/>
    <p:sldId id="266" r:id="rId14"/>
    <p:sldId id="267" r:id="rId15"/>
    <p:sldId id="268" r:id="rId16"/>
    <p:sldId id="269" r:id="rId17"/>
    <p:sldId id="270" r:id="rId18"/>
    <p:sldId id="275" r:id="rId19"/>
    <p:sldId id="276" r:id="rId20"/>
    <p:sldId id="271" r:id="rId21"/>
    <p:sldId id="272" r:id="rId22"/>
    <p:sldId id="277" r:id="rId2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C29F3F01-61A7-49C6-BE52-D6F17E136CE7}" type="datetimeFigureOut">
              <a:rPr lang="en-GB" smtClean="0"/>
              <a:pPr/>
              <a:t>10/12/2019</a:t>
            </a:fld>
            <a:endParaRPr lang="en-GB"/>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1EB9476C-89BA-45F6-90BF-8C39109E0FBC}" type="slidenum">
              <a:rPr lang="en-GB" smtClean="0"/>
              <a:pPr/>
              <a:t>‹#›</a:t>
            </a:fld>
            <a:endParaRPr lang="en-GB"/>
          </a:p>
        </p:txBody>
      </p:sp>
    </p:spTree>
    <p:extLst>
      <p:ext uri="{BB962C8B-B14F-4D97-AF65-F5344CB8AC3E}">
        <p14:creationId xmlns:p14="http://schemas.microsoft.com/office/powerpoint/2010/main" val="27424368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373494-5A16-43F3-A33C-33827EF0F841}" type="datetimeFigureOut">
              <a:rPr lang="en-GB" smtClean="0"/>
              <a:pPr/>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9923EA-0BE3-4420-9B10-1AE0D4454809}"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2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373494-5A16-43F3-A33C-33827EF0F841}" type="datetimeFigureOut">
              <a:rPr lang="en-GB" smtClean="0"/>
              <a:pPr/>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9923EA-0BE3-4420-9B10-1AE0D4454809}" type="slidenum">
              <a:rPr lang="en-GB" smtClean="0"/>
              <a:pPr/>
              <a:t>‹#›</a:t>
            </a:fld>
            <a:endParaRPr lang="en-GB"/>
          </a:p>
        </p:txBody>
      </p:sp>
    </p:spTree>
    <p:extLst>
      <p:ext uri="{BB962C8B-B14F-4D97-AF65-F5344CB8AC3E}">
        <p14:creationId xmlns:p14="http://schemas.microsoft.com/office/powerpoint/2010/main" val="179180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373494-5A16-43F3-A33C-33827EF0F841}" type="datetimeFigureOut">
              <a:rPr lang="en-GB" smtClean="0"/>
              <a:pPr/>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9923EA-0BE3-4420-9B10-1AE0D4454809}" type="slidenum">
              <a:rPr lang="en-GB" smtClean="0"/>
              <a:pPr/>
              <a:t>‹#›</a:t>
            </a:fld>
            <a:endParaRPr lang="en-GB"/>
          </a:p>
        </p:txBody>
      </p:sp>
    </p:spTree>
    <p:extLst>
      <p:ext uri="{BB962C8B-B14F-4D97-AF65-F5344CB8AC3E}">
        <p14:creationId xmlns:p14="http://schemas.microsoft.com/office/powerpoint/2010/main" val="236246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373494-5A16-43F3-A33C-33827EF0F841}" type="datetimeFigureOut">
              <a:rPr lang="en-GB" smtClean="0"/>
              <a:pPr/>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9923EA-0BE3-4420-9B10-1AE0D4454809}" type="slidenum">
              <a:rPr lang="en-GB" smtClean="0"/>
              <a:pPr/>
              <a:t>‹#›</a:t>
            </a:fld>
            <a:endParaRPr lang="en-GB"/>
          </a:p>
        </p:txBody>
      </p:sp>
    </p:spTree>
    <p:extLst>
      <p:ext uri="{BB962C8B-B14F-4D97-AF65-F5344CB8AC3E}">
        <p14:creationId xmlns:p14="http://schemas.microsoft.com/office/powerpoint/2010/main" val="3875197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373494-5A16-43F3-A33C-33827EF0F841}" type="datetimeFigureOut">
              <a:rPr lang="en-GB" smtClean="0"/>
              <a:pPr/>
              <a:t>10/12/2019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9923EA-0BE3-4420-9B10-1AE0D4454809}" type="slidenum">
              <a:rPr lang="en-GB" smtClean="0"/>
              <a:pPr/>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419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373494-5A16-43F3-A33C-33827EF0F841}" type="datetimeFigureOut">
              <a:rPr lang="en-GB" smtClean="0"/>
              <a:pPr/>
              <a:t>10/12/2019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9923EA-0BE3-4420-9B10-1AE0D4454809}" type="slidenum">
              <a:rPr lang="en-GB" smtClean="0"/>
              <a:pPr/>
              <a:t>‹#›</a:t>
            </a:fld>
            <a:endParaRPr lang="en-GB"/>
          </a:p>
        </p:txBody>
      </p:sp>
    </p:spTree>
    <p:extLst>
      <p:ext uri="{BB962C8B-B14F-4D97-AF65-F5344CB8AC3E}">
        <p14:creationId xmlns:p14="http://schemas.microsoft.com/office/powerpoint/2010/main" val="692437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373494-5A16-43F3-A33C-33827EF0F841}" type="datetimeFigureOut">
              <a:rPr lang="en-GB" smtClean="0"/>
              <a:pPr/>
              <a:t>10/12/2019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9923EA-0BE3-4420-9B10-1AE0D4454809}" type="slidenum">
              <a:rPr lang="en-GB" smtClean="0"/>
              <a:pPr/>
              <a:t>‹#›</a:t>
            </a:fld>
            <a:endParaRPr lang="en-GB"/>
          </a:p>
        </p:txBody>
      </p:sp>
    </p:spTree>
    <p:extLst>
      <p:ext uri="{BB962C8B-B14F-4D97-AF65-F5344CB8AC3E}">
        <p14:creationId xmlns:p14="http://schemas.microsoft.com/office/powerpoint/2010/main" val="421867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373494-5A16-43F3-A33C-33827EF0F841}" type="datetimeFigureOut">
              <a:rPr lang="en-GB" smtClean="0"/>
              <a:pPr/>
              <a:t>10/12/2019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9923EA-0BE3-4420-9B10-1AE0D4454809}" type="slidenum">
              <a:rPr lang="en-GB" smtClean="0"/>
              <a:pPr/>
              <a:t>‹#›</a:t>
            </a:fld>
            <a:endParaRPr lang="en-GB"/>
          </a:p>
        </p:txBody>
      </p:sp>
    </p:spTree>
    <p:extLst>
      <p:ext uri="{BB962C8B-B14F-4D97-AF65-F5344CB8AC3E}">
        <p14:creationId xmlns:p14="http://schemas.microsoft.com/office/powerpoint/2010/main" val="1296016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A373494-5A16-43F3-A33C-33827EF0F841}" type="datetimeFigureOut">
              <a:rPr lang="en-GB" smtClean="0"/>
              <a:pPr/>
              <a:t>10/12/2019</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AA9923EA-0BE3-4420-9B10-1AE0D4454809}" type="slidenum">
              <a:rPr lang="en-GB" smtClean="0"/>
              <a:pPr/>
              <a:t>‹#›</a:t>
            </a:fld>
            <a:endParaRPr lang="en-GB"/>
          </a:p>
        </p:txBody>
      </p:sp>
    </p:spTree>
    <p:extLst>
      <p:ext uri="{BB962C8B-B14F-4D97-AF65-F5344CB8AC3E}">
        <p14:creationId xmlns:p14="http://schemas.microsoft.com/office/powerpoint/2010/main" val="77133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A373494-5A16-43F3-A33C-33827EF0F841}" type="datetimeFigureOut">
              <a:rPr lang="en-GB" smtClean="0"/>
              <a:pPr/>
              <a:t>10/12/2019</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A9923EA-0BE3-4420-9B10-1AE0D4454809}" type="slidenum">
              <a:rPr lang="en-GB" smtClean="0"/>
              <a:pPr/>
              <a:t>‹#›</a:t>
            </a:fld>
            <a:endParaRPr lang="en-GB"/>
          </a:p>
        </p:txBody>
      </p:sp>
    </p:spTree>
    <p:extLst>
      <p:ext uri="{BB962C8B-B14F-4D97-AF65-F5344CB8AC3E}">
        <p14:creationId xmlns:p14="http://schemas.microsoft.com/office/powerpoint/2010/main" val="242545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373494-5A16-43F3-A33C-33827EF0F841}" type="datetimeFigureOut">
              <a:rPr lang="en-GB" smtClean="0"/>
              <a:pPr/>
              <a:t>10/12/2019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9923EA-0BE3-4420-9B10-1AE0D4454809}" type="slidenum">
              <a:rPr lang="en-GB" smtClean="0"/>
              <a:pPr/>
              <a:t>‹#›</a:t>
            </a:fld>
            <a:endParaRPr lang="en-GB"/>
          </a:p>
        </p:txBody>
      </p:sp>
    </p:spTree>
    <p:extLst>
      <p:ext uri="{BB962C8B-B14F-4D97-AF65-F5344CB8AC3E}">
        <p14:creationId xmlns:p14="http://schemas.microsoft.com/office/powerpoint/2010/main" val="238502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A373494-5A16-43F3-A33C-33827EF0F841}" type="datetimeFigureOut">
              <a:rPr lang="en-GB" smtClean="0"/>
              <a:pPr/>
              <a:t>10/12/2019</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A9923EA-0BE3-4420-9B10-1AE0D4454809}" type="slidenum">
              <a:rPr lang="en-GB" smtClean="0"/>
              <a:pPr/>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25926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3C92A39-4B61-4957-ABAE-6E4EEB85E3CD}"/>
              </a:ext>
            </a:extLst>
          </p:cNvPr>
          <p:cNvPicPr>
            <a:picLocks noChangeAspect="1"/>
          </p:cNvPicPr>
          <p:nvPr/>
        </p:nvPicPr>
        <p:blipFill rotWithShape="1">
          <a:blip r:embed="rId2">
            <a:duotone>
              <a:schemeClr val="bg2">
                <a:shade val="45000"/>
                <a:satMod val="135000"/>
              </a:schemeClr>
              <a:prstClr val="white"/>
            </a:duotone>
            <a:alphaModFix amt="35000"/>
          </a:blip>
          <a:srcRect t="11753" b="3977"/>
          <a:stretch/>
        </p:blipFill>
        <p:spPr>
          <a:xfrm>
            <a:off x="20" y="10"/>
            <a:ext cx="12191980" cy="6857990"/>
          </a:xfrm>
          <a:prstGeom prst="rect">
            <a:avLst/>
          </a:prstGeom>
        </p:spPr>
      </p:pic>
      <p:sp>
        <p:nvSpPr>
          <p:cNvPr id="2" name="Title 1"/>
          <p:cNvSpPr>
            <a:spLocks noGrp="1"/>
          </p:cNvSpPr>
          <p:nvPr>
            <p:ph type="ctrTitle"/>
          </p:nvPr>
        </p:nvSpPr>
        <p:spPr>
          <a:xfrm>
            <a:off x="1097280" y="758952"/>
            <a:ext cx="10058400" cy="3566160"/>
          </a:xfrm>
        </p:spPr>
        <p:txBody>
          <a:bodyPr>
            <a:normAutofit/>
          </a:bodyPr>
          <a:lstStyle/>
          <a:p>
            <a:r>
              <a:rPr lang="en-GB" sz="5600" b="1" dirty="0">
                <a:latin typeface="Aharoni" panose="02010803020104030203" pitchFamily="2" charset="-79"/>
                <a:cs typeface="Aharoni" panose="02010803020104030203" pitchFamily="2" charset="-79"/>
              </a:rPr>
              <a:t>MAJOR AREAS OF INTEREST IN THE ACJA RULES</a:t>
            </a:r>
            <a:r>
              <a:rPr lang="en-GB" sz="5600" dirty="0"/>
              <a:t/>
            </a:r>
            <a:br>
              <a:rPr lang="en-GB" sz="5600" dirty="0"/>
            </a:br>
            <a:r>
              <a:rPr lang="en-GB" sz="5600" dirty="0"/>
              <a:t> </a:t>
            </a:r>
            <a:br>
              <a:rPr lang="en-GB" sz="5600" dirty="0"/>
            </a:br>
            <a:endParaRPr lang="en-GB" sz="5600" i="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0051" y="4455620"/>
            <a:ext cx="10058400" cy="1143000"/>
          </a:xfrm>
        </p:spPr>
        <p:txBody>
          <a:bodyPr>
            <a:normAutofit/>
          </a:bodyPr>
          <a:lstStyle/>
          <a:p>
            <a:r>
              <a:rPr lang="en-GB" i="1" dirty="0">
                <a:latin typeface="Arial" panose="020B0604020202020204" pitchFamily="34" charset="0"/>
                <a:cs typeface="Arial" panose="020B0604020202020204" pitchFamily="34" charset="0"/>
              </a:rPr>
              <a:t>By </a:t>
            </a:r>
            <a:endParaRPr lang="en-GB" sz="3200" i="1" dirty="0">
              <a:latin typeface="Arial" panose="020B0604020202020204" pitchFamily="34" charset="0"/>
              <a:cs typeface="Arial" panose="020B0604020202020204" pitchFamily="34" charset="0"/>
            </a:endParaRPr>
          </a:p>
          <a:p>
            <a:r>
              <a:rPr lang="en-GB" sz="3200" dirty="0">
                <a:solidFill>
                  <a:schemeClr val="tx1">
                    <a:lumMod val="85000"/>
                    <a:lumOff val="15000"/>
                  </a:schemeClr>
                </a:solidFill>
                <a:latin typeface="Aharoni" panose="02010803020104030203" pitchFamily="2" charset="-79"/>
                <a:cs typeface="Aharoni" panose="02010803020104030203" pitchFamily="2" charset="-79"/>
              </a:rPr>
              <a:t>KELVIN A. MEJULU, ESQ.</a:t>
            </a:r>
          </a:p>
        </p:txBody>
      </p:sp>
      <p:cxnSp>
        <p:nvCxnSpPr>
          <p:cNvPr id="9" name="Straight Connector 8">
            <a:extLst>
              <a:ext uri="{FF2B5EF4-FFF2-40B4-BE49-F238E27FC236}">
                <a16:creationId xmlns:a16="http://schemas.microsoft.com/office/drawing/2014/main" xmlns="" id="{77AB95BF-57D0-4E49-9EF2-408B47C8D40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07658" y="4343400"/>
            <a:ext cx="98755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xmlns="" id="{1C520CBD-F82E-44E4-BDA5-128716AD79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4618AE32-A526-42FC-A854-732740BD38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231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07567"/>
            <a:ext cx="10515600" cy="4351338"/>
          </a:xfrm>
        </p:spPr>
        <p:txBody>
          <a:bodyPr>
            <a:normAutofit/>
          </a:bodyPr>
          <a:lstStyle/>
          <a:p>
            <a:pPr marL="714375" indent="0" algn="just">
              <a:buNone/>
            </a:pPr>
            <a:r>
              <a:rPr lang="en-GB" b="1" i="1" dirty="0"/>
              <a:t>It would be undesirable for case statement to be put as a matter of course before juries as if they were projections of the indictment or particulars thereof. The object of ordering a case statement is to inform the opposing party of the case that it is intended to be out forward so as to facilitate preparation for trial and avoid surprise. If there is a significant departure, then subject to the Judge’s discretion under section 10, the jury may be appraised of it. But to provide the jury with pleadings and to raise pleading arguments would tend to confusion and diversion from the virtual issues”</a:t>
            </a:r>
            <a:endParaRPr lang="en-GB" sz="2400" b="1" i="1" dirty="0"/>
          </a:p>
          <a:p>
            <a:pPr marL="714375" indent="0" algn="just">
              <a:buNone/>
            </a:pPr>
            <a:endParaRPr lang="en-GB" sz="2400" dirty="0"/>
          </a:p>
          <a:p>
            <a:pPr marL="363538" lvl="0" indent="-363538" algn="just">
              <a:buFont typeface="Wingdings" panose="05000000000000000000" pitchFamily="2" charset="2"/>
              <a:buChar char="v"/>
            </a:pPr>
            <a:r>
              <a:rPr lang="en-GB" sz="2400" dirty="0"/>
              <a:t>See </a:t>
            </a:r>
            <a:r>
              <a:rPr lang="en-GB" sz="2400" b="1" dirty="0"/>
              <a:t>Pius .v. State (2012) LPELR 9304 CA, Dada .v. FRN (2014) LPELR CA/L/497/2014 page 15.</a:t>
            </a:r>
            <a:endParaRPr lang="en-GB" sz="2400" dirty="0"/>
          </a:p>
          <a:p>
            <a:pPr algn="just"/>
            <a:endParaRPr lang="en-GB" dirty="0"/>
          </a:p>
        </p:txBody>
      </p:sp>
    </p:spTree>
    <p:extLst>
      <p:ext uri="{BB962C8B-B14F-4D97-AF65-F5344CB8AC3E}">
        <p14:creationId xmlns:p14="http://schemas.microsoft.com/office/powerpoint/2010/main" val="4282153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34075"/>
            <a:ext cx="10058400" cy="1450757"/>
          </a:xfrm>
        </p:spPr>
        <p:txBody>
          <a:bodyPr>
            <a:normAutofit/>
          </a:bodyPr>
          <a:lstStyle/>
          <a:p>
            <a:pPr algn="ctr"/>
            <a:r>
              <a:rPr lang="en-GB" sz="4000" b="1" dirty="0">
                <a:latin typeface="Aharoni" panose="02010803020104030203" pitchFamily="2" charset="-79"/>
                <a:cs typeface="Aharoni" panose="02010803020104030203" pitchFamily="2" charset="-79"/>
              </a:rPr>
              <a:t>CASE MANAGEMENT </a:t>
            </a:r>
            <a:r>
              <a:rPr lang="en-GB" sz="4000" dirty="0">
                <a:latin typeface="Aharoni" panose="02010803020104030203" pitchFamily="2" charset="-79"/>
                <a:cs typeface="Aharoni" panose="02010803020104030203" pitchFamily="2" charset="-79"/>
              </a:rPr>
              <a:t/>
            </a:r>
            <a:br>
              <a:rPr lang="en-GB" sz="4000" dirty="0">
                <a:latin typeface="Aharoni" panose="02010803020104030203" pitchFamily="2" charset="-79"/>
                <a:cs typeface="Aharoni" panose="02010803020104030203" pitchFamily="2" charset="-79"/>
              </a:rPr>
            </a:br>
            <a:endParaRPr lang="en-GB" sz="4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1900474"/>
            <a:ext cx="10515600" cy="5753053"/>
          </a:xfrm>
        </p:spPr>
        <p:txBody>
          <a:bodyPr>
            <a:noAutofit/>
          </a:bodyPr>
          <a:lstStyle/>
          <a:p>
            <a:pPr marL="363538" lvl="0" indent="-363538" algn="just">
              <a:buFont typeface="Wingdings" panose="05000000000000000000" pitchFamily="2" charset="2"/>
              <a:buChar char="v"/>
            </a:pPr>
            <a:r>
              <a:rPr lang="en-GB" sz="2700" dirty="0"/>
              <a:t>Case Management Hearing shall commence immediately after arraignment, where the following preliminary issues shall be identified: </a:t>
            </a:r>
          </a:p>
          <a:p>
            <a:pPr marL="714375" lvl="0" indent="-350838" algn="just"/>
            <a:r>
              <a:rPr lang="en-GB" sz="2700" dirty="0"/>
              <a:t>objection on grounds of jurisdiction; </a:t>
            </a:r>
          </a:p>
          <a:p>
            <a:pPr marL="714375" lvl="0" indent="-350838" algn="just"/>
            <a:r>
              <a:rPr lang="en-GB" sz="2700" dirty="0"/>
              <a:t>admissibility of evidence including statements of the defendant(s); </a:t>
            </a:r>
          </a:p>
          <a:p>
            <a:pPr marL="714375" lvl="0" indent="-350838" algn="just"/>
            <a:r>
              <a:rPr lang="en-GB" sz="2700" dirty="0"/>
              <a:t>number of witnesses to be called by the parties; </a:t>
            </a:r>
          </a:p>
          <a:p>
            <a:pPr marL="714375" lvl="0" indent="-350838" algn="just"/>
            <a:r>
              <a:rPr lang="en-GB" sz="2700" dirty="0"/>
              <a:t>non-contentious evidence and admissions; </a:t>
            </a:r>
          </a:p>
          <a:p>
            <a:pPr marL="714375" lvl="0" indent="-350838" algn="just"/>
            <a:r>
              <a:rPr lang="en-GB" sz="2700" dirty="0"/>
              <a:t>time estimate and schedule of witnesses for the trial; and </a:t>
            </a:r>
          </a:p>
          <a:p>
            <a:pPr marL="714375" lvl="0" indent="-350838" algn="just"/>
            <a:r>
              <a:rPr lang="en-GB" sz="2700" dirty="0"/>
              <a:t>any other matter incidental to the trial. </a:t>
            </a:r>
          </a:p>
        </p:txBody>
      </p:sp>
    </p:spTree>
    <p:extLst>
      <p:ext uri="{BB962C8B-B14F-4D97-AF65-F5344CB8AC3E}">
        <p14:creationId xmlns:p14="http://schemas.microsoft.com/office/powerpoint/2010/main" val="257462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9" y="800792"/>
            <a:ext cx="11418276" cy="5700592"/>
          </a:xfrm>
        </p:spPr>
        <p:txBody>
          <a:bodyPr>
            <a:noAutofit/>
          </a:bodyPr>
          <a:lstStyle/>
          <a:p>
            <a:pPr marL="363538" lvl="0" indent="-363538" algn="just">
              <a:buFont typeface="Wingdings" panose="05000000000000000000" pitchFamily="2" charset="2"/>
              <a:buChar char="v"/>
            </a:pPr>
            <a:r>
              <a:rPr lang="en-GB" sz="2700" dirty="0"/>
              <a:t>At the end of the case management session the court may make the orders/directions in respect of the following:</a:t>
            </a:r>
          </a:p>
          <a:p>
            <a:pPr marL="714375" lvl="0" indent="-350838" algn="just"/>
            <a:r>
              <a:rPr lang="en-GB" sz="2700" dirty="0"/>
              <a:t>issues identified and narrowed for trial; </a:t>
            </a:r>
          </a:p>
          <a:p>
            <a:pPr marL="714375" lvl="0" indent="-350838" algn="just"/>
            <a:r>
              <a:rPr lang="en-GB" sz="2700" dirty="0"/>
              <a:t>evidence agreed by parties and admitted by court; </a:t>
            </a:r>
          </a:p>
          <a:p>
            <a:pPr marL="714375" lvl="0" indent="-350838" algn="just"/>
            <a:r>
              <a:rPr lang="en-GB" sz="2700" dirty="0"/>
              <a:t>evidence disagreed by parties and to be proved at trial; </a:t>
            </a:r>
          </a:p>
          <a:p>
            <a:pPr marL="714375" lvl="0" indent="-350838" algn="just"/>
            <a:r>
              <a:rPr lang="en-GB" sz="2700" dirty="0"/>
              <a:t>witnesses to be called by parties; </a:t>
            </a:r>
          </a:p>
          <a:p>
            <a:pPr marL="714375" lvl="0" indent="-350838" algn="just"/>
            <a:r>
              <a:rPr lang="en-GB" sz="2700" dirty="0"/>
              <a:t>time allowed for parties to present their evidence;</a:t>
            </a:r>
          </a:p>
          <a:p>
            <a:pPr marL="714375" lvl="0" indent="-350838" algn="just"/>
            <a:r>
              <a:rPr lang="en-GB" sz="2700" dirty="0"/>
              <a:t>time allowed for parties to cross examine witnesses;</a:t>
            </a:r>
          </a:p>
          <a:p>
            <a:pPr marL="714375" lvl="0" indent="-350838" algn="just"/>
            <a:r>
              <a:rPr lang="en-GB" sz="2700" dirty="0"/>
              <a:t>order for parties to file written deposition on oath of the testimonies of their witnesses in the matter; and </a:t>
            </a:r>
          </a:p>
          <a:p>
            <a:pPr marL="714375" lvl="0" indent="-350838" algn="just"/>
            <a:r>
              <a:rPr lang="en-GB" sz="2700" dirty="0"/>
              <a:t>Applications and objections raised and dates fixed for hearing same. </a:t>
            </a:r>
          </a:p>
          <a:p>
            <a:pPr algn="just"/>
            <a:endParaRPr lang="en-GB" sz="2700" dirty="0"/>
          </a:p>
        </p:txBody>
      </p:sp>
    </p:spTree>
    <p:extLst>
      <p:ext uri="{BB962C8B-B14F-4D97-AF65-F5344CB8AC3E}">
        <p14:creationId xmlns:p14="http://schemas.microsoft.com/office/powerpoint/2010/main" val="4101059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latin typeface="Aharoni" panose="02010803020104030203" pitchFamily="2" charset="-79"/>
                <a:cs typeface="Aharoni" panose="02010803020104030203" pitchFamily="2" charset="-79"/>
              </a:rPr>
              <a:t>CONFESSIONAL STATEMENT</a:t>
            </a:r>
            <a:endParaRPr lang="en-GB" sz="4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Autofit/>
          </a:bodyPr>
          <a:lstStyle/>
          <a:p>
            <a:pPr marL="363538" lvl="0" indent="-363538" algn="just">
              <a:buFont typeface="Wingdings" panose="05000000000000000000" pitchFamily="2" charset="2"/>
              <a:buChar char="v"/>
            </a:pPr>
            <a:r>
              <a:rPr lang="en-GB" sz="2600" dirty="0"/>
              <a:t>A prosecutor who seeks to rely on a confessional statement allegedly made voluntarily by a defendant shall, while presenting the prosecution’s case adduce evidence to show the voluntariness of the said statement.</a:t>
            </a:r>
          </a:p>
          <a:p>
            <a:pPr marL="363538" lvl="0" indent="-363538" algn="just">
              <a:buFont typeface="Wingdings" panose="05000000000000000000" pitchFamily="2" charset="2"/>
              <a:buChar char="v"/>
            </a:pPr>
            <a:r>
              <a:rPr lang="en-GB" sz="2600" dirty="0"/>
              <a:t>A defendant who seeks to object to a confessional statement allegedly gotten involuntarily shall, while presenting his defence to the case adduce evidence to show the involuntariness of the said statement.</a:t>
            </a:r>
          </a:p>
          <a:p>
            <a:pPr marL="363538" lvl="0" indent="-363538" algn="just">
              <a:buFont typeface="Wingdings" panose="05000000000000000000" pitchFamily="2" charset="2"/>
              <a:buChar char="v"/>
            </a:pPr>
            <a:r>
              <a:rPr lang="en-GB" sz="2600" dirty="0"/>
              <a:t>Any objection to the admissibility of confessional statement shall be recorded and shall be ruled upon by the court while delivering judgment in the substantive case. </a:t>
            </a:r>
          </a:p>
        </p:txBody>
      </p:sp>
    </p:spTree>
    <p:extLst>
      <p:ext uri="{BB962C8B-B14F-4D97-AF65-F5344CB8AC3E}">
        <p14:creationId xmlns:p14="http://schemas.microsoft.com/office/powerpoint/2010/main" val="386461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379049"/>
            <a:ext cx="10515600" cy="780011"/>
          </a:xfrm>
        </p:spPr>
        <p:txBody>
          <a:bodyPr>
            <a:normAutofit fontScale="90000"/>
          </a:bodyPr>
          <a:lstStyle/>
          <a:p>
            <a:pPr algn="ctr"/>
            <a:r>
              <a:rPr lang="en-GB" sz="4000" b="1" dirty="0">
                <a:latin typeface="Aharoni" panose="02010803020104030203" pitchFamily="2" charset="-79"/>
                <a:cs typeface="Aharoni" panose="02010803020104030203" pitchFamily="2" charset="-79"/>
              </a:rPr>
              <a:t>NO CASE SUBMISSION</a:t>
            </a:r>
            <a:r>
              <a:rPr lang="en-GB" sz="4000" dirty="0">
                <a:latin typeface="Aharoni" panose="02010803020104030203" pitchFamily="2" charset="-79"/>
                <a:cs typeface="Aharoni" panose="02010803020104030203" pitchFamily="2" charset="-79"/>
              </a:rPr>
              <a:t/>
            </a:r>
            <a:br>
              <a:rPr lang="en-GB" sz="4000" dirty="0">
                <a:latin typeface="Aharoni" panose="02010803020104030203" pitchFamily="2" charset="-79"/>
                <a:cs typeface="Aharoni" panose="02010803020104030203" pitchFamily="2" charset="-79"/>
              </a:rPr>
            </a:br>
            <a:endParaRPr lang="en-GB" sz="4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502023" y="2159060"/>
            <a:ext cx="11187953" cy="5997388"/>
          </a:xfrm>
        </p:spPr>
        <p:txBody>
          <a:bodyPr>
            <a:noAutofit/>
          </a:bodyPr>
          <a:lstStyle/>
          <a:p>
            <a:pPr marL="363538" lvl="0" indent="-363538" algn="just">
              <a:buFont typeface="Wingdings" panose="05000000000000000000" pitchFamily="2" charset="2"/>
              <a:buChar char="v"/>
            </a:pPr>
            <a:r>
              <a:rPr lang="en-GB" sz="2700" dirty="0"/>
              <a:t>Previously no provision as to when to file a no case submission at the close of the prosecution’s case</a:t>
            </a:r>
          </a:p>
          <a:p>
            <a:pPr marL="363538" lvl="0" indent="-363538" algn="just">
              <a:buFont typeface="Wingdings" panose="05000000000000000000" pitchFamily="2" charset="2"/>
              <a:buChar char="v"/>
            </a:pPr>
            <a:r>
              <a:rPr lang="en-GB" sz="2700" dirty="0"/>
              <a:t>By the proposed the defendant shall file his no case submission not later than 21 days from the date of conclusion of the prosecution’s case.</a:t>
            </a:r>
          </a:p>
          <a:p>
            <a:pPr marL="363538" lvl="0" indent="-363538" algn="just">
              <a:buFont typeface="Wingdings" panose="05000000000000000000" pitchFamily="2" charset="2"/>
              <a:buChar char="v"/>
            </a:pPr>
            <a:r>
              <a:rPr lang="en-GB" sz="2700" dirty="0"/>
              <a:t>The prosecution has 21 days to respond</a:t>
            </a:r>
          </a:p>
          <a:p>
            <a:pPr marL="363538" indent="-363538" algn="just">
              <a:buFont typeface="Wingdings" panose="05000000000000000000" pitchFamily="2" charset="2"/>
              <a:buChar char="v"/>
            </a:pPr>
            <a:r>
              <a:rPr lang="en-GB" sz="2700" dirty="0"/>
              <a:t>The defendant has 7 days to file his reply on points of law</a:t>
            </a:r>
          </a:p>
          <a:p>
            <a:pPr marL="0" lvl="0" indent="0" algn="just">
              <a:buNone/>
            </a:pPr>
            <a:endParaRPr lang="en-GB" sz="2700" dirty="0"/>
          </a:p>
        </p:txBody>
      </p:sp>
    </p:spTree>
    <p:extLst>
      <p:ext uri="{BB962C8B-B14F-4D97-AF65-F5344CB8AC3E}">
        <p14:creationId xmlns:p14="http://schemas.microsoft.com/office/powerpoint/2010/main" val="3772219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464" y="722376"/>
            <a:ext cx="10505170" cy="900953"/>
          </a:xfrm>
        </p:spPr>
        <p:txBody>
          <a:bodyPr>
            <a:normAutofit/>
          </a:bodyPr>
          <a:lstStyle/>
          <a:p>
            <a:pPr algn="ctr"/>
            <a:r>
              <a:rPr lang="en-GB" sz="4000" b="1" dirty="0">
                <a:latin typeface="Aharoni" panose="02010803020104030203" pitchFamily="2" charset="-79"/>
                <a:cs typeface="Aharoni" panose="02010803020104030203" pitchFamily="2" charset="-79"/>
              </a:rPr>
              <a:t>SANCTIONS</a:t>
            </a:r>
            <a:endParaRPr lang="en-GB" sz="4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40261" y="1951999"/>
            <a:ext cx="11151577" cy="5688868"/>
          </a:xfrm>
        </p:spPr>
        <p:txBody>
          <a:bodyPr>
            <a:noAutofit/>
          </a:bodyPr>
          <a:lstStyle/>
          <a:p>
            <a:pPr marL="363538" lvl="0" indent="-363538" algn="just">
              <a:buFont typeface="Wingdings" panose="05000000000000000000" pitchFamily="2" charset="2"/>
              <a:buChar char="v"/>
            </a:pPr>
            <a:r>
              <a:rPr lang="en-GB" sz="2700" dirty="0"/>
              <a:t>Breach by counsel, the Court may: </a:t>
            </a:r>
          </a:p>
          <a:p>
            <a:pPr marL="714375" lvl="0" indent="-350838" algn="just"/>
            <a:r>
              <a:rPr lang="en-GB" sz="2700" dirty="0"/>
              <a:t>award reasonable costs against the Counsel personally</a:t>
            </a:r>
          </a:p>
          <a:p>
            <a:pPr marL="714375" lvl="0" indent="-350838" algn="just"/>
            <a:r>
              <a:rPr lang="en-GB" sz="2700" dirty="0"/>
              <a:t>recommend such counsel to the LPDC </a:t>
            </a:r>
          </a:p>
          <a:p>
            <a:pPr marL="714375" lvl="0" indent="-350838" algn="just"/>
            <a:r>
              <a:rPr lang="en-GB" sz="2700" dirty="0"/>
              <a:t>in the case of a law officer, recommend such counsel to the appropriate prosecuting authority, for disciplinary action under the Code of Conduct for Prosecutors 2014. </a:t>
            </a:r>
          </a:p>
          <a:p>
            <a:pPr marL="714375" lvl="0" indent="-350838" algn="just"/>
            <a:r>
              <a:rPr lang="en-GB" sz="2700" dirty="0"/>
              <a:t>in the case of a senior counsel, recommend such counsel to LPPC.</a:t>
            </a:r>
          </a:p>
          <a:p>
            <a:pPr marL="714375" lvl="0" indent="-350838" algn="just"/>
            <a:r>
              <a:rPr lang="en-GB" sz="2700" dirty="0"/>
              <a:t>The court may also at the end of proceedings, record in writing the misconduct of such counsel, in the judgement or ruling of the court </a:t>
            </a:r>
          </a:p>
        </p:txBody>
      </p:sp>
    </p:spTree>
    <p:extLst>
      <p:ext uri="{BB962C8B-B14F-4D97-AF65-F5344CB8AC3E}">
        <p14:creationId xmlns:p14="http://schemas.microsoft.com/office/powerpoint/2010/main" val="1477616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207" y="2012491"/>
            <a:ext cx="10685585" cy="5653698"/>
          </a:xfrm>
        </p:spPr>
        <p:txBody>
          <a:bodyPr>
            <a:noAutofit/>
          </a:bodyPr>
          <a:lstStyle/>
          <a:p>
            <a:pPr marL="363538" lvl="0" indent="-363538" algn="just">
              <a:buFont typeface="Wingdings" panose="05000000000000000000" pitchFamily="2" charset="2"/>
              <a:buChar char="v"/>
            </a:pPr>
            <a:r>
              <a:rPr lang="en-GB" sz="2700" dirty="0"/>
              <a:t>Where the breach is by defendant the Court may: </a:t>
            </a:r>
          </a:p>
          <a:p>
            <a:pPr marL="714375" lvl="0" indent="-350838" algn="just"/>
            <a:r>
              <a:rPr lang="en-GB" sz="2700" dirty="0"/>
              <a:t>award reasonable costs against the defendant</a:t>
            </a:r>
          </a:p>
          <a:p>
            <a:pPr marL="714375" lvl="0" indent="-350838" algn="just"/>
            <a:r>
              <a:rPr lang="en-GB" sz="2700" dirty="0"/>
              <a:t>where the defendant is convicted, consider such misconduct during sentencing</a:t>
            </a:r>
          </a:p>
          <a:p>
            <a:pPr marL="363537" lvl="0" indent="0" algn="just">
              <a:buNone/>
            </a:pPr>
            <a:endParaRPr lang="en-GB" sz="2700" dirty="0"/>
          </a:p>
          <a:p>
            <a:pPr marL="820737" lvl="0" indent="-457200" algn="just">
              <a:buFont typeface="Wingdings" panose="05000000000000000000" pitchFamily="2" charset="2"/>
              <a:buChar char="v"/>
            </a:pPr>
            <a:r>
              <a:rPr lang="en-GB" sz="2700" dirty="0"/>
              <a:t>Where an officer of the court breaches the Rules, such officer of court shall be made to face disciplinary action in line with the civil service rules.</a:t>
            </a:r>
          </a:p>
          <a:p>
            <a:pPr algn="just"/>
            <a:endParaRPr lang="en-GB" sz="2700" dirty="0"/>
          </a:p>
        </p:txBody>
      </p:sp>
    </p:spTree>
    <p:extLst>
      <p:ext uri="{BB962C8B-B14F-4D97-AF65-F5344CB8AC3E}">
        <p14:creationId xmlns:p14="http://schemas.microsoft.com/office/powerpoint/2010/main" val="133688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3304"/>
            <a:ext cx="10515600" cy="1032486"/>
          </a:xfrm>
        </p:spPr>
        <p:txBody>
          <a:bodyPr>
            <a:normAutofit/>
          </a:bodyPr>
          <a:lstStyle/>
          <a:p>
            <a:pPr algn="ctr"/>
            <a:r>
              <a:rPr lang="en-GB" sz="4000" b="1" dirty="0">
                <a:latin typeface="Aharoni" panose="02010803020104030203" pitchFamily="2" charset="-79"/>
                <a:cs typeface="Aharoni" panose="02010803020104030203" pitchFamily="2" charset="-79"/>
              </a:rPr>
              <a:t>AWARD OF COSTS</a:t>
            </a:r>
            <a:endParaRPr lang="en-GB" sz="4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386862" y="1962677"/>
            <a:ext cx="11418276" cy="5709139"/>
          </a:xfrm>
        </p:spPr>
        <p:txBody>
          <a:bodyPr>
            <a:noAutofit/>
          </a:bodyPr>
          <a:lstStyle/>
          <a:p>
            <a:pPr marL="363538" lvl="0" indent="-363538" algn="just">
              <a:buFont typeface="Wingdings" panose="05000000000000000000" pitchFamily="2" charset="2"/>
              <a:buChar char="v"/>
            </a:pPr>
            <a:r>
              <a:rPr lang="en-GB" sz="2700" dirty="0"/>
              <a:t>In determining quantum of costs, the Court shall consider:</a:t>
            </a:r>
          </a:p>
          <a:p>
            <a:pPr marL="714375" lvl="0" indent="-350838" algn="just"/>
            <a:r>
              <a:rPr lang="en-GB" sz="2700" dirty="0"/>
              <a:t>the conduct of all the parties; </a:t>
            </a:r>
          </a:p>
          <a:p>
            <a:pPr marL="714375" lvl="0" indent="-350838" algn="just"/>
            <a:r>
              <a:rPr lang="en-GB" sz="2700" dirty="0"/>
              <a:t>the time spent on the case; </a:t>
            </a:r>
          </a:p>
          <a:p>
            <a:pPr marL="714375" lvl="0" indent="-350838" algn="just"/>
            <a:r>
              <a:rPr lang="en-GB" sz="2700" dirty="0"/>
              <a:t>the place where and the circumstances in which work or any part of it was done; and</a:t>
            </a:r>
          </a:p>
          <a:p>
            <a:pPr marL="714375" lvl="0" indent="-350838" algn="just"/>
            <a:r>
              <a:rPr lang="en-GB" sz="2700" dirty="0"/>
              <a:t>any direction or observations by the court that made the costs order. </a:t>
            </a:r>
          </a:p>
          <a:p>
            <a:pPr marL="363538" indent="-363538" algn="just">
              <a:buFont typeface="Wingdings" panose="05000000000000000000" pitchFamily="2" charset="2"/>
              <a:buChar char="v"/>
            </a:pPr>
            <a:r>
              <a:rPr lang="en-GB" sz="2700" dirty="0"/>
              <a:t>Wasted costs may be awarded against counsel for improper or negligent act or omission</a:t>
            </a:r>
          </a:p>
        </p:txBody>
      </p:sp>
    </p:spTree>
    <p:extLst>
      <p:ext uri="{BB962C8B-B14F-4D97-AF65-F5344CB8AC3E}">
        <p14:creationId xmlns:p14="http://schemas.microsoft.com/office/powerpoint/2010/main" val="681575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36869"/>
            <a:ext cx="10515600" cy="6147718"/>
          </a:xfrm>
        </p:spPr>
        <p:txBody>
          <a:bodyPr>
            <a:noAutofit/>
          </a:bodyPr>
          <a:lstStyle/>
          <a:p>
            <a:pPr marL="363538" lvl="0" indent="-363538" algn="just">
              <a:buFont typeface="Wingdings" panose="05000000000000000000" pitchFamily="2" charset="2"/>
              <a:buChar char="v"/>
            </a:pPr>
            <a:r>
              <a:rPr lang="en-GB" sz="2700" dirty="0"/>
              <a:t>Wasted costs order may be awarded where:</a:t>
            </a:r>
          </a:p>
          <a:p>
            <a:pPr marL="714375" lvl="0" indent="-350838" algn="just"/>
            <a:r>
              <a:rPr lang="en-GB" sz="2700" dirty="0"/>
              <a:t>counsel by his act or omission is unable to move on with his case.</a:t>
            </a:r>
          </a:p>
          <a:p>
            <a:pPr marL="714375" lvl="0" indent="-350838" algn="just"/>
            <a:r>
              <a:rPr lang="en-GB" sz="2700" dirty="0"/>
              <a:t>counsel by his act or omission has caused substantial and unjustifiable delays to trial.</a:t>
            </a:r>
          </a:p>
          <a:p>
            <a:pPr marL="714375" lvl="0" indent="-350838" algn="just"/>
            <a:r>
              <a:rPr lang="en-GB" sz="2700" dirty="0"/>
              <a:t>where counsel by his act or omission causes any such other event that the court deems irrelevant and have caused substantial damage to the progress or outcome of the trial.</a:t>
            </a:r>
          </a:p>
          <a:p>
            <a:pPr marL="363538" lvl="0" indent="-363538" algn="just">
              <a:buFont typeface="Wingdings" panose="05000000000000000000" pitchFamily="2" charset="2"/>
              <a:buChar char="v"/>
            </a:pPr>
            <a:r>
              <a:rPr lang="en-GB" sz="2700" dirty="0"/>
              <a:t>The Court may make a third party costs order if there has been serious misconduct by a third party. </a:t>
            </a:r>
          </a:p>
        </p:txBody>
      </p:sp>
    </p:spTree>
    <p:extLst>
      <p:ext uri="{BB962C8B-B14F-4D97-AF65-F5344CB8AC3E}">
        <p14:creationId xmlns:p14="http://schemas.microsoft.com/office/powerpoint/2010/main" val="103217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544" y="2007915"/>
            <a:ext cx="10494912" cy="4939488"/>
          </a:xfrm>
        </p:spPr>
        <p:txBody>
          <a:bodyPr>
            <a:normAutofit/>
          </a:bodyPr>
          <a:lstStyle/>
          <a:p>
            <a:pPr marL="363538" lvl="0" indent="-363538" algn="just">
              <a:buFont typeface="Wingdings" panose="05000000000000000000" pitchFamily="2" charset="2"/>
              <a:buChar char="v"/>
            </a:pPr>
            <a:r>
              <a:rPr lang="en-GB" sz="2700" dirty="0"/>
              <a:t>The Court to hear the third party before making an order for third party cost</a:t>
            </a:r>
          </a:p>
          <a:p>
            <a:pPr marL="0" lvl="0" indent="0" algn="just">
              <a:buNone/>
            </a:pPr>
            <a:endParaRPr lang="en-GB" sz="2700" dirty="0"/>
          </a:p>
          <a:p>
            <a:pPr marL="363538" lvl="0" indent="-363538" algn="just">
              <a:buFont typeface="Wingdings" panose="05000000000000000000" pitchFamily="2" charset="2"/>
              <a:buChar char="v"/>
            </a:pPr>
            <a:r>
              <a:rPr lang="en-GB" sz="2700" dirty="0"/>
              <a:t>Third party cost order may be made on the application of any party, or on the court’s own motion</a:t>
            </a:r>
          </a:p>
          <a:p>
            <a:pPr marL="0" lvl="0" indent="0" algn="just">
              <a:buNone/>
            </a:pPr>
            <a:endParaRPr lang="en-GB" sz="2700" dirty="0"/>
          </a:p>
          <a:p>
            <a:pPr marL="363538" indent="-363538" algn="just">
              <a:buFont typeface="Wingdings" panose="05000000000000000000" pitchFamily="2" charset="2"/>
              <a:buChar char="v"/>
            </a:pPr>
            <a:r>
              <a:rPr lang="en-GB" sz="2700" dirty="0"/>
              <a:t>Before making third party cost order, hearing notice shall be served on the third party or any other party.</a:t>
            </a:r>
          </a:p>
          <a:p>
            <a:endParaRPr lang="en-GB" sz="2700" dirty="0"/>
          </a:p>
        </p:txBody>
      </p:sp>
    </p:spTree>
    <p:extLst>
      <p:ext uri="{BB962C8B-B14F-4D97-AF65-F5344CB8AC3E}">
        <p14:creationId xmlns:p14="http://schemas.microsoft.com/office/powerpoint/2010/main" val="211663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latin typeface="Aharoni" panose="02010803020104030203" pitchFamily="2" charset="-79"/>
                <a:cs typeface="Aharoni" panose="02010803020104030203" pitchFamily="2" charset="-79"/>
              </a:rPr>
              <a:t>SOURCES OF THE RULES</a:t>
            </a:r>
            <a:endParaRPr lang="en-GB" sz="4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p:txBody>
          <a:bodyPr>
            <a:normAutofit/>
          </a:bodyPr>
          <a:lstStyle/>
          <a:p>
            <a:pPr marL="363538" lvl="0" indent="-363538" algn="just">
              <a:buFont typeface="Wingdings" panose="05000000000000000000" pitchFamily="2" charset="2"/>
              <a:buChar char="v"/>
            </a:pPr>
            <a:r>
              <a:rPr lang="en-GB" sz="3200" dirty="0"/>
              <a:t>Sections 236, 248, 254, 259 and 274 of the 1999 Constitution </a:t>
            </a:r>
          </a:p>
          <a:p>
            <a:pPr marL="0" lvl="0" indent="0" algn="just">
              <a:buNone/>
            </a:pPr>
            <a:endParaRPr lang="en-GB" sz="3200" dirty="0"/>
          </a:p>
          <a:p>
            <a:pPr marL="363538" indent="-363538" algn="just">
              <a:buFont typeface="Wingdings" panose="05000000000000000000" pitchFamily="2" charset="2"/>
              <a:buChar char="v"/>
            </a:pPr>
            <a:r>
              <a:rPr lang="en-GB" sz="3200" dirty="0"/>
              <a:t>Section 490 (g) of the Administration of Criminal Justice Act, 2015</a:t>
            </a:r>
          </a:p>
        </p:txBody>
      </p:sp>
    </p:spTree>
    <p:extLst>
      <p:ext uri="{BB962C8B-B14F-4D97-AF65-F5344CB8AC3E}">
        <p14:creationId xmlns:p14="http://schemas.microsoft.com/office/powerpoint/2010/main" val="262989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7462"/>
            <a:ext cx="10515600" cy="939240"/>
          </a:xfrm>
        </p:spPr>
        <p:txBody>
          <a:bodyPr>
            <a:normAutofit/>
          </a:bodyPr>
          <a:lstStyle/>
          <a:p>
            <a:pPr algn="ctr"/>
            <a:r>
              <a:rPr lang="en-GB" sz="4000" b="1" dirty="0">
                <a:latin typeface="Aharoni" panose="02010803020104030203" pitchFamily="2" charset="-79"/>
                <a:cs typeface="Aharoni" panose="02010803020104030203" pitchFamily="2" charset="-79"/>
              </a:rPr>
              <a:t>BAIL BONDSPERSON</a:t>
            </a:r>
            <a:endParaRPr lang="en-GB" dirty="0"/>
          </a:p>
        </p:txBody>
      </p:sp>
      <p:sp>
        <p:nvSpPr>
          <p:cNvPr id="3" name="Content Placeholder 2"/>
          <p:cNvSpPr>
            <a:spLocks noGrp="1"/>
          </p:cNvSpPr>
          <p:nvPr>
            <p:ph idx="1"/>
          </p:nvPr>
        </p:nvSpPr>
        <p:spPr>
          <a:xfrm>
            <a:off x="838200" y="2163363"/>
            <a:ext cx="10515600" cy="5325034"/>
          </a:xfrm>
        </p:spPr>
        <p:txBody>
          <a:bodyPr>
            <a:normAutofit/>
          </a:bodyPr>
          <a:lstStyle/>
          <a:p>
            <a:pPr marL="363538" lvl="0" indent="-363538" algn="just">
              <a:buFont typeface="Wingdings" panose="05000000000000000000" pitchFamily="2" charset="2"/>
              <a:buChar char="v"/>
            </a:pPr>
            <a:r>
              <a:rPr lang="en-GB" sz="2700" dirty="0"/>
              <a:t>The Chief Judge to license individuals and body corporate as bondsperson under section 187 of the ACJA </a:t>
            </a:r>
          </a:p>
          <a:p>
            <a:pPr marL="363538" lvl="0" indent="-363538" algn="just">
              <a:buFont typeface="Wingdings" panose="05000000000000000000" pitchFamily="2" charset="2"/>
              <a:buChar char="v"/>
            </a:pPr>
            <a:r>
              <a:rPr lang="en-GB" sz="2700" dirty="0"/>
              <a:t>The license to be valid for a period of 3 years, renewable upon satisfactory performance</a:t>
            </a:r>
            <a:endParaRPr lang="en-GB" sz="2400" dirty="0"/>
          </a:p>
          <a:p>
            <a:pPr marL="363538" lvl="0" indent="-363538" algn="just">
              <a:buFont typeface="Wingdings" panose="05000000000000000000" pitchFamily="2" charset="2"/>
              <a:buChar char="v"/>
            </a:pPr>
            <a:r>
              <a:rPr lang="en-GB" sz="2700" dirty="0"/>
              <a:t>The duties of a bondsperson shall include:</a:t>
            </a:r>
          </a:p>
          <a:p>
            <a:pPr lvl="1" algn="just">
              <a:buFont typeface="Wingdings" panose="05000000000000000000" pitchFamily="2" charset="2"/>
              <a:buChar char="§"/>
            </a:pPr>
            <a:r>
              <a:rPr lang="en-GB" sz="2700" dirty="0"/>
              <a:t>to ensure that the defendant attends every court date</a:t>
            </a:r>
          </a:p>
          <a:p>
            <a:pPr lvl="1" algn="just">
              <a:buFont typeface="Wingdings" panose="05000000000000000000" pitchFamily="2" charset="2"/>
              <a:buChar char="§"/>
            </a:pPr>
            <a:r>
              <a:rPr lang="en-GB" sz="2700" dirty="0"/>
              <a:t>ensure that an absconding defendant is arrested and handed over to the Police</a:t>
            </a:r>
          </a:p>
          <a:p>
            <a:pPr marL="0" indent="0" algn="just">
              <a:buNone/>
            </a:pPr>
            <a:endParaRPr lang="en-GB" sz="2700" dirty="0"/>
          </a:p>
        </p:txBody>
      </p:sp>
    </p:spTree>
    <p:extLst>
      <p:ext uri="{BB962C8B-B14F-4D97-AF65-F5344CB8AC3E}">
        <p14:creationId xmlns:p14="http://schemas.microsoft.com/office/powerpoint/2010/main" val="3220429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4509"/>
            <a:ext cx="10515600" cy="1325563"/>
          </a:xfrm>
        </p:spPr>
        <p:txBody>
          <a:bodyPr>
            <a:normAutofit/>
          </a:bodyPr>
          <a:lstStyle/>
          <a:p>
            <a:pPr algn="just"/>
            <a:r>
              <a:rPr lang="en-GB" sz="4000" b="1" dirty="0">
                <a:latin typeface="Aharoni" panose="02010803020104030203" pitchFamily="2" charset="-79"/>
                <a:cs typeface="Aharoni" panose="02010803020104030203" pitchFamily="2" charset="-79"/>
              </a:rPr>
              <a:t>CONCLUSION</a:t>
            </a:r>
            <a:r>
              <a:rPr lang="en-GB" sz="4000" dirty="0"/>
              <a:t/>
            </a:r>
            <a:br>
              <a:rPr lang="en-GB" sz="4000" dirty="0"/>
            </a:br>
            <a:endParaRPr lang="en-GB" sz="4000" dirty="0"/>
          </a:p>
        </p:txBody>
      </p:sp>
      <p:sp>
        <p:nvSpPr>
          <p:cNvPr id="3" name="Content Placeholder 2"/>
          <p:cNvSpPr>
            <a:spLocks noGrp="1"/>
          </p:cNvSpPr>
          <p:nvPr>
            <p:ph idx="1"/>
          </p:nvPr>
        </p:nvSpPr>
        <p:spPr>
          <a:xfrm>
            <a:off x="838200" y="2140072"/>
            <a:ext cx="10515600" cy="4714753"/>
          </a:xfrm>
        </p:spPr>
        <p:txBody>
          <a:bodyPr>
            <a:noAutofit/>
          </a:bodyPr>
          <a:lstStyle/>
          <a:p>
            <a:pPr marL="0" indent="0" algn="just">
              <a:buNone/>
            </a:pPr>
            <a:r>
              <a:rPr lang="en-GB" sz="2700" dirty="0"/>
              <a:t>The Administration of Criminal Justice Act, 2015 is a revolutionary piece of legislation which has brought about significant improvements in the Nigerian system of criminal justice administration. </a:t>
            </a:r>
          </a:p>
          <a:p>
            <a:pPr marL="0" indent="0" algn="just">
              <a:buNone/>
            </a:pPr>
            <a:r>
              <a:rPr lang="en-GB" sz="2700" dirty="0"/>
              <a:t>However, merely enacting a good law does not necessarily translate to effective application of that law. It is therefore necessary that all the heads of courts should endeavour to make rules for the effective implementation of the Act/Laws.</a:t>
            </a:r>
          </a:p>
        </p:txBody>
      </p:sp>
    </p:spTree>
    <p:extLst>
      <p:ext uri="{BB962C8B-B14F-4D97-AF65-F5344CB8AC3E}">
        <p14:creationId xmlns:p14="http://schemas.microsoft.com/office/powerpoint/2010/main" val="639030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9923" y="1192579"/>
            <a:ext cx="10515600" cy="4351338"/>
          </a:xfrm>
        </p:spPr>
        <p:txBody>
          <a:bodyPr/>
          <a:lstStyle/>
          <a:p>
            <a:pPr marL="0" indent="0" algn="ctr">
              <a:buNone/>
            </a:pPr>
            <a:endParaRPr lang="en-GB" dirty="0">
              <a:latin typeface="Aharoni" panose="02010803020104030203" pitchFamily="2" charset="-79"/>
              <a:cs typeface="Aharoni" panose="02010803020104030203" pitchFamily="2" charset="-79"/>
            </a:endParaRPr>
          </a:p>
          <a:p>
            <a:pPr marL="0" indent="0" algn="ctr">
              <a:buNone/>
            </a:pPr>
            <a:endParaRPr lang="en-GB" dirty="0">
              <a:latin typeface="Aharoni" panose="02010803020104030203" pitchFamily="2" charset="-79"/>
              <a:cs typeface="Aharoni" panose="02010803020104030203" pitchFamily="2" charset="-79"/>
            </a:endParaRPr>
          </a:p>
          <a:p>
            <a:pPr marL="0" indent="0" algn="ctr">
              <a:buNone/>
            </a:pPr>
            <a:endParaRPr lang="en-GB" dirty="0">
              <a:latin typeface="Aharoni" panose="02010803020104030203" pitchFamily="2" charset="-79"/>
              <a:cs typeface="Aharoni" panose="02010803020104030203" pitchFamily="2" charset="-79"/>
            </a:endParaRPr>
          </a:p>
          <a:p>
            <a:pPr marL="0" indent="0" algn="ctr">
              <a:buNone/>
            </a:pPr>
            <a:r>
              <a:rPr lang="en-GB" sz="8800" i="1" dirty="0">
                <a:latin typeface="Aharoni" panose="02010803020104030203" pitchFamily="2" charset="-79"/>
                <a:cs typeface="Aharoni" panose="02010803020104030203" pitchFamily="2" charset="-79"/>
              </a:rPr>
              <a:t>THANK YOU </a:t>
            </a:r>
          </a:p>
        </p:txBody>
      </p:sp>
    </p:spTree>
    <p:extLst>
      <p:ext uri="{BB962C8B-B14F-4D97-AF65-F5344CB8AC3E}">
        <p14:creationId xmlns:p14="http://schemas.microsoft.com/office/powerpoint/2010/main" val="157564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834"/>
            <a:ext cx="10515600" cy="1325563"/>
          </a:xfrm>
        </p:spPr>
        <p:txBody>
          <a:bodyPr>
            <a:normAutofit/>
          </a:bodyPr>
          <a:lstStyle/>
          <a:p>
            <a:pPr algn="ctr"/>
            <a:r>
              <a:rPr lang="en-GB" sz="4000" b="1" dirty="0">
                <a:latin typeface="Aharoni" panose="02010803020104030203" pitchFamily="2" charset="-79"/>
                <a:cs typeface="Aharoni" panose="02010803020104030203" pitchFamily="2" charset="-79"/>
              </a:rPr>
              <a:t>ARRAIGNMENT AND PLEA</a:t>
            </a:r>
            <a:endParaRPr lang="en-GB" sz="4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254522" y="1435303"/>
            <a:ext cx="11476893" cy="5102706"/>
          </a:xfrm>
        </p:spPr>
        <p:txBody>
          <a:bodyPr>
            <a:noAutofit/>
          </a:bodyPr>
          <a:lstStyle/>
          <a:p>
            <a:pPr marL="363538" lvl="0" indent="-363538" algn="just">
              <a:buFont typeface="Wingdings" panose="05000000000000000000" pitchFamily="2" charset="2"/>
              <a:buChar char="v"/>
            </a:pPr>
            <a:r>
              <a:rPr lang="en-GB" sz="3200" dirty="0"/>
              <a:t>The defendant adopts his plea form except where there non service </a:t>
            </a:r>
          </a:p>
          <a:p>
            <a:pPr marL="363538" lvl="0" indent="-363538" algn="just">
              <a:buFont typeface="Wingdings" panose="05000000000000000000" pitchFamily="2" charset="2"/>
              <a:buChar char="v"/>
            </a:pPr>
            <a:r>
              <a:rPr lang="en-GB" sz="3200" dirty="0"/>
              <a:t>Plea form filed along with the Charge or Information, which shall be served on the defendant(s)</a:t>
            </a:r>
          </a:p>
          <a:p>
            <a:pPr marL="363538" lvl="0" indent="-363538" algn="just">
              <a:buFont typeface="Wingdings" panose="05000000000000000000" pitchFamily="2" charset="2"/>
              <a:buChar char="v"/>
            </a:pPr>
            <a:r>
              <a:rPr lang="en-GB" sz="3200" dirty="0"/>
              <a:t>The defendant(s) to state his plea to each of the counts in the Charge or Information in the Plea Form.</a:t>
            </a:r>
          </a:p>
          <a:p>
            <a:pPr marL="363538" lvl="0" indent="-363538" algn="just">
              <a:buFont typeface="Wingdings" panose="05000000000000000000" pitchFamily="2" charset="2"/>
              <a:buChar char="v"/>
            </a:pPr>
            <a:r>
              <a:rPr lang="en-GB" sz="3200" dirty="0"/>
              <a:t>The defendant to file the completed Plea Form in the court and serve same on the prosecution before the date fixed for arraignment. </a:t>
            </a:r>
          </a:p>
          <a:p>
            <a:pPr algn="just"/>
            <a:endParaRPr lang="en-GB" dirty="0"/>
          </a:p>
        </p:txBody>
      </p:sp>
    </p:spTree>
    <p:extLst>
      <p:ext uri="{BB962C8B-B14F-4D97-AF65-F5344CB8AC3E}">
        <p14:creationId xmlns:p14="http://schemas.microsoft.com/office/powerpoint/2010/main" val="346514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34114" y="813623"/>
            <a:ext cx="10515600" cy="5001737"/>
          </a:xfrm>
        </p:spPr>
        <p:txBody>
          <a:bodyPr>
            <a:normAutofit fontScale="92500" lnSpcReduction="20000"/>
          </a:bodyPr>
          <a:lstStyle/>
          <a:p>
            <a:pPr marL="363538" lvl="0" indent="-363538" algn="just">
              <a:buFont typeface="Wingdings" panose="05000000000000000000" pitchFamily="2" charset="2"/>
              <a:buChar char="v"/>
            </a:pPr>
            <a:r>
              <a:rPr lang="en-GB" sz="3500" dirty="0"/>
              <a:t>Upon arraignment the court shall record the plea of the defendant(s) as follows: “</a:t>
            </a:r>
            <a:r>
              <a:rPr lang="en-GB" sz="3500" i="1" dirty="0"/>
              <a:t>The plea of the defendant to each of the counts is as stated in the Plea form filed on……..”</a:t>
            </a:r>
          </a:p>
          <a:p>
            <a:pPr marL="363538" lvl="0" indent="-363538" algn="just">
              <a:buFont typeface="Wingdings" panose="05000000000000000000" pitchFamily="2" charset="2"/>
              <a:buChar char="v"/>
            </a:pPr>
            <a:endParaRPr lang="en-GB" sz="3500" dirty="0"/>
          </a:p>
          <a:p>
            <a:pPr marL="363538" lvl="0" indent="-363538" algn="just">
              <a:buFont typeface="Wingdings" panose="05000000000000000000" pitchFamily="2" charset="2"/>
              <a:buChar char="v"/>
            </a:pPr>
            <a:r>
              <a:rPr lang="en-GB" sz="3500" dirty="0"/>
              <a:t>Where a defendant is not represented by counsel and did not file his Plea Form, the Charge or Information shall be read to the defendant and the Court shall record his plea to each of the counts.</a:t>
            </a:r>
          </a:p>
          <a:p>
            <a:pPr marL="0" lvl="0" indent="0" algn="just">
              <a:buNone/>
            </a:pPr>
            <a:endParaRPr lang="en-GB" sz="3500" dirty="0"/>
          </a:p>
          <a:p>
            <a:pPr marL="363538" lvl="0" indent="-363538" algn="just">
              <a:buFont typeface="Wingdings" panose="05000000000000000000" pitchFamily="2" charset="2"/>
              <a:buChar char="v"/>
            </a:pPr>
            <a:r>
              <a:rPr lang="en-GB" sz="3500" dirty="0"/>
              <a:t>The Rules allows the use of live video conference during arraignment</a:t>
            </a:r>
          </a:p>
          <a:p>
            <a:endParaRPr lang="en-GB" dirty="0"/>
          </a:p>
        </p:txBody>
      </p:sp>
    </p:spTree>
    <p:extLst>
      <p:ext uri="{BB962C8B-B14F-4D97-AF65-F5344CB8AC3E}">
        <p14:creationId xmlns:p14="http://schemas.microsoft.com/office/powerpoint/2010/main" val="337310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665"/>
            <a:ext cx="10515600" cy="1325563"/>
          </a:xfrm>
        </p:spPr>
        <p:txBody>
          <a:bodyPr>
            <a:normAutofit/>
          </a:bodyPr>
          <a:lstStyle/>
          <a:p>
            <a:pPr algn="ctr"/>
            <a:r>
              <a:rPr lang="en-GB" sz="4000" b="1" dirty="0">
                <a:latin typeface="Aharoni" panose="02010803020104030203" pitchFamily="2" charset="-79"/>
                <a:cs typeface="Aharoni" panose="02010803020104030203" pitchFamily="2" charset="-79"/>
              </a:rPr>
              <a:t>DISCLOSURE PROTOCOLS</a:t>
            </a:r>
            <a:endParaRPr lang="en-GB" sz="4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638908" y="1804953"/>
            <a:ext cx="10914184" cy="4495263"/>
          </a:xfrm>
        </p:spPr>
        <p:txBody>
          <a:bodyPr>
            <a:noAutofit/>
          </a:bodyPr>
          <a:lstStyle/>
          <a:p>
            <a:pPr marL="363538" lvl="0" indent="-363538" algn="just">
              <a:buFont typeface="Wingdings" panose="05000000000000000000" pitchFamily="2" charset="2"/>
              <a:buChar char="v"/>
            </a:pPr>
            <a:r>
              <a:rPr lang="en-GB" sz="2700" dirty="0"/>
              <a:t>The prosecutor to defendant any material it intends to rely on in the course of the trial.</a:t>
            </a:r>
          </a:p>
          <a:p>
            <a:pPr marL="363538" lvl="0" indent="-363538" algn="just">
              <a:buFont typeface="Wingdings" panose="05000000000000000000" pitchFamily="2" charset="2"/>
              <a:buChar char="v"/>
            </a:pPr>
            <a:r>
              <a:rPr lang="en-GB" sz="2700" dirty="0"/>
              <a:t>The prosecutor to disclose to the defendant any material in the his possession that either supports a defence put up by the defendant or which exculpates him from liability.</a:t>
            </a:r>
          </a:p>
          <a:p>
            <a:pPr marL="363538" lvl="0" indent="-363538" algn="just">
              <a:buFont typeface="Wingdings" panose="05000000000000000000" pitchFamily="2" charset="2"/>
              <a:buChar char="v"/>
            </a:pPr>
            <a:r>
              <a:rPr lang="en-GB" sz="2700" dirty="0"/>
              <a:t>The defendant may elect to disclose the material he intends to use in his defence.</a:t>
            </a:r>
          </a:p>
          <a:p>
            <a:pPr marL="363538" lvl="0" indent="-363538" algn="just">
              <a:buFont typeface="Wingdings" panose="05000000000000000000" pitchFamily="2" charset="2"/>
              <a:buChar char="v"/>
            </a:pPr>
            <a:r>
              <a:rPr lang="en-GB" sz="2700" dirty="0"/>
              <a:t>The defendant may apply to the court for access to material in the prosecution’s custody where there is reason to believe that the prosecutor is withholding evidence particularly one that may aid the defendant’s case.</a:t>
            </a:r>
          </a:p>
        </p:txBody>
      </p:sp>
    </p:spTree>
    <p:extLst>
      <p:ext uri="{BB962C8B-B14F-4D97-AF65-F5344CB8AC3E}">
        <p14:creationId xmlns:p14="http://schemas.microsoft.com/office/powerpoint/2010/main" val="4612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95163"/>
            <a:ext cx="10058400" cy="1450757"/>
          </a:xfrm>
        </p:spPr>
        <p:txBody>
          <a:bodyPr>
            <a:normAutofit/>
          </a:bodyPr>
          <a:lstStyle/>
          <a:p>
            <a:pPr algn="ctr"/>
            <a:r>
              <a:rPr lang="en-GB" sz="4000" b="1" dirty="0">
                <a:latin typeface="Aharoni" panose="02010803020104030203" pitchFamily="2" charset="-79"/>
                <a:cs typeface="Aharoni" panose="02010803020104030203" pitchFamily="2" charset="-79"/>
              </a:rPr>
              <a:t>PROPRIETY OR OTHERWISE OF REQUIRING THE DEFENDANT TO DISCLOSE</a:t>
            </a:r>
            <a:endParaRPr lang="en-GB" sz="4000" dirty="0">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838200" y="2063368"/>
            <a:ext cx="10515600" cy="4682751"/>
          </a:xfrm>
        </p:spPr>
        <p:txBody>
          <a:bodyPr>
            <a:normAutofit/>
          </a:bodyPr>
          <a:lstStyle/>
          <a:p>
            <a:pPr marL="363538" lvl="0" indent="-363538" algn="just">
              <a:buFont typeface="Wingdings" panose="05000000000000000000" pitchFamily="2" charset="2"/>
              <a:buChar char="v"/>
            </a:pPr>
            <a:r>
              <a:rPr lang="en-GB" sz="2700" dirty="0"/>
              <a:t>It has not removed the presumption of innocence and the burden of proof on the prosecution to prove its case beyond reasonable doubt because: </a:t>
            </a:r>
          </a:p>
          <a:p>
            <a:pPr algn="just"/>
            <a:r>
              <a:rPr lang="en-GB" sz="2700" dirty="0"/>
              <a:t>The proof of evidence is not evidence yet.</a:t>
            </a:r>
          </a:p>
          <a:p>
            <a:pPr algn="just"/>
            <a:r>
              <a:rPr lang="en-GB" sz="2700" dirty="0"/>
              <a:t>In the spirit of fairness, each party should know the case of his adversary in advance. </a:t>
            </a:r>
          </a:p>
          <a:p>
            <a:pPr algn="just"/>
            <a:r>
              <a:rPr lang="en-GB" sz="2700" dirty="0"/>
              <a:t>If the prosecution would not be allowed to spring surprises on the Defendant, there is no basis upon which the Defendant should be allowed to do so. Justice is not a one way traffic.</a:t>
            </a:r>
          </a:p>
        </p:txBody>
      </p:sp>
    </p:spTree>
    <p:extLst>
      <p:ext uri="{BB962C8B-B14F-4D97-AF65-F5344CB8AC3E}">
        <p14:creationId xmlns:p14="http://schemas.microsoft.com/office/powerpoint/2010/main" val="2923401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238" y="2001250"/>
            <a:ext cx="11510682" cy="6045470"/>
          </a:xfrm>
        </p:spPr>
        <p:txBody>
          <a:bodyPr>
            <a:noAutofit/>
          </a:bodyPr>
          <a:lstStyle/>
          <a:p>
            <a:pPr marL="363538" lvl="0" indent="-363538" algn="just">
              <a:buFont typeface="Wingdings" panose="05000000000000000000" pitchFamily="2" charset="2"/>
              <a:buChar char="v"/>
            </a:pPr>
            <a:r>
              <a:rPr lang="en-GB" sz="2700" b="1" dirty="0"/>
              <a:t>Sections 5 and 6 of the Criminal Procedure and Investigation Act, 1996</a:t>
            </a:r>
            <a:r>
              <a:rPr lang="en-GB" sz="2700" dirty="0"/>
              <a:t>, of the United Kingdom, requires the defendant to give to the prosecution a Defence Statement.</a:t>
            </a:r>
          </a:p>
          <a:p>
            <a:pPr marL="363538" lvl="0" indent="-363538" algn="just">
              <a:buFont typeface="Wingdings" panose="05000000000000000000" pitchFamily="2" charset="2"/>
              <a:buChar char="v"/>
            </a:pPr>
            <a:r>
              <a:rPr lang="en-GB" sz="2700" b="1" dirty="0"/>
              <a:t>Section 6A of the Criminal Procedure and Investigation Act, 1996 (as amended) </a:t>
            </a:r>
            <a:r>
              <a:rPr lang="en-GB" sz="2700" dirty="0"/>
              <a:t>prescribes what the defence statement should contain as follows: </a:t>
            </a:r>
          </a:p>
          <a:p>
            <a:pPr marL="712788" lvl="0" indent="-349250" algn="just"/>
            <a:r>
              <a:rPr lang="en-GB" sz="2700" dirty="0"/>
              <a:t>the defendant must file a defence statement or case statement</a:t>
            </a:r>
          </a:p>
          <a:p>
            <a:pPr marL="712788" lvl="0" indent="-349250" algn="just"/>
            <a:r>
              <a:rPr lang="en-GB" sz="2700" dirty="0"/>
              <a:t>the defence written statement must set out the nature of the defence, including any particular defence on which the defendant intends to rely</a:t>
            </a:r>
          </a:p>
          <a:p>
            <a:pPr algn="just"/>
            <a:endParaRPr lang="en-GB" sz="2600" dirty="0"/>
          </a:p>
        </p:txBody>
      </p:sp>
    </p:spTree>
    <p:extLst>
      <p:ext uri="{BB962C8B-B14F-4D97-AF65-F5344CB8AC3E}">
        <p14:creationId xmlns:p14="http://schemas.microsoft.com/office/powerpoint/2010/main" val="341795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238" y="1909810"/>
            <a:ext cx="11510682" cy="4381262"/>
          </a:xfrm>
        </p:spPr>
        <p:txBody>
          <a:bodyPr>
            <a:noAutofit/>
          </a:bodyPr>
          <a:lstStyle/>
          <a:p>
            <a:pPr marL="712788" lvl="0" indent="-349250" algn="just"/>
            <a:r>
              <a:rPr lang="en-GB" sz="2700" dirty="0"/>
              <a:t>indicates the matters or fact on which the defendant takes or join issues with the prosecution and why he takes such issue </a:t>
            </a:r>
          </a:p>
          <a:p>
            <a:pPr marL="712788" lvl="0" indent="-349250" algn="just"/>
            <a:r>
              <a:rPr lang="en-GB" sz="2700" dirty="0"/>
              <a:t>set out particulars of the matters or fact on which the defendant intends to rely for the purpose of his defence</a:t>
            </a:r>
          </a:p>
          <a:p>
            <a:pPr marL="712788" lvl="0" indent="-349250" algn="just"/>
            <a:r>
              <a:rPr lang="en-GB" sz="2700" dirty="0"/>
              <a:t>indicate the point of law, (including any point as to the admissibility of evidence) that the defendant wishes to take at his trial and any legal authority on which the defendant intend to rely for this purpose</a:t>
            </a:r>
          </a:p>
          <a:p>
            <a:pPr marL="712788" lvl="0" indent="-349250" algn="just"/>
            <a:r>
              <a:rPr lang="en-GB" sz="2700" dirty="0"/>
              <a:t>in the case of an alibi defence, provides the name, address and date of birth of any alibi witness or as many of these details as are known to the defendant.</a:t>
            </a:r>
          </a:p>
        </p:txBody>
      </p:sp>
    </p:spTree>
    <p:extLst>
      <p:ext uri="{BB962C8B-B14F-4D97-AF65-F5344CB8AC3E}">
        <p14:creationId xmlns:p14="http://schemas.microsoft.com/office/powerpoint/2010/main" val="281862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0792" y="2037579"/>
            <a:ext cx="10650416" cy="4107190"/>
          </a:xfrm>
        </p:spPr>
        <p:txBody>
          <a:bodyPr>
            <a:normAutofit/>
          </a:bodyPr>
          <a:lstStyle/>
          <a:p>
            <a:pPr marL="363538" lvl="0" indent="-363538" algn="just">
              <a:buFont typeface="Wingdings" panose="05000000000000000000" pitchFamily="2" charset="2"/>
              <a:buChar char="v"/>
            </a:pPr>
            <a:r>
              <a:rPr lang="en-GB" sz="2800" dirty="0"/>
              <a:t>In </a:t>
            </a:r>
            <a:r>
              <a:rPr lang="en-GB" sz="2800" b="1" dirty="0"/>
              <a:t>Archbold Criminal Pleading, Evidence and Practice, 2012</a:t>
            </a:r>
            <a:r>
              <a:rPr lang="en-GB" sz="2800" dirty="0"/>
              <a:t> at paragraph 4.147, the learned author commented on the status of the prosecution and the defence case statement thus:</a:t>
            </a:r>
          </a:p>
          <a:p>
            <a:pPr marL="0" lvl="0" indent="0" algn="just">
              <a:buNone/>
            </a:pPr>
            <a:endParaRPr lang="en-GB" sz="2800" dirty="0"/>
          </a:p>
          <a:p>
            <a:pPr marL="714375" indent="0" algn="just">
              <a:buNone/>
            </a:pPr>
            <a:r>
              <a:rPr lang="en-GB" b="1" i="1" dirty="0"/>
              <a:t>“The prosecution case statement is a document with no evidential value. It does not limit the prosecution in the evidence they call; and it can only be used for comment subject to the restriction set out in section 10 of the 1987 Act (section 34 of the 1996 Act); R .v. Mayhew, unreported, November 18, 1991 CA, where Taylor L.J. in giving judgment of the Court stated:</a:t>
            </a:r>
            <a:endParaRPr lang="en-GB" dirty="0"/>
          </a:p>
          <a:p>
            <a:pPr algn="just"/>
            <a:endParaRPr lang="en-GB" dirty="0"/>
          </a:p>
        </p:txBody>
      </p:sp>
    </p:spTree>
    <p:extLst>
      <p:ext uri="{BB962C8B-B14F-4D97-AF65-F5344CB8AC3E}">
        <p14:creationId xmlns:p14="http://schemas.microsoft.com/office/powerpoint/2010/main" val="47549414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1708</Words>
  <Application>Microsoft Office PowerPoint</Application>
  <PresentationFormat>Custom</PresentationFormat>
  <Paragraphs>109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MAJOR AREAS OF INTEREST IN THE ACJA RULES   </vt:lpstr>
      <vt:lpstr>SOURCES OF THE RULES</vt:lpstr>
      <vt:lpstr>ARRAIGNMENT AND PLEA</vt:lpstr>
      <vt:lpstr>PowerPoint Presentation</vt:lpstr>
      <vt:lpstr>DISCLOSURE PROTOCOLS</vt:lpstr>
      <vt:lpstr>PROPRIETY OR OTHERWISE OF REQUIRING THE DEFENDANT TO DISCLOSE</vt:lpstr>
      <vt:lpstr>PowerPoint Presentation</vt:lpstr>
      <vt:lpstr>PowerPoint Presentation</vt:lpstr>
      <vt:lpstr>PowerPoint Presentation</vt:lpstr>
      <vt:lpstr>PowerPoint Presentation</vt:lpstr>
      <vt:lpstr>CASE MANAGEMENT  </vt:lpstr>
      <vt:lpstr>PowerPoint Presentation</vt:lpstr>
      <vt:lpstr>CONFESSIONAL STATEMENT</vt:lpstr>
      <vt:lpstr>NO CASE SUBMISSION </vt:lpstr>
      <vt:lpstr>SANCTIONS</vt:lpstr>
      <vt:lpstr>PowerPoint Presentation</vt:lpstr>
      <vt:lpstr>AWARD OF COSTS</vt:lpstr>
      <vt:lpstr>PowerPoint Presentation</vt:lpstr>
      <vt:lpstr>PowerPoint Presentation</vt:lpstr>
      <vt:lpstr>BAIL BONDSPERSON</vt:lpstr>
      <vt:lpstr>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MAJOR AREAS OF INTEREST IN THE ACJA RULES</dc:title>
  <dc:creator>Temitope Agbola</dc:creator>
  <cp:lastModifiedBy>LAIDE</cp:lastModifiedBy>
  <cp:revision>5</cp:revision>
  <dcterms:created xsi:type="dcterms:W3CDTF">2019-12-08T21:58:51Z</dcterms:created>
  <dcterms:modified xsi:type="dcterms:W3CDTF">2019-12-10T11:19:09Z</dcterms:modified>
</cp:coreProperties>
</file>