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57" r:id="rId3"/>
    <p:sldId id="258" r:id="rId4"/>
    <p:sldId id="259" r:id="rId5"/>
    <p:sldId id="260" r:id="rId6"/>
    <p:sldId id="261" r:id="rId7"/>
    <p:sldId id="282" r:id="rId8"/>
    <p:sldId id="262" r:id="rId9"/>
    <p:sldId id="263" r:id="rId10"/>
    <p:sldId id="264" r:id="rId11"/>
    <p:sldId id="265" r:id="rId12"/>
    <p:sldId id="266" r:id="rId13"/>
    <p:sldId id="269" r:id="rId14"/>
    <p:sldId id="270" r:id="rId15"/>
    <p:sldId id="278" r:id="rId16"/>
    <p:sldId id="268" r:id="rId17"/>
    <p:sldId id="271" r:id="rId18"/>
    <p:sldId id="267" r:id="rId19"/>
    <p:sldId id="272" r:id="rId20"/>
    <p:sldId id="283" r:id="rId21"/>
    <p:sldId id="273" r:id="rId22"/>
    <p:sldId id="274" r:id="rId23"/>
    <p:sldId id="275" r:id="rId24"/>
    <p:sldId id="276" r:id="rId25"/>
    <p:sldId id="280" r:id="rId26"/>
    <p:sldId id="279" r:id="rId27"/>
    <p:sldId id="281" r:id="rId2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1" autoAdjust="0"/>
    <p:restoredTop sz="94660"/>
  </p:normalViewPr>
  <p:slideViewPr>
    <p:cSldViewPr snapToGrid="0">
      <p:cViewPr>
        <p:scale>
          <a:sx n="76" d="100"/>
          <a:sy n="76" d="100"/>
        </p:scale>
        <p:origin x="72" y="5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2.svg"/><Relationship Id="rId2" Type="http://schemas.openxmlformats.org/officeDocument/2006/relationships/image" Target="../media/image11.svg"/><Relationship Id="rId1" Type="http://schemas.openxmlformats.org/officeDocument/2006/relationships/image" Target="../media/image4.png"/><Relationship Id="rId6" Type="http://schemas.openxmlformats.org/officeDocument/2006/relationships/image" Target="../media/image18.svg"/><Relationship Id="rId11" Type="http://schemas.openxmlformats.org/officeDocument/2006/relationships/image" Target="../media/image21.png"/><Relationship Id="rId5" Type="http://schemas.openxmlformats.org/officeDocument/2006/relationships/image" Target="../media/image17.png"/><Relationship Id="rId10" Type="http://schemas.openxmlformats.org/officeDocument/2006/relationships/image" Target="../media/image12.svg"/><Relationship Id="rId4" Type="http://schemas.openxmlformats.org/officeDocument/2006/relationships/image" Target="../media/image16.svg"/><Relationship Id="rId9" Type="http://schemas.openxmlformats.org/officeDocument/2006/relationships/image" Target="../media/image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0.svg"/><Relationship Id="rId1" Type="http://schemas.openxmlformats.org/officeDocument/2006/relationships/image" Target="../media/image2.png"/><Relationship Id="rId6" Type="http://schemas.openxmlformats.org/officeDocument/2006/relationships/image" Target="../media/image12.svg"/><Relationship Id="rId5" Type="http://schemas.openxmlformats.org/officeDocument/2006/relationships/image" Target="../media/image6.pn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8.svg"/><Relationship Id="rId2" Type="http://schemas.openxmlformats.org/officeDocument/2006/relationships/image" Target="../media/image23.svg"/><Relationship Id="rId1" Type="http://schemas.openxmlformats.org/officeDocument/2006/relationships/image" Target="../media/image4.png"/><Relationship Id="rId6" Type="http://schemas.openxmlformats.org/officeDocument/2006/relationships/image" Target="../media/image25.svg"/><Relationship Id="rId11" Type="http://schemas.openxmlformats.org/officeDocument/2006/relationships/image" Target="../media/image21.png"/><Relationship Id="rId5" Type="http://schemas.openxmlformats.org/officeDocument/2006/relationships/image" Target="../media/image17.png"/><Relationship Id="rId10" Type="http://schemas.openxmlformats.org/officeDocument/2006/relationships/image" Target="../media/image27.svg"/><Relationship Id="rId4" Type="http://schemas.openxmlformats.org/officeDocument/2006/relationships/image" Target="../media/image24.svg"/><Relationship Id="rId9"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1FE88F-A7F5-4E72-A680-6FC606A8107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35E5308-2E3F-4FF0-B612-709E4D346F92}">
      <dgm:prSet/>
      <dgm:spPr/>
      <dgm:t>
        <a:bodyPr/>
        <a:lstStyle/>
        <a:p>
          <a:pPr>
            <a:defRPr cap="all"/>
          </a:pPr>
          <a:r>
            <a:rPr lang="en-US"/>
            <a:t>Service of charge or information;</a:t>
          </a:r>
        </a:p>
      </dgm:t>
    </dgm:pt>
    <dgm:pt modelId="{ADE2EBF9-EC3D-4C8B-8F21-5C491F063FA1}" type="parTrans" cxnId="{1C2A8706-EB07-4EE6-8E8B-8F903326F682}">
      <dgm:prSet/>
      <dgm:spPr/>
      <dgm:t>
        <a:bodyPr/>
        <a:lstStyle/>
        <a:p>
          <a:endParaRPr lang="en-US"/>
        </a:p>
      </dgm:t>
    </dgm:pt>
    <dgm:pt modelId="{2847D0FC-F445-4FC2-B326-EAE974069847}" type="sibTrans" cxnId="{1C2A8706-EB07-4EE6-8E8B-8F903326F682}">
      <dgm:prSet/>
      <dgm:spPr/>
      <dgm:t>
        <a:bodyPr/>
        <a:lstStyle/>
        <a:p>
          <a:endParaRPr lang="en-US"/>
        </a:p>
      </dgm:t>
    </dgm:pt>
    <dgm:pt modelId="{20A4B520-9C97-4C68-871E-3519782A0477}">
      <dgm:prSet/>
      <dgm:spPr/>
      <dgm:t>
        <a:bodyPr/>
        <a:lstStyle/>
        <a:p>
          <a:pPr>
            <a:defRPr cap="all"/>
          </a:pPr>
          <a:r>
            <a:rPr lang="en-US"/>
            <a:t>Assignment of cases to courts-transparency in the process; </a:t>
          </a:r>
        </a:p>
      </dgm:t>
    </dgm:pt>
    <dgm:pt modelId="{EDE51EA6-8B90-4FE2-ACCD-CDCE0F3CD4A5}" type="parTrans" cxnId="{6D422C70-4F8B-47EE-B748-0505D446176D}">
      <dgm:prSet/>
      <dgm:spPr/>
      <dgm:t>
        <a:bodyPr/>
        <a:lstStyle/>
        <a:p>
          <a:endParaRPr lang="en-US"/>
        </a:p>
      </dgm:t>
    </dgm:pt>
    <dgm:pt modelId="{F8E40426-807A-43C0-B9E7-81BAE38C1AC3}" type="sibTrans" cxnId="{6D422C70-4F8B-47EE-B748-0505D446176D}">
      <dgm:prSet/>
      <dgm:spPr/>
      <dgm:t>
        <a:bodyPr/>
        <a:lstStyle/>
        <a:p>
          <a:endParaRPr lang="en-US"/>
        </a:p>
      </dgm:t>
    </dgm:pt>
    <dgm:pt modelId="{992D8B19-1B61-49CF-88A6-87DC1EA0527C}">
      <dgm:prSet/>
      <dgm:spPr/>
      <dgm:t>
        <a:bodyPr/>
        <a:lstStyle/>
        <a:p>
          <a:pPr>
            <a:defRPr cap="all"/>
          </a:pPr>
          <a:r>
            <a:rPr lang="en-US"/>
            <a:t>Arraignment of suspects;</a:t>
          </a:r>
        </a:p>
      </dgm:t>
    </dgm:pt>
    <dgm:pt modelId="{9902CA69-EFBE-4DDB-8A3D-0A31B8084EDC}" type="parTrans" cxnId="{C0B2D0EF-6AA1-47ED-AF6E-16B823C75CBE}">
      <dgm:prSet/>
      <dgm:spPr/>
      <dgm:t>
        <a:bodyPr/>
        <a:lstStyle/>
        <a:p>
          <a:endParaRPr lang="en-US"/>
        </a:p>
      </dgm:t>
    </dgm:pt>
    <dgm:pt modelId="{938D81BB-FF8E-4697-8982-34ADA76B160E}" type="sibTrans" cxnId="{C0B2D0EF-6AA1-47ED-AF6E-16B823C75CBE}">
      <dgm:prSet/>
      <dgm:spPr/>
      <dgm:t>
        <a:bodyPr/>
        <a:lstStyle/>
        <a:p>
          <a:endParaRPr lang="en-US"/>
        </a:p>
      </dgm:t>
    </dgm:pt>
    <dgm:pt modelId="{1DA5D7FF-F714-4EC0-AFA4-18D048712797}">
      <dgm:prSet/>
      <dgm:spPr/>
      <dgm:t>
        <a:bodyPr/>
        <a:lstStyle/>
        <a:p>
          <a:pPr>
            <a:defRPr cap="all"/>
          </a:pPr>
          <a:r>
            <a:rPr lang="en-US"/>
            <a:t>Preparation for trial-measures to ensure speedy trial;</a:t>
          </a:r>
        </a:p>
      </dgm:t>
    </dgm:pt>
    <dgm:pt modelId="{79A2C8B0-2D89-4BD8-88FF-D471E1279D12}" type="parTrans" cxnId="{FEF6529B-CA8B-4E47-8D11-D4AE7D77E6B0}">
      <dgm:prSet/>
      <dgm:spPr/>
      <dgm:t>
        <a:bodyPr/>
        <a:lstStyle/>
        <a:p>
          <a:endParaRPr lang="en-US"/>
        </a:p>
      </dgm:t>
    </dgm:pt>
    <dgm:pt modelId="{2C7F6483-867A-4FCA-A4C2-E7C3557CF461}" type="sibTrans" cxnId="{FEF6529B-CA8B-4E47-8D11-D4AE7D77E6B0}">
      <dgm:prSet/>
      <dgm:spPr/>
      <dgm:t>
        <a:bodyPr/>
        <a:lstStyle/>
        <a:p>
          <a:endParaRPr lang="en-US"/>
        </a:p>
      </dgm:t>
    </dgm:pt>
    <dgm:pt modelId="{7AA32D0E-81F1-459E-887C-9F575DFD0938}" type="pres">
      <dgm:prSet presAssocID="{F51FE88F-A7F5-4E72-A680-6FC606A81077}" presName="root" presStyleCnt="0">
        <dgm:presLayoutVars>
          <dgm:dir/>
          <dgm:resizeHandles val="exact"/>
        </dgm:presLayoutVars>
      </dgm:prSet>
      <dgm:spPr/>
    </dgm:pt>
    <dgm:pt modelId="{1E8DD6A4-E5B9-470D-BC5C-EAF943F01E04}" type="pres">
      <dgm:prSet presAssocID="{F35E5308-2E3F-4FF0-B612-709E4D346F92}" presName="compNode" presStyleCnt="0"/>
      <dgm:spPr/>
    </dgm:pt>
    <dgm:pt modelId="{30926A07-E752-496A-BDFF-53D682BA050D}" type="pres">
      <dgm:prSet presAssocID="{F35E5308-2E3F-4FF0-B612-709E4D346F92}" presName="iconBgRect" presStyleLbl="bgShp" presStyleIdx="0" presStyleCnt="4"/>
      <dgm:spPr/>
    </dgm:pt>
    <dgm:pt modelId="{91DBF76D-7884-4EEA-B973-6F63D0B4D770}" type="pres">
      <dgm:prSet presAssocID="{F35E5308-2E3F-4FF0-B612-709E4D346F9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lectrician"/>
        </a:ext>
      </dgm:extLst>
    </dgm:pt>
    <dgm:pt modelId="{BFEDBD65-E07B-4D3A-86BB-7908C7E1DC51}" type="pres">
      <dgm:prSet presAssocID="{F35E5308-2E3F-4FF0-B612-709E4D346F92}" presName="spaceRect" presStyleCnt="0"/>
      <dgm:spPr/>
    </dgm:pt>
    <dgm:pt modelId="{0E597CEB-5EC3-463F-AC68-7DFEAAC1890D}" type="pres">
      <dgm:prSet presAssocID="{F35E5308-2E3F-4FF0-B612-709E4D346F92}" presName="textRect" presStyleLbl="revTx" presStyleIdx="0" presStyleCnt="4">
        <dgm:presLayoutVars>
          <dgm:chMax val="1"/>
          <dgm:chPref val="1"/>
        </dgm:presLayoutVars>
      </dgm:prSet>
      <dgm:spPr/>
    </dgm:pt>
    <dgm:pt modelId="{DEC31035-8820-4B41-B2B0-17D8C7ADD967}" type="pres">
      <dgm:prSet presAssocID="{2847D0FC-F445-4FC2-B326-EAE974069847}" presName="sibTrans" presStyleCnt="0"/>
      <dgm:spPr/>
    </dgm:pt>
    <dgm:pt modelId="{67013E13-2CD2-4F6D-AB63-04FC3E8891F9}" type="pres">
      <dgm:prSet presAssocID="{20A4B520-9C97-4C68-871E-3519782A0477}" presName="compNode" presStyleCnt="0"/>
      <dgm:spPr/>
    </dgm:pt>
    <dgm:pt modelId="{B6D0EB69-F7D6-41A0-8A6F-57BD70AA5375}" type="pres">
      <dgm:prSet presAssocID="{20A4B520-9C97-4C68-871E-3519782A0477}" presName="iconBgRect" presStyleLbl="bgShp" presStyleIdx="1" presStyleCnt="4"/>
      <dgm:spPr/>
    </dgm:pt>
    <dgm:pt modelId="{2B121D0F-3125-40EB-947E-9FAA19637907}" type="pres">
      <dgm:prSet presAssocID="{20A4B520-9C97-4C68-871E-3519782A047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6985E522-D625-4EFD-B35E-CC1E51BADEA3}" type="pres">
      <dgm:prSet presAssocID="{20A4B520-9C97-4C68-871E-3519782A0477}" presName="spaceRect" presStyleCnt="0"/>
      <dgm:spPr/>
    </dgm:pt>
    <dgm:pt modelId="{407E1696-A6F7-4ADD-B4DC-F1FE2CA840CD}" type="pres">
      <dgm:prSet presAssocID="{20A4B520-9C97-4C68-871E-3519782A0477}" presName="textRect" presStyleLbl="revTx" presStyleIdx="1" presStyleCnt="4">
        <dgm:presLayoutVars>
          <dgm:chMax val="1"/>
          <dgm:chPref val="1"/>
        </dgm:presLayoutVars>
      </dgm:prSet>
      <dgm:spPr/>
    </dgm:pt>
    <dgm:pt modelId="{F426FFDF-4E4B-450F-B488-CFCDD378E973}" type="pres">
      <dgm:prSet presAssocID="{F8E40426-807A-43C0-B9E7-81BAE38C1AC3}" presName="sibTrans" presStyleCnt="0"/>
      <dgm:spPr/>
    </dgm:pt>
    <dgm:pt modelId="{23CE18AB-4824-431C-BA40-91EE756F1801}" type="pres">
      <dgm:prSet presAssocID="{992D8B19-1B61-49CF-88A6-87DC1EA0527C}" presName="compNode" presStyleCnt="0"/>
      <dgm:spPr/>
    </dgm:pt>
    <dgm:pt modelId="{26FD0AE9-31B8-4B30-B200-EAC448C372A0}" type="pres">
      <dgm:prSet presAssocID="{992D8B19-1B61-49CF-88A6-87DC1EA0527C}" presName="iconBgRect" presStyleLbl="bgShp" presStyleIdx="2" presStyleCnt="4"/>
      <dgm:spPr/>
    </dgm:pt>
    <dgm:pt modelId="{83C70938-1EB4-4FB9-A727-82A12DBC7CB4}" type="pres">
      <dgm:prSet presAssocID="{992D8B19-1B61-49CF-88A6-87DC1EA0527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lice"/>
        </a:ext>
      </dgm:extLst>
    </dgm:pt>
    <dgm:pt modelId="{96212299-DAC9-4DA7-9047-3A68D24E709A}" type="pres">
      <dgm:prSet presAssocID="{992D8B19-1B61-49CF-88A6-87DC1EA0527C}" presName="spaceRect" presStyleCnt="0"/>
      <dgm:spPr/>
    </dgm:pt>
    <dgm:pt modelId="{5DB04319-C72C-4BE0-9AA0-FE2A6CF193B6}" type="pres">
      <dgm:prSet presAssocID="{992D8B19-1B61-49CF-88A6-87DC1EA0527C}" presName="textRect" presStyleLbl="revTx" presStyleIdx="2" presStyleCnt="4">
        <dgm:presLayoutVars>
          <dgm:chMax val="1"/>
          <dgm:chPref val="1"/>
        </dgm:presLayoutVars>
      </dgm:prSet>
      <dgm:spPr/>
    </dgm:pt>
    <dgm:pt modelId="{129F3332-1D0D-421B-AFBB-4B8FFC6B8882}" type="pres">
      <dgm:prSet presAssocID="{938D81BB-FF8E-4697-8982-34ADA76B160E}" presName="sibTrans" presStyleCnt="0"/>
      <dgm:spPr/>
    </dgm:pt>
    <dgm:pt modelId="{C4435F5C-E374-48D7-9EB3-C652EFA5B9E2}" type="pres">
      <dgm:prSet presAssocID="{1DA5D7FF-F714-4EC0-AFA4-18D048712797}" presName="compNode" presStyleCnt="0"/>
      <dgm:spPr/>
    </dgm:pt>
    <dgm:pt modelId="{4D6BF0D3-94C4-4E86-AAEC-C3B40670001E}" type="pres">
      <dgm:prSet presAssocID="{1DA5D7FF-F714-4EC0-AFA4-18D048712797}" presName="iconBgRect" presStyleLbl="bgShp" presStyleIdx="3" presStyleCnt="4"/>
      <dgm:spPr/>
    </dgm:pt>
    <dgm:pt modelId="{8CD16C9F-3B8D-4854-911A-64C24413F07D}" type="pres">
      <dgm:prSet presAssocID="{1DA5D7FF-F714-4EC0-AFA4-18D04871279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EFB5E6EC-F4ED-45CF-A1AC-7ADEDF9EEEBB}" type="pres">
      <dgm:prSet presAssocID="{1DA5D7FF-F714-4EC0-AFA4-18D048712797}" presName="spaceRect" presStyleCnt="0"/>
      <dgm:spPr/>
    </dgm:pt>
    <dgm:pt modelId="{386C2021-836E-4DEC-B460-49473BD1A375}" type="pres">
      <dgm:prSet presAssocID="{1DA5D7FF-F714-4EC0-AFA4-18D048712797}" presName="textRect" presStyleLbl="revTx" presStyleIdx="3" presStyleCnt="4">
        <dgm:presLayoutVars>
          <dgm:chMax val="1"/>
          <dgm:chPref val="1"/>
        </dgm:presLayoutVars>
      </dgm:prSet>
      <dgm:spPr/>
    </dgm:pt>
  </dgm:ptLst>
  <dgm:cxnLst>
    <dgm:cxn modelId="{1C2A8706-EB07-4EE6-8E8B-8F903326F682}" srcId="{F51FE88F-A7F5-4E72-A680-6FC606A81077}" destId="{F35E5308-2E3F-4FF0-B612-709E4D346F92}" srcOrd="0" destOrd="0" parTransId="{ADE2EBF9-EC3D-4C8B-8F21-5C491F063FA1}" sibTransId="{2847D0FC-F445-4FC2-B326-EAE974069847}"/>
    <dgm:cxn modelId="{123AF061-4830-45D2-8469-6AD4E75C009B}" type="presOf" srcId="{1DA5D7FF-F714-4EC0-AFA4-18D048712797}" destId="{386C2021-836E-4DEC-B460-49473BD1A375}" srcOrd="0" destOrd="0" presId="urn:microsoft.com/office/officeart/2018/5/layout/IconCircleLabelList"/>
    <dgm:cxn modelId="{6D422C70-4F8B-47EE-B748-0505D446176D}" srcId="{F51FE88F-A7F5-4E72-A680-6FC606A81077}" destId="{20A4B520-9C97-4C68-871E-3519782A0477}" srcOrd="1" destOrd="0" parTransId="{EDE51EA6-8B90-4FE2-ACCD-CDCE0F3CD4A5}" sibTransId="{F8E40426-807A-43C0-B9E7-81BAE38C1AC3}"/>
    <dgm:cxn modelId="{FEF6529B-CA8B-4E47-8D11-D4AE7D77E6B0}" srcId="{F51FE88F-A7F5-4E72-A680-6FC606A81077}" destId="{1DA5D7FF-F714-4EC0-AFA4-18D048712797}" srcOrd="3" destOrd="0" parTransId="{79A2C8B0-2D89-4BD8-88FF-D471E1279D12}" sibTransId="{2C7F6483-867A-4FCA-A4C2-E7C3557CF461}"/>
    <dgm:cxn modelId="{B61530A2-54E2-4E79-94B3-F121A4AD566F}" type="presOf" srcId="{F35E5308-2E3F-4FF0-B612-709E4D346F92}" destId="{0E597CEB-5EC3-463F-AC68-7DFEAAC1890D}" srcOrd="0" destOrd="0" presId="urn:microsoft.com/office/officeart/2018/5/layout/IconCircleLabelList"/>
    <dgm:cxn modelId="{79B14AA4-B1AC-43D1-A2D2-557D964316AB}" type="presOf" srcId="{20A4B520-9C97-4C68-871E-3519782A0477}" destId="{407E1696-A6F7-4ADD-B4DC-F1FE2CA840CD}" srcOrd="0" destOrd="0" presId="urn:microsoft.com/office/officeart/2018/5/layout/IconCircleLabelList"/>
    <dgm:cxn modelId="{8B8175AC-ACAA-4AA2-BE5A-E234945AB09A}" type="presOf" srcId="{992D8B19-1B61-49CF-88A6-87DC1EA0527C}" destId="{5DB04319-C72C-4BE0-9AA0-FE2A6CF193B6}" srcOrd="0" destOrd="0" presId="urn:microsoft.com/office/officeart/2018/5/layout/IconCircleLabelList"/>
    <dgm:cxn modelId="{405817DD-EDA0-4664-9921-D086C0020D82}" type="presOf" srcId="{F51FE88F-A7F5-4E72-A680-6FC606A81077}" destId="{7AA32D0E-81F1-459E-887C-9F575DFD0938}" srcOrd="0" destOrd="0" presId="urn:microsoft.com/office/officeart/2018/5/layout/IconCircleLabelList"/>
    <dgm:cxn modelId="{C0B2D0EF-6AA1-47ED-AF6E-16B823C75CBE}" srcId="{F51FE88F-A7F5-4E72-A680-6FC606A81077}" destId="{992D8B19-1B61-49CF-88A6-87DC1EA0527C}" srcOrd="2" destOrd="0" parTransId="{9902CA69-EFBE-4DDB-8A3D-0A31B8084EDC}" sibTransId="{938D81BB-FF8E-4697-8982-34ADA76B160E}"/>
    <dgm:cxn modelId="{D76A7712-8B98-4C79-80C8-F16A0E951A87}" type="presParOf" srcId="{7AA32D0E-81F1-459E-887C-9F575DFD0938}" destId="{1E8DD6A4-E5B9-470D-BC5C-EAF943F01E04}" srcOrd="0" destOrd="0" presId="urn:microsoft.com/office/officeart/2018/5/layout/IconCircleLabelList"/>
    <dgm:cxn modelId="{93CD3EF4-D10F-461F-981F-88CC9D90477C}" type="presParOf" srcId="{1E8DD6A4-E5B9-470D-BC5C-EAF943F01E04}" destId="{30926A07-E752-496A-BDFF-53D682BA050D}" srcOrd="0" destOrd="0" presId="urn:microsoft.com/office/officeart/2018/5/layout/IconCircleLabelList"/>
    <dgm:cxn modelId="{6322CE41-9D25-4327-98E8-22AFC4C79BDA}" type="presParOf" srcId="{1E8DD6A4-E5B9-470D-BC5C-EAF943F01E04}" destId="{91DBF76D-7884-4EEA-B973-6F63D0B4D770}" srcOrd="1" destOrd="0" presId="urn:microsoft.com/office/officeart/2018/5/layout/IconCircleLabelList"/>
    <dgm:cxn modelId="{55CB4912-002F-4B08-B93B-C23EE8075005}" type="presParOf" srcId="{1E8DD6A4-E5B9-470D-BC5C-EAF943F01E04}" destId="{BFEDBD65-E07B-4D3A-86BB-7908C7E1DC51}" srcOrd="2" destOrd="0" presId="urn:microsoft.com/office/officeart/2018/5/layout/IconCircleLabelList"/>
    <dgm:cxn modelId="{52E4D937-45C9-4CDB-85E7-F1F3AB0183B1}" type="presParOf" srcId="{1E8DD6A4-E5B9-470D-BC5C-EAF943F01E04}" destId="{0E597CEB-5EC3-463F-AC68-7DFEAAC1890D}" srcOrd="3" destOrd="0" presId="urn:microsoft.com/office/officeart/2018/5/layout/IconCircleLabelList"/>
    <dgm:cxn modelId="{68DF4621-3110-4997-B8C0-F7EC5D1CEC58}" type="presParOf" srcId="{7AA32D0E-81F1-459E-887C-9F575DFD0938}" destId="{DEC31035-8820-4B41-B2B0-17D8C7ADD967}" srcOrd="1" destOrd="0" presId="urn:microsoft.com/office/officeart/2018/5/layout/IconCircleLabelList"/>
    <dgm:cxn modelId="{13C0092D-E22C-4080-9B42-CF7026ED2BE5}" type="presParOf" srcId="{7AA32D0E-81F1-459E-887C-9F575DFD0938}" destId="{67013E13-2CD2-4F6D-AB63-04FC3E8891F9}" srcOrd="2" destOrd="0" presId="urn:microsoft.com/office/officeart/2018/5/layout/IconCircleLabelList"/>
    <dgm:cxn modelId="{8B3153FC-5EF9-4A17-AE1E-AD4E97E01575}" type="presParOf" srcId="{67013E13-2CD2-4F6D-AB63-04FC3E8891F9}" destId="{B6D0EB69-F7D6-41A0-8A6F-57BD70AA5375}" srcOrd="0" destOrd="0" presId="urn:microsoft.com/office/officeart/2018/5/layout/IconCircleLabelList"/>
    <dgm:cxn modelId="{46174760-C35B-4803-B23A-7FD4F67C6ED5}" type="presParOf" srcId="{67013E13-2CD2-4F6D-AB63-04FC3E8891F9}" destId="{2B121D0F-3125-40EB-947E-9FAA19637907}" srcOrd="1" destOrd="0" presId="urn:microsoft.com/office/officeart/2018/5/layout/IconCircleLabelList"/>
    <dgm:cxn modelId="{414223F9-3024-46D1-BB23-E0F63F0F3139}" type="presParOf" srcId="{67013E13-2CD2-4F6D-AB63-04FC3E8891F9}" destId="{6985E522-D625-4EFD-B35E-CC1E51BADEA3}" srcOrd="2" destOrd="0" presId="urn:microsoft.com/office/officeart/2018/5/layout/IconCircleLabelList"/>
    <dgm:cxn modelId="{2637B721-66AC-4D55-886C-F3AA4580954B}" type="presParOf" srcId="{67013E13-2CD2-4F6D-AB63-04FC3E8891F9}" destId="{407E1696-A6F7-4ADD-B4DC-F1FE2CA840CD}" srcOrd="3" destOrd="0" presId="urn:microsoft.com/office/officeart/2018/5/layout/IconCircleLabelList"/>
    <dgm:cxn modelId="{6CC976C7-CC69-44C0-97A5-9BDAC95CF066}" type="presParOf" srcId="{7AA32D0E-81F1-459E-887C-9F575DFD0938}" destId="{F426FFDF-4E4B-450F-B488-CFCDD378E973}" srcOrd="3" destOrd="0" presId="urn:microsoft.com/office/officeart/2018/5/layout/IconCircleLabelList"/>
    <dgm:cxn modelId="{819ED397-22DC-4362-A4EE-18EA386D654B}" type="presParOf" srcId="{7AA32D0E-81F1-459E-887C-9F575DFD0938}" destId="{23CE18AB-4824-431C-BA40-91EE756F1801}" srcOrd="4" destOrd="0" presId="urn:microsoft.com/office/officeart/2018/5/layout/IconCircleLabelList"/>
    <dgm:cxn modelId="{52995BD8-FD49-4487-99B6-B71CAB6B30C7}" type="presParOf" srcId="{23CE18AB-4824-431C-BA40-91EE756F1801}" destId="{26FD0AE9-31B8-4B30-B200-EAC448C372A0}" srcOrd="0" destOrd="0" presId="urn:microsoft.com/office/officeart/2018/5/layout/IconCircleLabelList"/>
    <dgm:cxn modelId="{CD344E25-DA4D-473D-9A7C-94757F9F80D6}" type="presParOf" srcId="{23CE18AB-4824-431C-BA40-91EE756F1801}" destId="{83C70938-1EB4-4FB9-A727-82A12DBC7CB4}" srcOrd="1" destOrd="0" presId="urn:microsoft.com/office/officeart/2018/5/layout/IconCircleLabelList"/>
    <dgm:cxn modelId="{509CC67E-CD84-4262-9BEA-74FB529EA6EF}" type="presParOf" srcId="{23CE18AB-4824-431C-BA40-91EE756F1801}" destId="{96212299-DAC9-4DA7-9047-3A68D24E709A}" srcOrd="2" destOrd="0" presId="urn:microsoft.com/office/officeart/2018/5/layout/IconCircleLabelList"/>
    <dgm:cxn modelId="{B140F98D-8AD2-4173-97C7-AE21160E7E31}" type="presParOf" srcId="{23CE18AB-4824-431C-BA40-91EE756F1801}" destId="{5DB04319-C72C-4BE0-9AA0-FE2A6CF193B6}" srcOrd="3" destOrd="0" presId="urn:microsoft.com/office/officeart/2018/5/layout/IconCircleLabelList"/>
    <dgm:cxn modelId="{F0404DDF-B53A-4133-9C7D-F2CDD79DF726}" type="presParOf" srcId="{7AA32D0E-81F1-459E-887C-9F575DFD0938}" destId="{129F3332-1D0D-421B-AFBB-4B8FFC6B8882}" srcOrd="5" destOrd="0" presId="urn:microsoft.com/office/officeart/2018/5/layout/IconCircleLabelList"/>
    <dgm:cxn modelId="{F6826450-1555-4BCB-A99C-7C7758C5C779}" type="presParOf" srcId="{7AA32D0E-81F1-459E-887C-9F575DFD0938}" destId="{C4435F5C-E374-48D7-9EB3-C652EFA5B9E2}" srcOrd="6" destOrd="0" presId="urn:microsoft.com/office/officeart/2018/5/layout/IconCircleLabelList"/>
    <dgm:cxn modelId="{72971160-C3D5-4663-A21D-698D60235E6C}" type="presParOf" srcId="{C4435F5C-E374-48D7-9EB3-C652EFA5B9E2}" destId="{4D6BF0D3-94C4-4E86-AAEC-C3B40670001E}" srcOrd="0" destOrd="0" presId="urn:microsoft.com/office/officeart/2018/5/layout/IconCircleLabelList"/>
    <dgm:cxn modelId="{4BEB9F47-96E9-42E6-8840-01BE4F7FB5B8}" type="presParOf" srcId="{C4435F5C-E374-48D7-9EB3-C652EFA5B9E2}" destId="{8CD16C9F-3B8D-4854-911A-64C24413F07D}" srcOrd="1" destOrd="0" presId="urn:microsoft.com/office/officeart/2018/5/layout/IconCircleLabelList"/>
    <dgm:cxn modelId="{C1F318C8-AEA6-4A89-BA13-ED227F298CFC}" type="presParOf" srcId="{C4435F5C-E374-48D7-9EB3-C652EFA5B9E2}" destId="{EFB5E6EC-F4ED-45CF-A1AC-7ADEDF9EEEBB}" srcOrd="2" destOrd="0" presId="urn:microsoft.com/office/officeart/2018/5/layout/IconCircleLabelList"/>
    <dgm:cxn modelId="{23641099-F599-4B96-9B29-85430797B9A9}" type="presParOf" srcId="{C4435F5C-E374-48D7-9EB3-C652EFA5B9E2}" destId="{386C2021-836E-4DEC-B460-49473BD1A37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5DCC75-CF8E-4080-9DC1-EC73F74DFCCA}"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181ACAC6-2404-4B13-A5AC-51D00E7BE27E}">
      <dgm:prSet/>
      <dgm:spPr/>
      <dgm:t>
        <a:bodyPr/>
        <a:lstStyle/>
        <a:p>
          <a:r>
            <a:rPr lang="en-US"/>
            <a:t>Compliance with adjournment limits;</a:t>
          </a:r>
        </a:p>
      </dgm:t>
    </dgm:pt>
    <dgm:pt modelId="{252480FC-339F-4722-9397-EB2327FB9971}" type="parTrans" cxnId="{64C8675B-64FB-436F-AD2D-4F33D117DA87}">
      <dgm:prSet/>
      <dgm:spPr/>
      <dgm:t>
        <a:bodyPr/>
        <a:lstStyle/>
        <a:p>
          <a:endParaRPr lang="en-US"/>
        </a:p>
      </dgm:t>
    </dgm:pt>
    <dgm:pt modelId="{1ABFB76A-F435-4285-B20F-EEF8F715B0BB}" type="sibTrans" cxnId="{64C8675B-64FB-436F-AD2D-4F33D117DA87}">
      <dgm:prSet/>
      <dgm:spPr/>
      <dgm:t>
        <a:bodyPr/>
        <a:lstStyle/>
        <a:p>
          <a:endParaRPr lang="en-US"/>
        </a:p>
      </dgm:t>
    </dgm:pt>
    <dgm:pt modelId="{49146A12-E9BF-45CD-9A33-B56BBEC78AB2}">
      <dgm:prSet/>
      <dgm:spPr/>
      <dgm:t>
        <a:bodyPr/>
        <a:lstStyle/>
        <a:p>
          <a:r>
            <a:rPr lang="en-US"/>
            <a:t>Checklists to ensure day-to-day trial or effective case management;</a:t>
          </a:r>
        </a:p>
      </dgm:t>
    </dgm:pt>
    <dgm:pt modelId="{E816C29B-ED69-4251-AE78-FB493BF3F2E4}" type="parTrans" cxnId="{5FB93044-38D3-464B-A7D3-F85F55CED688}">
      <dgm:prSet/>
      <dgm:spPr/>
      <dgm:t>
        <a:bodyPr/>
        <a:lstStyle/>
        <a:p>
          <a:endParaRPr lang="en-US"/>
        </a:p>
      </dgm:t>
    </dgm:pt>
    <dgm:pt modelId="{500A8843-5C59-4F4F-AA20-5AA3C2FDCF49}" type="sibTrans" cxnId="{5FB93044-38D3-464B-A7D3-F85F55CED688}">
      <dgm:prSet/>
      <dgm:spPr/>
      <dgm:t>
        <a:bodyPr/>
        <a:lstStyle/>
        <a:p>
          <a:endParaRPr lang="en-US"/>
        </a:p>
      </dgm:t>
    </dgm:pt>
    <dgm:pt modelId="{CA1FAC71-89AA-41AF-B047-9F9E54CDB5F7}">
      <dgm:prSet/>
      <dgm:spPr/>
      <dgm:t>
        <a:bodyPr/>
        <a:lstStyle/>
        <a:p>
          <a:r>
            <a:rPr lang="en-US"/>
            <a:t>Average time to complete trial in the lower courts;</a:t>
          </a:r>
        </a:p>
      </dgm:t>
    </dgm:pt>
    <dgm:pt modelId="{CE0CF485-93B4-4F96-AE85-5D91D5FD1749}" type="parTrans" cxnId="{4187B363-02F5-4A09-934F-A0A60A4D747E}">
      <dgm:prSet/>
      <dgm:spPr/>
      <dgm:t>
        <a:bodyPr/>
        <a:lstStyle/>
        <a:p>
          <a:endParaRPr lang="en-US"/>
        </a:p>
      </dgm:t>
    </dgm:pt>
    <dgm:pt modelId="{4F9FD320-D195-47D0-9859-923336E36985}" type="sibTrans" cxnId="{4187B363-02F5-4A09-934F-A0A60A4D747E}">
      <dgm:prSet/>
      <dgm:spPr/>
      <dgm:t>
        <a:bodyPr/>
        <a:lstStyle/>
        <a:p>
          <a:endParaRPr lang="en-US"/>
        </a:p>
      </dgm:t>
    </dgm:pt>
    <dgm:pt modelId="{16D1A756-89F8-41F0-A709-83231D9A49AC}">
      <dgm:prSet/>
      <dgm:spPr/>
      <dgm:t>
        <a:bodyPr/>
        <a:lstStyle/>
        <a:p>
          <a:r>
            <a:rPr lang="en-US"/>
            <a:t>Average time to conclude trial in the High Courts.</a:t>
          </a:r>
          <a:br>
            <a:rPr lang="en-US"/>
          </a:br>
          <a:endParaRPr lang="en-US"/>
        </a:p>
      </dgm:t>
    </dgm:pt>
    <dgm:pt modelId="{73974537-0A3C-4F12-A011-C26FC4D6DC5E}" type="parTrans" cxnId="{AD41DF96-8736-44CE-8CB3-CAB35BD8AD54}">
      <dgm:prSet/>
      <dgm:spPr/>
      <dgm:t>
        <a:bodyPr/>
        <a:lstStyle/>
        <a:p>
          <a:endParaRPr lang="en-US"/>
        </a:p>
      </dgm:t>
    </dgm:pt>
    <dgm:pt modelId="{A827DE2B-0EB3-4CF5-9009-5ECA1B687BA4}" type="sibTrans" cxnId="{AD41DF96-8736-44CE-8CB3-CAB35BD8AD54}">
      <dgm:prSet/>
      <dgm:spPr/>
      <dgm:t>
        <a:bodyPr/>
        <a:lstStyle/>
        <a:p>
          <a:endParaRPr lang="en-US"/>
        </a:p>
      </dgm:t>
    </dgm:pt>
    <dgm:pt modelId="{0F2DFB2B-67E1-4978-9064-94F6F69A5ADB}" type="pres">
      <dgm:prSet presAssocID="{145DCC75-CF8E-4080-9DC1-EC73F74DFCCA}" presName="outerComposite" presStyleCnt="0">
        <dgm:presLayoutVars>
          <dgm:chMax val="5"/>
          <dgm:dir/>
          <dgm:resizeHandles val="exact"/>
        </dgm:presLayoutVars>
      </dgm:prSet>
      <dgm:spPr/>
    </dgm:pt>
    <dgm:pt modelId="{CD576F19-663B-4E0D-8796-64507681EA56}" type="pres">
      <dgm:prSet presAssocID="{145DCC75-CF8E-4080-9DC1-EC73F74DFCCA}" presName="dummyMaxCanvas" presStyleCnt="0">
        <dgm:presLayoutVars/>
      </dgm:prSet>
      <dgm:spPr/>
    </dgm:pt>
    <dgm:pt modelId="{2900D8B6-4296-4888-AE19-8E35911B17B2}" type="pres">
      <dgm:prSet presAssocID="{145DCC75-CF8E-4080-9DC1-EC73F74DFCCA}" presName="FourNodes_1" presStyleLbl="node1" presStyleIdx="0" presStyleCnt="4">
        <dgm:presLayoutVars>
          <dgm:bulletEnabled val="1"/>
        </dgm:presLayoutVars>
      </dgm:prSet>
      <dgm:spPr/>
    </dgm:pt>
    <dgm:pt modelId="{6921D20A-0A1D-4348-9DA7-B9C6C1978187}" type="pres">
      <dgm:prSet presAssocID="{145DCC75-CF8E-4080-9DC1-EC73F74DFCCA}" presName="FourNodes_2" presStyleLbl="node1" presStyleIdx="1" presStyleCnt="4">
        <dgm:presLayoutVars>
          <dgm:bulletEnabled val="1"/>
        </dgm:presLayoutVars>
      </dgm:prSet>
      <dgm:spPr/>
    </dgm:pt>
    <dgm:pt modelId="{1000F1B4-B12E-465C-A310-9FE5E1CCE991}" type="pres">
      <dgm:prSet presAssocID="{145DCC75-CF8E-4080-9DC1-EC73F74DFCCA}" presName="FourNodes_3" presStyleLbl="node1" presStyleIdx="2" presStyleCnt="4">
        <dgm:presLayoutVars>
          <dgm:bulletEnabled val="1"/>
        </dgm:presLayoutVars>
      </dgm:prSet>
      <dgm:spPr/>
    </dgm:pt>
    <dgm:pt modelId="{B8A6E402-895D-4E84-8BF1-2FE941B1606D}" type="pres">
      <dgm:prSet presAssocID="{145DCC75-CF8E-4080-9DC1-EC73F74DFCCA}" presName="FourNodes_4" presStyleLbl="node1" presStyleIdx="3" presStyleCnt="4">
        <dgm:presLayoutVars>
          <dgm:bulletEnabled val="1"/>
        </dgm:presLayoutVars>
      </dgm:prSet>
      <dgm:spPr/>
    </dgm:pt>
    <dgm:pt modelId="{17C69561-BC6B-41AC-A553-9FD76A6572F1}" type="pres">
      <dgm:prSet presAssocID="{145DCC75-CF8E-4080-9DC1-EC73F74DFCCA}" presName="FourConn_1-2" presStyleLbl="fgAccFollowNode1" presStyleIdx="0" presStyleCnt="3">
        <dgm:presLayoutVars>
          <dgm:bulletEnabled val="1"/>
        </dgm:presLayoutVars>
      </dgm:prSet>
      <dgm:spPr/>
    </dgm:pt>
    <dgm:pt modelId="{1B1BCE1A-AE87-49D2-97CE-9996351C6FB4}" type="pres">
      <dgm:prSet presAssocID="{145DCC75-CF8E-4080-9DC1-EC73F74DFCCA}" presName="FourConn_2-3" presStyleLbl="fgAccFollowNode1" presStyleIdx="1" presStyleCnt="3">
        <dgm:presLayoutVars>
          <dgm:bulletEnabled val="1"/>
        </dgm:presLayoutVars>
      </dgm:prSet>
      <dgm:spPr/>
    </dgm:pt>
    <dgm:pt modelId="{68641A7A-0321-4EDA-9359-E830B1F9DD9F}" type="pres">
      <dgm:prSet presAssocID="{145DCC75-CF8E-4080-9DC1-EC73F74DFCCA}" presName="FourConn_3-4" presStyleLbl="fgAccFollowNode1" presStyleIdx="2" presStyleCnt="3">
        <dgm:presLayoutVars>
          <dgm:bulletEnabled val="1"/>
        </dgm:presLayoutVars>
      </dgm:prSet>
      <dgm:spPr/>
    </dgm:pt>
    <dgm:pt modelId="{A05CAEBF-B5B9-4C37-89E1-52C7E92B8C3D}" type="pres">
      <dgm:prSet presAssocID="{145DCC75-CF8E-4080-9DC1-EC73F74DFCCA}" presName="FourNodes_1_text" presStyleLbl="node1" presStyleIdx="3" presStyleCnt="4">
        <dgm:presLayoutVars>
          <dgm:bulletEnabled val="1"/>
        </dgm:presLayoutVars>
      </dgm:prSet>
      <dgm:spPr/>
    </dgm:pt>
    <dgm:pt modelId="{348D1DE9-E8B6-4C05-B921-9C8099A01CF4}" type="pres">
      <dgm:prSet presAssocID="{145DCC75-CF8E-4080-9DC1-EC73F74DFCCA}" presName="FourNodes_2_text" presStyleLbl="node1" presStyleIdx="3" presStyleCnt="4">
        <dgm:presLayoutVars>
          <dgm:bulletEnabled val="1"/>
        </dgm:presLayoutVars>
      </dgm:prSet>
      <dgm:spPr/>
    </dgm:pt>
    <dgm:pt modelId="{0D3906F0-7078-464C-8335-5D728FE0CFA7}" type="pres">
      <dgm:prSet presAssocID="{145DCC75-CF8E-4080-9DC1-EC73F74DFCCA}" presName="FourNodes_3_text" presStyleLbl="node1" presStyleIdx="3" presStyleCnt="4">
        <dgm:presLayoutVars>
          <dgm:bulletEnabled val="1"/>
        </dgm:presLayoutVars>
      </dgm:prSet>
      <dgm:spPr/>
    </dgm:pt>
    <dgm:pt modelId="{F05F76FC-850B-4430-9272-FDF8704C99AD}" type="pres">
      <dgm:prSet presAssocID="{145DCC75-CF8E-4080-9DC1-EC73F74DFCCA}" presName="FourNodes_4_text" presStyleLbl="node1" presStyleIdx="3" presStyleCnt="4">
        <dgm:presLayoutVars>
          <dgm:bulletEnabled val="1"/>
        </dgm:presLayoutVars>
      </dgm:prSet>
      <dgm:spPr/>
    </dgm:pt>
  </dgm:ptLst>
  <dgm:cxnLst>
    <dgm:cxn modelId="{39B6DC38-D67D-4697-823A-3DD309BB14A0}" type="presOf" srcId="{145DCC75-CF8E-4080-9DC1-EC73F74DFCCA}" destId="{0F2DFB2B-67E1-4978-9064-94F6F69A5ADB}" srcOrd="0" destOrd="0" presId="urn:microsoft.com/office/officeart/2005/8/layout/vProcess5"/>
    <dgm:cxn modelId="{08EF693C-E8D1-4BA1-A30F-5AE9C1BB518C}" type="presOf" srcId="{181ACAC6-2404-4B13-A5AC-51D00E7BE27E}" destId="{2900D8B6-4296-4888-AE19-8E35911B17B2}" srcOrd="0" destOrd="0" presId="urn:microsoft.com/office/officeart/2005/8/layout/vProcess5"/>
    <dgm:cxn modelId="{9691E33C-37A8-4733-B24B-8D1E079F8A59}" type="presOf" srcId="{CA1FAC71-89AA-41AF-B047-9F9E54CDB5F7}" destId="{1000F1B4-B12E-465C-A310-9FE5E1CCE991}" srcOrd="0" destOrd="0" presId="urn:microsoft.com/office/officeart/2005/8/layout/vProcess5"/>
    <dgm:cxn modelId="{64C8675B-64FB-436F-AD2D-4F33D117DA87}" srcId="{145DCC75-CF8E-4080-9DC1-EC73F74DFCCA}" destId="{181ACAC6-2404-4B13-A5AC-51D00E7BE27E}" srcOrd="0" destOrd="0" parTransId="{252480FC-339F-4722-9397-EB2327FB9971}" sibTransId="{1ABFB76A-F435-4285-B20F-EEF8F715B0BB}"/>
    <dgm:cxn modelId="{BAE23362-E643-4C5B-BDF6-A800A860F778}" type="presOf" srcId="{16D1A756-89F8-41F0-A709-83231D9A49AC}" destId="{F05F76FC-850B-4430-9272-FDF8704C99AD}" srcOrd="1" destOrd="0" presId="urn:microsoft.com/office/officeart/2005/8/layout/vProcess5"/>
    <dgm:cxn modelId="{4187B363-02F5-4A09-934F-A0A60A4D747E}" srcId="{145DCC75-CF8E-4080-9DC1-EC73F74DFCCA}" destId="{CA1FAC71-89AA-41AF-B047-9F9E54CDB5F7}" srcOrd="2" destOrd="0" parTransId="{CE0CF485-93B4-4F96-AE85-5D91D5FD1749}" sibTransId="{4F9FD320-D195-47D0-9859-923336E36985}"/>
    <dgm:cxn modelId="{5FB93044-38D3-464B-A7D3-F85F55CED688}" srcId="{145DCC75-CF8E-4080-9DC1-EC73F74DFCCA}" destId="{49146A12-E9BF-45CD-9A33-B56BBEC78AB2}" srcOrd="1" destOrd="0" parTransId="{E816C29B-ED69-4251-AE78-FB493BF3F2E4}" sibTransId="{500A8843-5C59-4F4F-AA20-5AA3C2FDCF49}"/>
    <dgm:cxn modelId="{FC0A4D4D-2330-4B02-9920-E8E5B8DE306B}" type="presOf" srcId="{CA1FAC71-89AA-41AF-B047-9F9E54CDB5F7}" destId="{0D3906F0-7078-464C-8335-5D728FE0CFA7}" srcOrd="1" destOrd="0" presId="urn:microsoft.com/office/officeart/2005/8/layout/vProcess5"/>
    <dgm:cxn modelId="{E1BAB17B-660C-4015-BF34-4667ADF9D7F5}" type="presOf" srcId="{500A8843-5C59-4F4F-AA20-5AA3C2FDCF49}" destId="{1B1BCE1A-AE87-49D2-97CE-9996351C6FB4}" srcOrd="0" destOrd="0" presId="urn:microsoft.com/office/officeart/2005/8/layout/vProcess5"/>
    <dgm:cxn modelId="{AD41DF96-8736-44CE-8CB3-CAB35BD8AD54}" srcId="{145DCC75-CF8E-4080-9DC1-EC73F74DFCCA}" destId="{16D1A756-89F8-41F0-A709-83231D9A49AC}" srcOrd="3" destOrd="0" parTransId="{73974537-0A3C-4F12-A011-C26FC4D6DC5E}" sibTransId="{A827DE2B-0EB3-4CF5-9009-5ECA1B687BA4}"/>
    <dgm:cxn modelId="{10A85597-5571-419D-A895-44B8C9713F2F}" type="presOf" srcId="{1ABFB76A-F435-4285-B20F-EEF8F715B0BB}" destId="{17C69561-BC6B-41AC-A553-9FD76A6572F1}" srcOrd="0" destOrd="0" presId="urn:microsoft.com/office/officeart/2005/8/layout/vProcess5"/>
    <dgm:cxn modelId="{D6DCF1A2-E726-4FA8-BF9D-BC5E565365F9}" type="presOf" srcId="{49146A12-E9BF-45CD-9A33-B56BBEC78AB2}" destId="{6921D20A-0A1D-4348-9DA7-B9C6C1978187}" srcOrd="0" destOrd="0" presId="urn:microsoft.com/office/officeart/2005/8/layout/vProcess5"/>
    <dgm:cxn modelId="{7D51D8A4-3553-4FDD-A5F0-A964BA18474A}" type="presOf" srcId="{49146A12-E9BF-45CD-9A33-B56BBEC78AB2}" destId="{348D1DE9-E8B6-4C05-B921-9C8099A01CF4}" srcOrd="1" destOrd="0" presId="urn:microsoft.com/office/officeart/2005/8/layout/vProcess5"/>
    <dgm:cxn modelId="{6FD051BE-B9FE-4771-9069-87E382863EDF}" type="presOf" srcId="{181ACAC6-2404-4B13-A5AC-51D00E7BE27E}" destId="{A05CAEBF-B5B9-4C37-89E1-52C7E92B8C3D}" srcOrd="1" destOrd="0" presId="urn:microsoft.com/office/officeart/2005/8/layout/vProcess5"/>
    <dgm:cxn modelId="{619E49F2-5462-42CC-BAED-B568CC9AFBA6}" type="presOf" srcId="{4F9FD320-D195-47D0-9859-923336E36985}" destId="{68641A7A-0321-4EDA-9359-E830B1F9DD9F}" srcOrd="0" destOrd="0" presId="urn:microsoft.com/office/officeart/2005/8/layout/vProcess5"/>
    <dgm:cxn modelId="{50CC4CF2-FA0A-4065-8D93-831BFD7133DE}" type="presOf" srcId="{16D1A756-89F8-41F0-A709-83231D9A49AC}" destId="{B8A6E402-895D-4E84-8BF1-2FE941B1606D}" srcOrd="0" destOrd="0" presId="urn:microsoft.com/office/officeart/2005/8/layout/vProcess5"/>
    <dgm:cxn modelId="{238ADCD3-A4AF-4136-A490-CB0D209D7792}" type="presParOf" srcId="{0F2DFB2B-67E1-4978-9064-94F6F69A5ADB}" destId="{CD576F19-663B-4E0D-8796-64507681EA56}" srcOrd="0" destOrd="0" presId="urn:microsoft.com/office/officeart/2005/8/layout/vProcess5"/>
    <dgm:cxn modelId="{FC797CFA-C98A-4353-9E1B-093E50533FFD}" type="presParOf" srcId="{0F2DFB2B-67E1-4978-9064-94F6F69A5ADB}" destId="{2900D8B6-4296-4888-AE19-8E35911B17B2}" srcOrd="1" destOrd="0" presId="urn:microsoft.com/office/officeart/2005/8/layout/vProcess5"/>
    <dgm:cxn modelId="{8444B71B-05ED-4D96-A7A9-00646CFFF810}" type="presParOf" srcId="{0F2DFB2B-67E1-4978-9064-94F6F69A5ADB}" destId="{6921D20A-0A1D-4348-9DA7-B9C6C1978187}" srcOrd="2" destOrd="0" presId="urn:microsoft.com/office/officeart/2005/8/layout/vProcess5"/>
    <dgm:cxn modelId="{E0CBC88C-4E4D-490E-9A56-2BA845225FD9}" type="presParOf" srcId="{0F2DFB2B-67E1-4978-9064-94F6F69A5ADB}" destId="{1000F1B4-B12E-465C-A310-9FE5E1CCE991}" srcOrd="3" destOrd="0" presId="urn:microsoft.com/office/officeart/2005/8/layout/vProcess5"/>
    <dgm:cxn modelId="{3838DD34-7F9F-4189-9D9F-2F81814E23EB}" type="presParOf" srcId="{0F2DFB2B-67E1-4978-9064-94F6F69A5ADB}" destId="{B8A6E402-895D-4E84-8BF1-2FE941B1606D}" srcOrd="4" destOrd="0" presId="urn:microsoft.com/office/officeart/2005/8/layout/vProcess5"/>
    <dgm:cxn modelId="{AE8A642B-068A-4158-A2DA-05ED99AEC6E1}" type="presParOf" srcId="{0F2DFB2B-67E1-4978-9064-94F6F69A5ADB}" destId="{17C69561-BC6B-41AC-A553-9FD76A6572F1}" srcOrd="5" destOrd="0" presId="urn:microsoft.com/office/officeart/2005/8/layout/vProcess5"/>
    <dgm:cxn modelId="{787ABF99-D21B-4F35-A756-D83064987FC6}" type="presParOf" srcId="{0F2DFB2B-67E1-4978-9064-94F6F69A5ADB}" destId="{1B1BCE1A-AE87-49D2-97CE-9996351C6FB4}" srcOrd="6" destOrd="0" presId="urn:microsoft.com/office/officeart/2005/8/layout/vProcess5"/>
    <dgm:cxn modelId="{C1E9994B-CAAE-46D6-A423-BD31F475280D}" type="presParOf" srcId="{0F2DFB2B-67E1-4978-9064-94F6F69A5ADB}" destId="{68641A7A-0321-4EDA-9359-E830B1F9DD9F}" srcOrd="7" destOrd="0" presId="urn:microsoft.com/office/officeart/2005/8/layout/vProcess5"/>
    <dgm:cxn modelId="{8EAB519A-FD22-4891-8BFB-6DF2A556D267}" type="presParOf" srcId="{0F2DFB2B-67E1-4978-9064-94F6F69A5ADB}" destId="{A05CAEBF-B5B9-4C37-89E1-52C7E92B8C3D}" srcOrd="8" destOrd="0" presId="urn:microsoft.com/office/officeart/2005/8/layout/vProcess5"/>
    <dgm:cxn modelId="{81DD096D-8051-45AB-92E3-35B90729DFA1}" type="presParOf" srcId="{0F2DFB2B-67E1-4978-9064-94F6F69A5ADB}" destId="{348D1DE9-E8B6-4C05-B921-9C8099A01CF4}" srcOrd="9" destOrd="0" presId="urn:microsoft.com/office/officeart/2005/8/layout/vProcess5"/>
    <dgm:cxn modelId="{813342FB-6103-47F9-B062-D01E3D29FC44}" type="presParOf" srcId="{0F2DFB2B-67E1-4978-9064-94F6F69A5ADB}" destId="{0D3906F0-7078-464C-8335-5D728FE0CFA7}" srcOrd="10" destOrd="0" presId="urn:microsoft.com/office/officeart/2005/8/layout/vProcess5"/>
    <dgm:cxn modelId="{B0B3636A-2F24-409A-B07C-D1CDF768026C}" type="presParOf" srcId="{0F2DFB2B-67E1-4978-9064-94F6F69A5ADB}" destId="{F05F76FC-850B-4430-9272-FDF8704C99AD}"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E283C73-ABDE-4BE6-B51B-8C3519E2A32A}"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45C1FC9-49D6-497B-AEDD-F3E9749AB05F}">
      <dgm:prSet/>
      <dgm:spPr/>
      <dgm:t>
        <a:bodyPr/>
        <a:lstStyle/>
        <a:p>
          <a:pPr>
            <a:defRPr cap="all"/>
          </a:pPr>
          <a:r>
            <a:rPr lang="en-US"/>
            <a:t>Separate Sentencing hearings;</a:t>
          </a:r>
        </a:p>
      </dgm:t>
    </dgm:pt>
    <dgm:pt modelId="{69C78B6B-9128-4DCA-BB53-FD920320DA0E}" type="parTrans" cxnId="{1C734AE4-D360-42DF-AB98-316F60CD9F55}">
      <dgm:prSet/>
      <dgm:spPr/>
      <dgm:t>
        <a:bodyPr/>
        <a:lstStyle/>
        <a:p>
          <a:endParaRPr lang="en-US"/>
        </a:p>
      </dgm:t>
    </dgm:pt>
    <dgm:pt modelId="{A73A8D72-BBBC-4543-84F7-A44852A2153B}" type="sibTrans" cxnId="{1C734AE4-D360-42DF-AB98-316F60CD9F55}">
      <dgm:prSet/>
      <dgm:spPr/>
      <dgm:t>
        <a:bodyPr/>
        <a:lstStyle/>
        <a:p>
          <a:endParaRPr lang="en-US"/>
        </a:p>
      </dgm:t>
    </dgm:pt>
    <dgm:pt modelId="{C7A41A00-4FC3-451F-9CCB-23510D7F4567}">
      <dgm:prSet/>
      <dgm:spPr/>
      <dgm:t>
        <a:bodyPr/>
        <a:lstStyle/>
        <a:p>
          <a:pPr>
            <a:defRPr cap="all"/>
          </a:pPr>
          <a:r>
            <a:rPr lang="en-US"/>
            <a:t>Availability of record of previous convictions;</a:t>
          </a:r>
        </a:p>
      </dgm:t>
    </dgm:pt>
    <dgm:pt modelId="{DA9E476E-237D-4079-850A-CAEDF497058A}" type="parTrans" cxnId="{ACCB3BEE-7E11-4BDB-AED5-36A9E56A880C}">
      <dgm:prSet/>
      <dgm:spPr/>
      <dgm:t>
        <a:bodyPr/>
        <a:lstStyle/>
        <a:p>
          <a:endParaRPr lang="en-US"/>
        </a:p>
      </dgm:t>
    </dgm:pt>
    <dgm:pt modelId="{4F6A81EF-F250-40C2-A2DF-C6C3CA089EF5}" type="sibTrans" cxnId="{ACCB3BEE-7E11-4BDB-AED5-36A9E56A880C}">
      <dgm:prSet/>
      <dgm:spPr/>
      <dgm:t>
        <a:bodyPr/>
        <a:lstStyle/>
        <a:p>
          <a:endParaRPr lang="en-US"/>
        </a:p>
      </dgm:t>
    </dgm:pt>
    <dgm:pt modelId="{C2B6D3A2-3C3E-4608-9888-E3FF7233E7FF}">
      <dgm:prSet/>
      <dgm:spPr/>
      <dgm:t>
        <a:bodyPr/>
        <a:lstStyle/>
        <a:p>
          <a:pPr>
            <a:defRPr cap="all"/>
          </a:pPr>
          <a:r>
            <a:rPr lang="en-US"/>
            <a:t>Sentencing guidelines;</a:t>
          </a:r>
        </a:p>
      </dgm:t>
    </dgm:pt>
    <dgm:pt modelId="{94A373B5-A9F3-49CF-8A65-24618C72D828}" type="parTrans" cxnId="{E624DF95-996E-48AD-B8A8-DA0BE0BAA4C3}">
      <dgm:prSet/>
      <dgm:spPr/>
      <dgm:t>
        <a:bodyPr/>
        <a:lstStyle/>
        <a:p>
          <a:endParaRPr lang="en-US"/>
        </a:p>
      </dgm:t>
    </dgm:pt>
    <dgm:pt modelId="{D1890925-A6EF-4A50-BDFD-8A1A9A47ECF8}" type="sibTrans" cxnId="{E624DF95-996E-48AD-B8A8-DA0BE0BAA4C3}">
      <dgm:prSet/>
      <dgm:spPr/>
      <dgm:t>
        <a:bodyPr/>
        <a:lstStyle/>
        <a:p>
          <a:endParaRPr lang="en-US"/>
        </a:p>
      </dgm:t>
    </dgm:pt>
    <dgm:pt modelId="{B4A6D5A8-6C70-4ACA-8786-3D74AE195B35}">
      <dgm:prSet/>
      <dgm:spPr/>
      <dgm:t>
        <a:bodyPr/>
        <a:lstStyle/>
        <a:p>
          <a:pPr>
            <a:defRPr cap="all"/>
          </a:pPr>
          <a:r>
            <a:rPr lang="en-US"/>
            <a:t>Availability of alternatives to incarceration.</a:t>
          </a:r>
        </a:p>
      </dgm:t>
    </dgm:pt>
    <dgm:pt modelId="{F29D3FE4-A77C-4B5E-A269-EF5B8F19D6A0}" type="parTrans" cxnId="{560C0E69-1A5E-4965-BA5F-F6EE7EDDE070}">
      <dgm:prSet/>
      <dgm:spPr/>
      <dgm:t>
        <a:bodyPr/>
        <a:lstStyle/>
        <a:p>
          <a:endParaRPr lang="en-US"/>
        </a:p>
      </dgm:t>
    </dgm:pt>
    <dgm:pt modelId="{BB3BE3B5-CFF9-4635-B662-BDCE30D099F7}" type="sibTrans" cxnId="{560C0E69-1A5E-4965-BA5F-F6EE7EDDE070}">
      <dgm:prSet/>
      <dgm:spPr/>
      <dgm:t>
        <a:bodyPr/>
        <a:lstStyle/>
        <a:p>
          <a:endParaRPr lang="en-US"/>
        </a:p>
      </dgm:t>
    </dgm:pt>
    <dgm:pt modelId="{ED7F4D40-EFAF-430F-9F93-65546276B1E8}">
      <dgm:prSet/>
      <dgm:spPr/>
      <dgm:t>
        <a:bodyPr/>
        <a:lstStyle/>
        <a:p>
          <a:pPr>
            <a:defRPr cap="all"/>
          </a:pPr>
          <a:r>
            <a:rPr lang="en-US"/>
            <a:t>Training on the use of sentencing guidelines;</a:t>
          </a:r>
        </a:p>
      </dgm:t>
    </dgm:pt>
    <dgm:pt modelId="{CE2E0704-EBDE-4E34-938D-E13EBCE25CC9}" type="parTrans" cxnId="{A1FC89E9-F4EC-4848-A8BF-0E13B1335D6A}">
      <dgm:prSet/>
      <dgm:spPr/>
      <dgm:t>
        <a:bodyPr/>
        <a:lstStyle/>
        <a:p>
          <a:endParaRPr lang="en-US"/>
        </a:p>
      </dgm:t>
    </dgm:pt>
    <dgm:pt modelId="{53B15461-07A3-4AB8-934C-75E75C9FDC64}" type="sibTrans" cxnId="{A1FC89E9-F4EC-4848-A8BF-0E13B1335D6A}">
      <dgm:prSet/>
      <dgm:spPr/>
      <dgm:t>
        <a:bodyPr/>
        <a:lstStyle/>
        <a:p>
          <a:endParaRPr lang="en-US"/>
        </a:p>
      </dgm:t>
    </dgm:pt>
    <dgm:pt modelId="{8087F300-2CD9-42FD-924A-BA72B0C765E0}">
      <dgm:prSet/>
      <dgm:spPr/>
      <dgm:t>
        <a:bodyPr/>
        <a:lstStyle/>
        <a:p>
          <a:pPr>
            <a:defRPr cap="all"/>
          </a:pPr>
          <a:r>
            <a:rPr lang="en-US"/>
            <a:t>Training on the use of non-custodial measures.</a:t>
          </a:r>
        </a:p>
      </dgm:t>
    </dgm:pt>
    <dgm:pt modelId="{AD3BD940-6356-402A-8740-B34B25B4011D}" type="parTrans" cxnId="{2264C363-6876-469F-8C75-E96EA0A1E569}">
      <dgm:prSet/>
      <dgm:spPr/>
      <dgm:t>
        <a:bodyPr/>
        <a:lstStyle/>
        <a:p>
          <a:endParaRPr lang="en-US"/>
        </a:p>
      </dgm:t>
    </dgm:pt>
    <dgm:pt modelId="{E37F5AFF-414F-493A-89EE-B0C651F8B4AC}" type="sibTrans" cxnId="{2264C363-6876-469F-8C75-E96EA0A1E569}">
      <dgm:prSet/>
      <dgm:spPr/>
      <dgm:t>
        <a:bodyPr/>
        <a:lstStyle/>
        <a:p>
          <a:endParaRPr lang="en-US"/>
        </a:p>
      </dgm:t>
    </dgm:pt>
    <dgm:pt modelId="{F39E5145-C2C9-49CE-828C-00FF381524E6}" type="pres">
      <dgm:prSet presAssocID="{5E283C73-ABDE-4BE6-B51B-8C3519E2A32A}" presName="root" presStyleCnt="0">
        <dgm:presLayoutVars>
          <dgm:dir/>
          <dgm:resizeHandles val="exact"/>
        </dgm:presLayoutVars>
      </dgm:prSet>
      <dgm:spPr/>
    </dgm:pt>
    <dgm:pt modelId="{57741037-CAFF-4238-A7F9-D654A497EA07}" type="pres">
      <dgm:prSet presAssocID="{A45C1FC9-49D6-497B-AEDD-F3E9749AB05F}" presName="compNode" presStyleCnt="0"/>
      <dgm:spPr/>
    </dgm:pt>
    <dgm:pt modelId="{1A39CBB7-B8F2-4ADD-A61E-22B294EAE8E4}" type="pres">
      <dgm:prSet presAssocID="{A45C1FC9-49D6-497B-AEDD-F3E9749AB05F}" presName="iconBgRect" presStyleLbl="bgShp" presStyleIdx="0" presStyleCnt="6"/>
      <dgm:spPr>
        <a:prstGeom prst="round2DiagRect">
          <a:avLst>
            <a:gd name="adj1" fmla="val 29727"/>
            <a:gd name="adj2" fmla="val 0"/>
          </a:avLst>
        </a:prstGeom>
      </dgm:spPr>
    </dgm:pt>
    <dgm:pt modelId="{A1854B9F-28BD-4810-BA79-D5E772887781}" type="pres">
      <dgm:prSet presAssocID="{A45C1FC9-49D6-497B-AEDD-F3E9749AB05F}"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8D020840-7EDD-48B5-8AAF-3CC0B4EFB42D}" type="pres">
      <dgm:prSet presAssocID="{A45C1FC9-49D6-497B-AEDD-F3E9749AB05F}" presName="spaceRect" presStyleCnt="0"/>
      <dgm:spPr/>
    </dgm:pt>
    <dgm:pt modelId="{4674BAEA-CA64-48DE-A2F6-DA65087D86BB}" type="pres">
      <dgm:prSet presAssocID="{A45C1FC9-49D6-497B-AEDD-F3E9749AB05F}" presName="textRect" presStyleLbl="revTx" presStyleIdx="0" presStyleCnt="6">
        <dgm:presLayoutVars>
          <dgm:chMax val="1"/>
          <dgm:chPref val="1"/>
        </dgm:presLayoutVars>
      </dgm:prSet>
      <dgm:spPr/>
    </dgm:pt>
    <dgm:pt modelId="{2E1380B3-4DDD-4EF2-B949-03BEEEFB2FAA}" type="pres">
      <dgm:prSet presAssocID="{A73A8D72-BBBC-4543-84F7-A44852A2153B}" presName="sibTrans" presStyleCnt="0"/>
      <dgm:spPr/>
    </dgm:pt>
    <dgm:pt modelId="{1E15AB1D-777E-40CB-A231-1FE522AFD508}" type="pres">
      <dgm:prSet presAssocID="{C7A41A00-4FC3-451F-9CCB-23510D7F4567}" presName="compNode" presStyleCnt="0"/>
      <dgm:spPr/>
    </dgm:pt>
    <dgm:pt modelId="{2EFA1030-A4BC-4A2A-805A-1B1AA199F427}" type="pres">
      <dgm:prSet presAssocID="{C7A41A00-4FC3-451F-9CCB-23510D7F4567}" presName="iconBgRect" presStyleLbl="bgShp" presStyleIdx="1" presStyleCnt="6"/>
      <dgm:spPr>
        <a:prstGeom prst="round2DiagRect">
          <a:avLst>
            <a:gd name="adj1" fmla="val 29727"/>
            <a:gd name="adj2" fmla="val 0"/>
          </a:avLst>
        </a:prstGeom>
      </dgm:spPr>
    </dgm:pt>
    <dgm:pt modelId="{6E15327A-0406-4095-A275-64DF46B0439E}" type="pres">
      <dgm:prSet presAssocID="{C7A41A00-4FC3-451F-9CCB-23510D7F4567}"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wnward trend"/>
        </a:ext>
      </dgm:extLst>
    </dgm:pt>
    <dgm:pt modelId="{4B31556D-3B0D-43A5-BC7A-B615D98ED9D1}" type="pres">
      <dgm:prSet presAssocID="{C7A41A00-4FC3-451F-9CCB-23510D7F4567}" presName="spaceRect" presStyleCnt="0"/>
      <dgm:spPr/>
    </dgm:pt>
    <dgm:pt modelId="{425DE922-967C-455A-9971-4FC5ED31FC5A}" type="pres">
      <dgm:prSet presAssocID="{C7A41A00-4FC3-451F-9CCB-23510D7F4567}" presName="textRect" presStyleLbl="revTx" presStyleIdx="1" presStyleCnt="6">
        <dgm:presLayoutVars>
          <dgm:chMax val="1"/>
          <dgm:chPref val="1"/>
        </dgm:presLayoutVars>
      </dgm:prSet>
      <dgm:spPr/>
    </dgm:pt>
    <dgm:pt modelId="{13374406-C308-4DC7-807E-4D61F9491B1B}" type="pres">
      <dgm:prSet presAssocID="{4F6A81EF-F250-40C2-A2DF-C6C3CA089EF5}" presName="sibTrans" presStyleCnt="0"/>
      <dgm:spPr/>
    </dgm:pt>
    <dgm:pt modelId="{584F63E3-B07A-434B-B844-FECCD1BCD37F}" type="pres">
      <dgm:prSet presAssocID="{C2B6D3A2-3C3E-4608-9888-E3FF7233E7FF}" presName="compNode" presStyleCnt="0"/>
      <dgm:spPr/>
    </dgm:pt>
    <dgm:pt modelId="{6544F861-FC3B-48AD-A956-57C3072E1D92}" type="pres">
      <dgm:prSet presAssocID="{C2B6D3A2-3C3E-4608-9888-E3FF7233E7FF}" presName="iconBgRect" presStyleLbl="bgShp" presStyleIdx="2" presStyleCnt="6"/>
      <dgm:spPr>
        <a:prstGeom prst="round2DiagRect">
          <a:avLst>
            <a:gd name="adj1" fmla="val 29727"/>
            <a:gd name="adj2" fmla="val 0"/>
          </a:avLst>
        </a:prstGeom>
      </dgm:spPr>
    </dgm:pt>
    <dgm:pt modelId="{AC94A553-FD6D-4852-B6BD-8373ACC81B23}" type="pres">
      <dgm:prSet presAssocID="{C2B6D3A2-3C3E-4608-9888-E3FF7233E7FF}"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2F8FC2C4-8A64-446C-920B-087B8C4FC4AB}" type="pres">
      <dgm:prSet presAssocID="{C2B6D3A2-3C3E-4608-9888-E3FF7233E7FF}" presName="spaceRect" presStyleCnt="0"/>
      <dgm:spPr/>
    </dgm:pt>
    <dgm:pt modelId="{0A50D716-ACE5-4999-B52E-6C05DAAFD93C}" type="pres">
      <dgm:prSet presAssocID="{C2B6D3A2-3C3E-4608-9888-E3FF7233E7FF}" presName="textRect" presStyleLbl="revTx" presStyleIdx="2" presStyleCnt="6">
        <dgm:presLayoutVars>
          <dgm:chMax val="1"/>
          <dgm:chPref val="1"/>
        </dgm:presLayoutVars>
      </dgm:prSet>
      <dgm:spPr/>
    </dgm:pt>
    <dgm:pt modelId="{4A6B35F7-3C79-4619-9593-A16C7A27FF21}" type="pres">
      <dgm:prSet presAssocID="{D1890925-A6EF-4A50-BDFD-8A1A9A47ECF8}" presName="sibTrans" presStyleCnt="0"/>
      <dgm:spPr/>
    </dgm:pt>
    <dgm:pt modelId="{DEB30C45-84C9-49B5-BF2B-7D8A98F85866}" type="pres">
      <dgm:prSet presAssocID="{B4A6D5A8-6C70-4ACA-8786-3D74AE195B35}" presName="compNode" presStyleCnt="0"/>
      <dgm:spPr/>
    </dgm:pt>
    <dgm:pt modelId="{ED66E9CE-8D83-4BE2-96CD-553F71515F9C}" type="pres">
      <dgm:prSet presAssocID="{B4A6D5A8-6C70-4ACA-8786-3D74AE195B35}" presName="iconBgRect" presStyleLbl="bgShp" presStyleIdx="3" presStyleCnt="6"/>
      <dgm:spPr>
        <a:prstGeom prst="round2DiagRect">
          <a:avLst>
            <a:gd name="adj1" fmla="val 29727"/>
            <a:gd name="adj2" fmla="val 0"/>
          </a:avLst>
        </a:prstGeom>
      </dgm:spPr>
    </dgm:pt>
    <dgm:pt modelId="{A2C31F73-5F91-4411-A741-2E16704A37D3}" type="pres">
      <dgm:prSet presAssocID="{B4A6D5A8-6C70-4ACA-8786-3D74AE195B35}"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Jail"/>
        </a:ext>
      </dgm:extLst>
    </dgm:pt>
    <dgm:pt modelId="{4CE9279B-95A2-469B-91AA-D5B0DD0B6E3B}" type="pres">
      <dgm:prSet presAssocID="{B4A6D5A8-6C70-4ACA-8786-3D74AE195B35}" presName="spaceRect" presStyleCnt="0"/>
      <dgm:spPr/>
    </dgm:pt>
    <dgm:pt modelId="{1083A368-AFBB-480E-8854-03AED8EC061D}" type="pres">
      <dgm:prSet presAssocID="{B4A6D5A8-6C70-4ACA-8786-3D74AE195B35}" presName="textRect" presStyleLbl="revTx" presStyleIdx="3" presStyleCnt="6">
        <dgm:presLayoutVars>
          <dgm:chMax val="1"/>
          <dgm:chPref val="1"/>
        </dgm:presLayoutVars>
      </dgm:prSet>
      <dgm:spPr/>
    </dgm:pt>
    <dgm:pt modelId="{6A407A3D-A454-43A8-8865-19D1B4E8E653}" type="pres">
      <dgm:prSet presAssocID="{BB3BE3B5-CFF9-4635-B662-BDCE30D099F7}" presName="sibTrans" presStyleCnt="0"/>
      <dgm:spPr/>
    </dgm:pt>
    <dgm:pt modelId="{DDB4681F-8A07-48B8-A6DB-79AFB1271871}" type="pres">
      <dgm:prSet presAssocID="{ED7F4D40-EFAF-430F-9F93-65546276B1E8}" presName="compNode" presStyleCnt="0"/>
      <dgm:spPr/>
    </dgm:pt>
    <dgm:pt modelId="{9D53598D-1709-4FAF-8C18-A33F372053A5}" type="pres">
      <dgm:prSet presAssocID="{ED7F4D40-EFAF-430F-9F93-65546276B1E8}" presName="iconBgRect" presStyleLbl="bgShp" presStyleIdx="4" presStyleCnt="6"/>
      <dgm:spPr>
        <a:prstGeom prst="round2DiagRect">
          <a:avLst>
            <a:gd name="adj1" fmla="val 29727"/>
            <a:gd name="adj2" fmla="val 0"/>
          </a:avLst>
        </a:prstGeom>
      </dgm:spPr>
    </dgm:pt>
    <dgm:pt modelId="{12680676-BF89-4FE8-858F-AEA3978365F6}" type="pres">
      <dgm:prSet presAssocID="{ED7F4D40-EFAF-430F-9F93-65546276B1E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olice"/>
        </a:ext>
      </dgm:extLst>
    </dgm:pt>
    <dgm:pt modelId="{124E1938-A0A3-4870-A8D5-88D3F51BDD8D}" type="pres">
      <dgm:prSet presAssocID="{ED7F4D40-EFAF-430F-9F93-65546276B1E8}" presName="spaceRect" presStyleCnt="0"/>
      <dgm:spPr/>
    </dgm:pt>
    <dgm:pt modelId="{FAD5396B-494E-4104-88F6-002DB4E993EB}" type="pres">
      <dgm:prSet presAssocID="{ED7F4D40-EFAF-430F-9F93-65546276B1E8}" presName="textRect" presStyleLbl="revTx" presStyleIdx="4" presStyleCnt="6">
        <dgm:presLayoutVars>
          <dgm:chMax val="1"/>
          <dgm:chPref val="1"/>
        </dgm:presLayoutVars>
      </dgm:prSet>
      <dgm:spPr/>
    </dgm:pt>
    <dgm:pt modelId="{5F5464BE-161C-43D1-8ED6-B7D0FBA8904C}" type="pres">
      <dgm:prSet presAssocID="{53B15461-07A3-4AB8-934C-75E75C9FDC64}" presName="sibTrans" presStyleCnt="0"/>
      <dgm:spPr/>
    </dgm:pt>
    <dgm:pt modelId="{EF9D80F4-50FD-4C6B-8767-B5E4137DF069}" type="pres">
      <dgm:prSet presAssocID="{8087F300-2CD9-42FD-924A-BA72B0C765E0}" presName="compNode" presStyleCnt="0"/>
      <dgm:spPr/>
    </dgm:pt>
    <dgm:pt modelId="{4BFAB96D-6BD9-4268-B62F-E0DEE9E0BA22}" type="pres">
      <dgm:prSet presAssocID="{8087F300-2CD9-42FD-924A-BA72B0C765E0}" presName="iconBgRect" presStyleLbl="bgShp" presStyleIdx="5" presStyleCnt="6"/>
      <dgm:spPr>
        <a:prstGeom prst="round2DiagRect">
          <a:avLst>
            <a:gd name="adj1" fmla="val 29727"/>
            <a:gd name="adj2" fmla="val 0"/>
          </a:avLst>
        </a:prstGeom>
      </dgm:spPr>
    </dgm:pt>
    <dgm:pt modelId="{2916A174-330E-49C3-8080-C152D05A209C}" type="pres">
      <dgm:prSet presAssocID="{8087F300-2CD9-42FD-924A-BA72B0C765E0}"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Bitcoin"/>
        </a:ext>
      </dgm:extLst>
    </dgm:pt>
    <dgm:pt modelId="{F7C492A9-1AC0-4DB7-ACA0-5772A6426656}" type="pres">
      <dgm:prSet presAssocID="{8087F300-2CD9-42FD-924A-BA72B0C765E0}" presName="spaceRect" presStyleCnt="0"/>
      <dgm:spPr/>
    </dgm:pt>
    <dgm:pt modelId="{38C27265-D078-4337-8AA0-ED65E094CCD8}" type="pres">
      <dgm:prSet presAssocID="{8087F300-2CD9-42FD-924A-BA72B0C765E0}" presName="textRect" presStyleLbl="revTx" presStyleIdx="5" presStyleCnt="6">
        <dgm:presLayoutVars>
          <dgm:chMax val="1"/>
          <dgm:chPref val="1"/>
        </dgm:presLayoutVars>
      </dgm:prSet>
      <dgm:spPr/>
    </dgm:pt>
  </dgm:ptLst>
  <dgm:cxnLst>
    <dgm:cxn modelId="{A7FB7B00-AA0F-4D4D-AB24-5325E4F7D4DD}" type="presOf" srcId="{5E283C73-ABDE-4BE6-B51B-8C3519E2A32A}" destId="{F39E5145-C2C9-49CE-828C-00FF381524E6}" srcOrd="0" destOrd="0" presId="urn:microsoft.com/office/officeart/2018/5/layout/IconLeafLabelList"/>
    <dgm:cxn modelId="{AA60CE12-7CB9-470F-84D9-E2D002AE8C0D}" type="presOf" srcId="{C7A41A00-4FC3-451F-9CCB-23510D7F4567}" destId="{425DE922-967C-455A-9971-4FC5ED31FC5A}" srcOrd="0" destOrd="0" presId="urn:microsoft.com/office/officeart/2018/5/layout/IconLeafLabelList"/>
    <dgm:cxn modelId="{8C3BFA42-887B-4B7B-8C60-EF8EE1D68530}" type="presOf" srcId="{B4A6D5A8-6C70-4ACA-8786-3D74AE195B35}" destId="{1083A368-AFBB-480E-8854-03AED8EC061D}" srcOrd="0" destOrd="0" presId="urn:microsoft.com/office/officeart/2018/5/layout/IconLeafLabelList"/>
    <dgm:cxn modelId="{2264C363-6876-469F-8C75-E96EA0A1E569}" srcId="{5E283C73-ABDE-4BE6-B51B-8C3519E2A32A}" destId="{8087F300-2CD9-42FD-924A-BA72B0C765E0}" srcOrd="5" destOrd="0" parTransId="{AD3BD940-6356-402A-8740-B34B25B4011D}" sibTransId="{E37F5AFF-414F-493A-89EE-B0C651F8B4AC}"/>
    <dgm:cxn modelId="{560C0E69-1A5E-4965-BA5F-F6EE7EDDE070}" srcId="{5E283C73-ABDE-4BE6-B51B-8C3519E2A32A}" destId="{B4A6D5A8-6C70-4ACA-8786-3D74AE195B35}" srcOrd="3" destOrd="0" parTransId="{F29D3FE4-A77C-4B5E-A269-EF5B8F19D6A0}" sibTransId="{BB3BE3B5-CFF9-4635-B662-BDCE30D099F7}"/>
    <dgm:cxn modelId="{C0577A6C-F59D-4D8A-ABC8-4D7380292FAE}" type="presOf" srcId="{8087F300-2CD9-42FD-924A-BA72B0C765E0}" destId="{38C27265-D078-4337-8AA0-ED65E094CCD8}" srcOrd="0" destOrd="0" presId="urn:microsoft.com/office/officeart/2018/5/layout/IconLeafLabelList"/>
    <dgm:cxn modelId="{31379A51-9D5A-49C6-AA39-376CAF62556D}" type="presOf" srcId="{A45C1FC9-49D6-497B-AEDD-F3E9749AB05F}" destId="{4674BAEA-CA64-48DE-A2F6-DA65087D86BB}" srcOrd="0" destOrd="0" presId="urn:microsoft.com/office/officeart/2018/5/layout/IconLeafLabelList"/>
    <dgm:cxn modelId="{E624DF95-996E-48AD-B8A8-DA0BE0BAA4C3}" srcId="{5E283C73-ABDE-4BE6-B51B-8C3519E2A32A}" destId="{C2B6D3A2-3C3E-4608-9888-E3FF7233E7FF}" srcOrd="2" destOrd="0" parTransId="{94A373B5-A9F3-49CF-8A65-24618C72D828}" sibTransId="{D1890925-A6EF-4A50-BDFD-8A1A9A47ECF8}"/>
    <dgm:cxn modelId="{F84D49A8-FE26-4BE4-A334-E25E81B80272}" type="presOf" srcId="{ED7F4D40-EFAF-430F-9F93-65546276B1E8}" destId="{FAD5396B-494E-4104-88F6-002DB4E993EB}" srcOrd="0" destOrd="0" presId="urn:microsoft.com/office/officeart/2018/5/layout/IconLeafLabelList"/>
    <dgm:cxn modelId="{1C734AE4-D360-42DF-AB98-316F60CD9F55}" srcId="{5E283C73-ABDE-4BE6-B51B-8C3519E2A32A}" destId="{A45C1FC9-49D6-497B-AEDD-F3E9749AB05F}" srcOrd="0" destOrd="0" parTransId="{69C78B6B-9128-4DCA-BB53-FD920320DA0E}" sibTransId="{A73A8D72-BBBC-4543-84F7-A44852A2153B}"/>
    <dgm:cxn modelId="{A1FC89E9-F4EC-4848-A8BF-0E13B1335D6A}" srcId="{5E283C73-ABDE-4BE6-B51B-8C3519E2A32A}" destId="{ED7F4D40-EFAF-430F-9F93-65546276B1E8}" srcOrd="4" destOrd="0" parTransId="{CE2E0704-EBDE-4E34-938D-E13EBCE25CC9}" sibTransId="{53B15461-07A3-4AB8-934C-75E75C9FDC64}"/>
    <dgm:cxn modelId="{B6075BED-BF9C-4A4F-9E59-A1ECF8B13E64}" type="presOf" srcId="{C2B6D3A2-3C3E-4608-9888-E3FF7233E7FF}" destId="{0A50D716-ACE5-4999-B52E-6C05DAAFD93C}" srcOrd="0" destOrd="0" presId="urn:microsoft.com/office/officeart/2018/5/layout/IconLeafLabelList"/>
    <dgm:cxn modelId="{ACCB3BEE-7E11-4BDB-AED5-36A9E56A880C}" srcId="{5E283C73-ABDE-4BE6-B51B-8C3519E2A32A}" destId="{C7A41A00-4FC3-451F-9CCB-23510D7F4567}" srcOrd="1" destOrd="0" parTransId="{DA9E476E-237D-4079-850A-CAEDF497058A}" sibTransId="{4F6A81EF-F250-40C2-A2DF-C6C3CA089EF5}"/>
    <dgm:cxn modelId="{BEFE11DE-C4B0-468C-9503-4DFD3F6C2275}" type="presParOf" srcId="{F39E5145-C2C9-49CE-828C-00FF381524E6}" destId="{57741037-CAFF-4238-A7F9-D654A497EA07}" srcOrd="0" destOrd="0" presId="urn:microsoft.com/office/officeart/2018/5/layout/IconLeafLabelList"/>
    <dgm:cxn modelId="{2C6761AB-28E0-41B6-ACFF-067FEE54381A}" type="presParOf" srcId="{57741037-CAFF-4238-A7F9-D654A497EA07}" destId="{1A39CBB7-B8F2-4ADD-A61E-22B294EAE8E4}" srcOrd="0" destOrd="0" presId="urn:microsoft.com/office/officeart/2018/5/layout/IconLeafLabelList"/>
    <dgm:cxn modelId="{C0261709-0CF7-419F-9B2F-8D11AE7F131E}" type="presParOf" srcId="{57741037-CAFF-4238-A7F9-D654A497EA07}" destId="{A1854B9F-28BD-4810-BA79-D5E772887781}" srcOrd="1" destOrd="0" presId="urn:microsoft.com/office/officeart/2018/5/layout/IconLeafLabelList"/>
    <dgm:cxn modelId="{82D3ADE2-9A5C-4F68-B20A-392BE1014B4A}" type="presParOf" srcId="{57741037-CAFF-4238-A7F9-D654A497EA07}" destId="{8D020840-7EDD-48B5-8AAF-3CC0B4EFB42D}" srcOrd="2" destOrd="0" presId="urn:microsoft.com/office/officeart/2018/5/layout/IconLeafLabelList"/>
    <dgm:cxn modelId="{FE6BB552-9810-42AF-8CA1-DCE542DDF7EE}" type="presParOf" srcId="{57741037-CAFF-4238-A7F9-D654A497EA07}" destId="{4674BAEA-CA64-48DE-A2F6-DA65087D86BB}" srcOrd="3" destOrd="0" presId="urn:microsoft.com/office/officeart/2018/5/layout/IconLeafLabelList"/>
    <dgm:cxn modelId="{7B79793F-C07A-4AE7-B6C1-B3D3CC5A94DF}" type="presParOf" srcId="{F39E5145-C2C9-49CE-828C-00FF381524E6}" destId="{2E1380B3-4DDD-4EF2-B949-03BEEEFB2FAA}" srcOrd="1" destOrd="0" presId="urn:microsoft.com/office/officeart/2018/5/layout/IconLeafLabelList"/>
    <dgm:cxn modelId="{FBA13050-14A7-4718-AB28-18C85E2E41EF}" type="presParOf" srcId="{F39E5145-C2C9-49CE-828C-00FF381524E6}" destId="{1E15AB1D-777E-40CB-A231-1FE522AFD508}" srcOrd="2" destOrd="0" presId="urn:microsoft.com/office/officeart/2018/5/layout/IconLeafLabelList"/>
    <dgm:cxn modelId="{341EBAB5-B21B-45FE-B9C2-1A2BC392A616}" type="presParOf" srcId="{1E15AB1D-777E-40CB-A231-1FE522AFD508}" destId="{2EFA1030-A4BC-4A2A-805A-1B1AA199F427}" srcOrd="0" destOrd="0" presId="urn:microsoft.com/office/officeart/2018/5/layout/IconLeafLabelList"/>
    <dgm:cxn modelId="{5C4B5958-5EFF-41EF-894A-0338AEE5175D}" type="presParOf" srcId="{1E15AB1D-777E-40CB-A231-1FE522AFD508}" destId="{6E15327A-0406-4095-A275-64DF46B0439E}" srcOrd="1" destOrd="0" presId="urn:microsoft.com/office/officeart/2018/5/layout/IconLeafLabelList"/>
    <dgm:cxn modelId="{792ECED3-348E-4D13-92E0-EB1F3892E196}" type="presParOf" srcId="{1E15AB1D-777E-40CB-A231-1FE522AFD508}" destId="{4B31556D-3B0D-43A5-BC7A-B615D98ED9D1}" srcOrd="2" destOrd="0" presId="urn:microsoft.com/office/officeart/2018/5/layout/IconLeafLabelList"/>
    <dgm:cxn modelId="{B5BB700D-F2CE-4E83-923D-999FF9138F8E}" type="presParOf" srcId="{1E15AB1D-777E-40CB-A231-1FE522AFD508}" destId="{425DE922-967C-455A-9971-4FC5ED31FC5A}" srcOrd="3" destOrd="0" presId="urn:microsoft.com/office/officeart/2018/5/layout/IconLeafLabelList"/>
    <dgm:cxn modelId="{02793FA9-A159-45A8-A1AE-46B7E891D848}" type="presParOf" srcId="{F39E5145-C2C9-49CE-828C-00FF381524E6}" destId="{13374406-C308-4DC7-807E-4D61F9491B1B}" srcOrd="3" destOrd="0" presId="urn:microsoft.com/office/officeart/2018/5/layout/IconLeafLabelList"/>
    <dgm:cxn modelId="{64695587-4132-45FA-9B97-340BCF6ACE05}" type="presParOf" srcId="{F39E5145-C2C9-49CE-828C-00FF381524E6}" destId="{584F63E3-B07A-434B-B844-FECCD1BCD37F}" srcOrd="4" destOrd="0" presId="urn:microsoft.com/office/officeart/2018/5/layout/IconLeafLabelList"/>
    <dgm:cxn modelId="{56CB2C16-0313-410D-9BD4-721D665C867D}" type="presParOf" srcId="{584F63E3-B07A-434B-B844-FECCD1BCD37F}" destId="{6544F861-FC3B-48AD-A956-57C3072E1D92}" srcOrd="0" destOrd="0" presId="urn:microsoft.com/office/officeart/2018/5/layout/IconLeafLabelList"/>
    <dgm:cxn modelId="{7D3EBDBA-C48A-4E57-BFBE-921BD83E6E9C}" type="presParOf" srcId="{584F63E3-B07A-434B-B844-FECCD1BCD37F}" destId="{AC94A553-FD6D-4852-B6BD-8373ACC81B23}" srcOrd="1" destOrd="0" presId="urn:microsoft.com/office/officeart/2018/5/layout/IconLeafLabelList"/>
    <dgm:cxn modelId="{4719C9E5-CC8C-4231-9597-71A82D7EBFAB}" type="presParOf" srcId="{584F63E3-B07A-434B-B844-FECCD1BCD37F}" destId="{2F8FC2C4-8A64-446C-920B-087B8C4FC4AB}" srcOrd="2" destOrd="0" presId="urn:microsoft.com/office/officeart/2018/5/layout/IconLeafLabelList"/>
    <dgm:cxn modelId="{3767F65F-1CB8-475D-8439-8C59BE1BA74C}" type="presParOf" srcId="{584F63E3-B07A-434B-B844-FECCD1BCD37F}" destId="{0A50D716-ACE5-4999-B52E-6C05DAAFD93C}" srcOrd="3" destOrd="0" presId="urn:microsoft.com/office/officeart/2018/5/layout/IconLeafLabelList"/>
    <dgm:cxn modelId="{3E64B3D7-9539-4DE8-AC82-C49240B4E6DA}" type="presParOf" srcId="{F39E5145-C2C9-49CE-828C-00FF381524E6}" destId="{4A6B35F7-3C79-4619-9593-A16C7A27FF21}" srcOrd="5" destOrd="0" presId="urn:microsoft.com/office/officeart/2018/5/layout/IconLeafLabelList"/>
    <dgm:cxn modelId="{5D8A825C-EE68-4F48-911F-40F21A4988B1}" type="presParOf" srcId="{F39E5145-C2C9-49CE-828C-00FF381524E6}" destId="{DEB30C45-84C9-49B5-BF2B-7D8A98F85866}" srcOrd="6" destOrd="0" presId="urn:microsoft.com/office/officeart/2018/5/layout/IconLeafLabelList"/>
    <dgm:cxn modelId="{14AA35B8-C789-4AFD-BD9D-E17B51B75707}" type="presParOf" srcId="{DEB30C45-84C9-49B5-BF2B-7D8A98F85866}" destId="{ED66E9CE-8D83-4BE2-96CD-553F71515F9C}" srcOrd="0" destOrd="0" presId="urn:microsoft.com/office/officeart/2018/5/layout/IconLeafLabelList"/>
    <dgm:cxn modelId="{6F751FB7-2221-4053-AB1B-7B07FA94E4CE}" type="presParOf" srcId="{DEB30C45-84C9-49B5-BF2B-7D8A98F85866}" destId="{A2C31F73-5F91-4411-A741-2E16704A37D3}" srcOrd="1" destOrd="0" presId="urn:microsoft.com/office/officeart/2018/5/layout/IconLeafLabelList"/>
    <dgm:cxn modelId="{FCC8D147-56A8-47A8-9A25-6EADBC2CD6FD}" type="presParOf" srcId="{DEB30C45-84C9-49B5-BF2B-7D8A98F85866}" destId="{4CE9279B-95A2-469B-91AA-D5B0DD0B6E3B}" srcOrd="2" destOrd="0" presId="urn:microsoft.com/office/officeart/2018/5/layout/IconLeafLabelList"/>
    <dgm:cxn modelId="{2D34A6A2-64C1-47E5-A627-1C4766992608}" type="presParOf" srcId="{DEB30C45-84C9-49B5-BF2B-7D8A98F85866}" destId="{1083A368-AFBB-480E-8854-03AED8EC061D}" srcOrd="3" destOrd="0" presId="urn:microsoft.com/office/officeart/2018/5/layout/IconLeafLabelList"/>
    <dgm:cxn modelId="{E6529524-3B96-4B0E-9EAB-507453C32900}" type="presParOf" srcId="{F39E5145-C2C9-49CE-828C-00FF381524E6}" destId="{6A407A3D-A454-43A8-8865-19D1B4E8E653}" srcOrd="7" destOrd="0" presId="urn:microsoft.com/office/officeart/2018/5/layout/IconLeafLabelList"/>
    <dgm:cxn modelId="{DB04DF48-427C-4366-88C8-1E1BD8C98391}" type="presParOf" srcId="{F39E5145-C2C9-49CE-828C-00FF381524E6}" destId="{DDB4681F-8A07-48B8-A6DB-79AFB1271871}" srcOrd="8" destOrd="0" presId="urn:microsoft.com/office/officeart/2018/5/layout/IconLeafLabelList"/>
    <dgm:cxn modelId="{042E2ABA-5F4F-410C-9506-D8D6C65C37E6}" type="presParOf" srcId="{DDB4681F-8A07-48B8-A6DB-79AFB1271871}" destId="{9D53598D-1709-4FAF-8C18-A33F372053A5}" srcOrd="0" destOrd="0" presId="urn:microsoft.com/office/officeart/2018/5/layout/IconLeafLabelList"/>
    <dgm:cxn modelId="{2A5A3102-7320-4B34-AA8C-7A54BD6FC46B}" type="presParOf" srcId="{DDB4681F-8A07-48B8-A6DB-79AFB1271871}" destId="{12680676-BF89-4FE8-858F-AEA3978365F6}" srcOrd="1" destOrd="0" presId="urn:microsoft.com/office/officeart/2018/5/layout/IconLeafLabelList"/>
    <dgm:cxn modelId="{AC8E1854-C0E5-4F1F-9B7F-E1E1A6721FB4}" type="presParOf" srcId="{DDB4681F-8A07-48B8-A6DB-79AFB1271871}" destId="{124E1938-A0A3-4870-A8D5-88D3F51BDD8D}" srcOrd="2" destOrd="0" presId="urn:microsoft.com/office/officeart/2018/5/layout/IconLeafLabelList"/>
    <dgm:cxn modelId="{F955AD4D-F8BC-4AF1-B3B2-629450AA6ECE}" type="presParOf" srcId="{DDB4681F-8A07-48B8-A6DB-79AFB1271871}" destId="{FAD5396B-494E-4104-88F6-002DB4E993EB}" srcOrd="3" destOrd="0" presId="urn:microsoft.com/office/officeart/2018/5/layout/IconLeafLabelList"/>
    <dgm:cxn modelId="{EEE43B8C-6FB0-4249-ACA7-854AEFB84B38}" type="presParOf" srcId="{F39E5145-C2C9-49CE-828C-00FF381524E6}" destId="{5F5464BE-161C-43D1-8ED6-B7D0FBA8904C}" srcOrd="9" destOrd="0" presId="urn:microsoft.com/office/officeart/2018/5/layout/IconLeafLabelList"/>
    <dgm:cxn modelId="{CF9C1FEE-9D9C-4095-B630-121462207C5B}" type="presParOf" srcId="{F39E5145-C2C9-49CE-828C-00FF381524E6}" destId="{EF9D80F4-50FD-4C6B-8767-B5E4137DF069}" srcOrd="10" destOrd="0" presId="urn:microsoft.com/office/officeart/2018/5/layout/IconLeafLabelList"/>
    <dgm:cxn modelId="{3DBE183B-2B8A-4BC8-A1FA-27D5CADC1109}" type="presParOf" srcId="{EF9D80F4-50FD-4C6B-8767-B5E4137DF069}" destId="{4BFAB96D-6BD9-4268-B62F-E0DEE9E0BA22}" srcOrd="0" destOrd="0" presId="urn:microsoft.com/office/officeart/2018/5/layout/IconLeafLabelList"/>
    <dgm:cxn modelId="{CC28BF2F-5B0A-46AD-89F0-9914EF8E4392}" type="presParOf" srcId="{EF9D80F4-50FD-4C6B-8767-B5E4137DF069}" destId="{2916A174-330E-49C3-8080-C152D05A209C}" srcOrd="1" destOrd="0" presId="urn:microsoft.com/office/officeart/2018/5/layout/IconLeafLabelList"/>
    <dgm:cxn modelId="{E330B85D-2FAF-4C39-8C76-503E7F852E46}" type="presParOf" srcId="{EF9D80F4-50FD-4C6B-8767-B5E4137DF069}" destId="{F7C492A9-1AC0-4DB7-ACA0-5772A6426656}" srcOrd="2" destOrd="0" presId="urn:microsoft.com/office/officeart/2018/5/layout/IconLeafLabelList"/>
    <dgm:cxn modelId="{E34E2093-052D-42A5-9C14-D6E1088E50E6}" type="presParOf" srcId="{EF9D80F4-50FD-4C6B-8767-B5E4137DF069}" destId="{38C27265-D078-4337-8AA0-ED65E094CCD8}"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2BD0CE-5931-4314-A8BD-4106E54C4096}" type="doc">
      <dgm:prSet loTypeId="urn:microsoft.com/office/officeart/2005/8/layout/process4" loCatId="process" qsTypeId="urn:microsoft.com/office/officeart/2005/8/quickstyle/simple4" qsCatId="simple" csTypeId="urn:microsoft.com/office/officeart/2005/8/colors/colorful1" csCatId="colorful" phldr="1"/>
      <dgm:spPr/>
      <dgm:t>
        <a:bodyPr/>
        <a:lstStyle/>
        <a:p>
          <a:endParaRPr lang="en-US"/>
        </a:p>
      </dgm:t>
    </dgm:pt>
    <dgm:pt modelId="{173560B4-AF26-4BAC-9103-42A2F8CCA322}">
      <dgm:prSet/>
      <dgm:spPr/>
      <dgm:t>
        <a:bodyPr/>
        <a:lstStyle/>
        <a:p>
          <a:r>
            <a:rPr lang="en-US" b="1"/>
            <a:t>The foregoing are the points that will guide the development of questionnaires and indicators for evaluating the performance of stakeholders including States and the FCT in the implementation of the Administration of Criminal Justice Act (ACJA) and ACJ Laws.</a:t>
          </a:r>
          <a:endParaRPr lang="en-US"/>
        </a:p>
      </dgm:t>
    </dgm:pt>
    <dgm:pt modelId="{687C10DF-A9AC-4DC2-A71F-BF5B1001156B}" type="parTrans" cxnId="{3AB7BBDF-BE20-4A5E-B203-E5A62779AC5B}">
      <dgm:prSet/>
      <dgm:spPr/>
      <dgm:t>
        <a:bodyPr/>
        <a:lstStyle/>
        <a:p>
          <a:endParaRPr lang="en-US"/>
        </a:p>
      </dgm:t>
    </dgm:pt>
    <dgm:pt modelId="{DE3E81B8-9CB6-4471-ADC3-B19D6BA42F9E}" type="sibTrans" cxnId="{3AB7BBDF-BE20-4A5E-B203-E5A62779AC5B}">
      <dgm:prSet/>
      <dgm:spPr/>
      <dgm:t>
        <a:bodyPr/>
        <a:lstStyle/>
        <a:p>
          <a:endParaRPr lang="en-US"/>
        </a:p>
      </dgm:t>
    </dgm:pt>
    <dgm:pt modelId="{345BE286-7F27-4F84-B839-6E78E119CE95}">
      <dgm:prSet/>
      <dgm:spPr/>
      <dgm:t>
        <a:bodyPr/>
        <a:lstStyle/>
        <a:p>
          <a:r>
            <a:rPr lang="en-US" b="1" dirty="0"/>
            <a:t>The First Technical Review Meeting of Stakeholders will take place in December 2020 to prepare for the first National Technical Evaluation (NTE) which will be in December 2021. The National ACJA Implementation Report Launch and Gala Night of Awards will be in early 2022, Deo Volente.</a:t>
          </a:r>
          <a:r>
            <a:rPr lang="en-US" dirty="0"/>
            <a:t>  </a:t>
          </a:r>
        </a:p>
      </dgm:t>
    </dgm:pt>
    <dgm:pt modelId="{453FCEFF-95CF-4992-9283-5F8DAF8CA2CF}" type="parTrans" cxnId="{ABED7887-81F4-4AF9-A971-C5AA72031176}">
      <dgm:prSet/>
      <dgm:spPr/>
      <dgm:t>
        <a:bodyPr/>
        <a:lstStyle/>
        <a:p>
          <a:endParaRPr lang="en-US"/>
        </a:p>
      </dgm:t>
    </dgm:pt>
    <dgm:pt modelId="{36EC1897-2E30-472E-80BB-2DEE20A2C3BF}" type="sibTrans" cxnId="{ABED7887-81F4-4AF9-A971-C5AA72031176}">
      <dgm:prSet/>
      <dgm:spPr/>
      <dgm:t>
        <a:bodyPr/>
        <a:lstStyle/>
        <a:p>
          <a:endParaRPr lang="en-US"/>
        </a:p>
      </dgm:t>
    </dgm:pt>
    <dgm:pt modelId="{93A228E0-A4E1-486B-952C-19385BFED250}" type="pres">
      <dgm:prSet presAssocID="{7E2BD0CE-5931-4314-A8BD-4106E54C4096}" presName="Name0" presStyleCnt="0">
        <dgm:presLayoutVars>
          <dgm:dir/>
          <dgm:animLvl val="lvl"/>
          <dgm:resizeHandles val="exact"/>
        </dgm:presLayoutVars>
      </dgm:prSet>
      <dgm:spPr/>
    </dgm:pt>
    <dgm:pt modelId="{610F8478-81E7-437F-B583-3FF677939440}" type="pres">
      <dgm:prSet presAssocID="{345BE286-7F27-4F84-B839-6E78E119CE95}" presName="boxAndChildren" presStyleCnt="0"/>
      <dgm:spPr/>
    </dgm:pt>
    <dgm:pt modelId="{0A8E99BD-CF8F-435A-BC9B-9334134EFBDD}" type="pres">
      <dgm:prSet presAssocID="{345BE286-7F27-4F84-B839-6E78E119CE95}" presName="parentTextBox" presStyleLbl="node1" presStyleIdx="0" presStyleCnt="2"/>
      <dgm:spPr/>
    </dgm:pt>
    <dgm:pt modelId="{0CA0A9B6-6300-4238-85BF-0DAA0DFBCEBA}" type="pres">
      <dgm:prSet presAssocID="{DE3E81B8-9CB6-4471-ADC3-B19D6BA42F9E}" presName="sp" presStyleCnt="0"/>
      <dgm:spPr/>
    </dgm:pt>
    <dgm:pt modelId="{6A66BE8A-0CEB-4802-860F-90F1B8E6DBFB}" type="pres">
      <dgm:prSet presAssocID="{173560B4-AF26-4BAC-9103-42A2F8CCA322}" presName="arrowAndChildren" presStyleCnt="0"/>
      <dgm:spPr/>
    </dgm:pt>
    <dgm:pt modelId="{AEB95198-676A-4EB9-9296-8C59A5459AC1}" type="pres">
      <dgm:prSet presAssocID="{173560B4-AF26-4BAC-9103-42A2F8CCA322}" presName="parentTextArrow" presStyleLbl="node1" presStyleIdx="1" presStyleCnt="2"/>
      <dgm:spPr/>
    </dgm:pt>
  </dgm:ptLst>
  <dgm:cxnLst>
    <dgm:cxn modelId="{6EC6DF06-CAD5-4778-91CA-BC1E704BC4F0}" type="presOf" srcId="{345BE286-7F27-4F84-B839-6E78E119CE95}" destId="{0A8E99BD-CF8F-435A-BC9B-9334134EFBDD}" srcOrd="0" destOrd="0" presId="urn:microsoft.com/office/officeart/2005/8/layout/process4"/>
    <dgm:cxn modelId="{D555A81A-B3B6-4CC0-A280-8AF37D036E27}" type="presOf" srcId="{173560B4-AF26-4BAC-9103-42A2F8CCA322}" destId="{AEB95198-676A-4EB9-9296-8C59A5459AC1}" srcOrd="0" destOrd="0" presId="urn:microsoft.com/office/officeart/2005/8/layout/process4"/>
    <dgm:cxn modelId="{ABED7887-81F4-4AF9-A971-C5AA72031176}" srcId="{7E2BD0CE-5931-4314-A8BD-4106E54C4096}" destId="{345BE286-7F27-4F84-B839-6E78E119CE95}" srcOrd="1" destOrd="0" parTransId="{453FCEFF-95CF-4992-9283-5F8DAF8CA2CF}" sibTransId="{36EC1897-2E30-472E-80BB-2DEE20A2C3BF}"/>
    <dgm:cxn modelId="{7AA96DC1-E243-43CB-BEFD-323C1B7D9672}" type="presOf" srcId="{7E2BD0CE-5931-4314-A8BD-4106E54C4096}" destId="{93A228E0-A4E1-486B-952C-19385BFED250}" srcOrd="0" destOrd="0" presId="urn:microsoft.com/office/officeart/2005/8/layout/process4"/>
    <dgm:cxn modelId="{3AB7BBDF-BE20-4A5E-B203-E5A62779AC5B}" srcId="{7E2BD0CE-5931-4314-A8BD-4106E54C4096}" destId="{173560B4-AF26-4BAC-9103-42A2F8CCA322}" srcOrd="0" destOrd="0" parTransId="{687C10DF-A9AC-4DC2-A71F-BF5B1001156B}" sibTransId="{DE3E81B8-9CB6-4471-ADC3-B19D6BA42F9E}"/>
    <dgm:cxn modelId="{C3531EC2-A53C-4606-A756-57F6774FA70D}" type="presParOf" srcId="{93A228E0-A4E1-486B-952C-19385BFED250}" destId="{610F8478-81E7-437F-B583-3FF677939440}" srcOrd="0" destOrd="0" presId="urn:microsoft.com/office/officeart/2005/8/layout/process4"/>
    <dgm:cxn modelId="{BFF956DD-96C5-4B37-9BEF-A5E7683B42EE}" type="presParOf" srcId="{610F8478-81E7-437F-B583-3FF677939440}" destId="{0A8E99BD-CF8F-435A-BC9B-9334134EFBDD}" srcOrd="0" destOrd="0" presId="urn:microsoft.com/office/officeart/2005/8/layout/process4"/>
    <dgm:cxn modelId="{DCBD80CF-F928-4BD9-8673-477BA56C7798}" type="presParOf" srcId="{93A228E0-A4E1-486B-952C-19385BFED250}" destId="{0CA0A9B6-6300-4238-85BF-0DAA0DFBCEBA}" srcOrd="1" destOrd="0" presId="urn:microsoft.com/office/officeart/2005/8/layout/process4"/>
    <dgm:cxn modelId="{95879AD3-E67A-47FB-804F-F9D0466847F2}" type="presParOf" srcId="{93A228E0-A4E1-486B-952C-19385BFED250}" destId="{6A66BE8A-0CEB-4802-860F-90F1B8E6DBFB}" srcOrd="2" destOrd="0" presId="urn:microsoft.com/office/officeart/2005/8/layout/process4"/>
    <dgm:cxn modelId="{8F056DC5-5D74-44AE-B0D0-C376676AA5E6}" type="presParOf" srcId="{6A66BE8A-0CEB-4802-860F-90F1B8E6DBFB}" destId="{AEB95198-676A-4EB9-9296-8C59A5459AC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26A07-E752-496A-BDFF-53D682BA050D}">
      <dsp:nvSpPr>
        <dsp:cNvPr id="0" name=""/>
        <dsp:cNvSpPr/>
      </dsp:nvSpPr>
      <dsp:spPr>
        <a:xfrm>
          <a:off x="1374172" y="6563"/>
          <a:ext cx="1383804" cy="138380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DBF76D-7884-4EEA-B973-6F63D0B4D770}">
      <dsp:nvSpPr>
        <dsp:cNvPr id="0" name=""/>
        <dsp:cNvSpPr/>
      </dsp:nvSpPr>
      <dsp:spPr>
        <a:xfrm>
          <a:off x="1669081" y="301473"/>
          <a:ext cx="793986" cy="7939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E597CEB-5EC3-463F-AC68-7DFEAAC1890D}">
      <dsp:nvSpPr>
        <dsp:cNvPr id="0" name=""/>
        <dsp:cNvSpPr/>
      </dsp:nvSpPr>
      <dsp:spPr>
        <a:xfrm>
          <a:off x="931808" y="1821389"/>
          <a:ext cx="22685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Service of charge or information;</a:t>
          </a:r>
        </a:p>
      </dsp:txBody>
      <dsp:txXfrm>
        <a:off x="931808" y="1821389"/>
        <a:ext cx="2268532" cy="720000"/>
      </dsp:txXfrm>
    </dsp:sp>
    <dsp:sp modelId="{B6D0EB69-F7D6-41A0-8A6F-57BD70AA5375}">
      <dsp:nvSpPr>
        <dsp:cNvPr id="0" name=""/>
        <dsp:cNvSpPr/>
      </dsp:nvSpPr>
      <dsp:spPr>
        <a:xfrm>
          <a:off x="4039697" y="6563"/>
          <a:ext cx="1383804" cy="138380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121D0F-3125-40EB-947E-9FAA19637907}">
      <dsp:nvSpPr>
        <dsp:cNvPr id="0" name=""/>
        <dsp:cNvSpPr/>
      </dsp:nvSpPr>
      <dsp:spPr>
        <a:xfrm>
          <a:off x="4334606" y="301473"/>
          <a:ext cx="793986" cy="7939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7E1696-A6F7-4ADD-B4DC-F1FE2CA840CD}">
      <dsp:nvSpPr>
        <dsp:cNvPr id="0" name=""/>
        <dsp:cNvSpPr/>
      </dsp:nvSpPr>
      <dsp:spPr>
        <a:xfrm>
          <a:off x="3597334" y="1821389"/>
          <a:ext cx="22685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Assignment of cases to courts-transparency in the process; </a:t>
          </a:r>
        </a:p>
      </dsp:txBody>
      <dsp:txXfrm>
        <a:off x="3597334" y="1821389"/>
        <a:ext cx="2268532" cy="720000"/>
      </dsp:txXfrm>
    </dsp:sp>
    <dsp:sp modelId="{26FD0AE9-31B8-4B30-B200-EAC448C372A0}">
      <dsp:nvSpPr>
        <dsp:cNvPr id="0" name=""/>
        <dsp:cNvSpPr/>
      </dsp:nvSpPr>
      <dsp:spPr>
        <a:xfrm>
          <a:off x="1374172" y="3108522"/>
          <a:ext cx="1383804" cy="138380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C70938-1EB4-4FB9-A727-82A12DBC7CB4}">
      <dsp:nvSpPr>
        <dsp:cNvPr id="0" name=""/>
        <dsp:cNvSpPr/>
      </dsp:nvSpPr>
      <dsp:spPr>
        <a:xfrm>
          <a:off x="1669081" y="3403431"/>
          <a:ext cx="793986" cy="7939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DB04319-C72C-4BE0-9AA0-FE2A6CF193B6}">
      <dsp:nvSpPr>
        <dsp:cNvPr id="0" name=""/>
        <dsp:cNvSpPr/>
      </dsp:nvSpPr>
      <dsp:spPr>
        <a:xfrm>
          <a:off x="931808" y="4923348"/>
          <a:ext cx="22685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Arraignment of suspects;</a:t>
          </a:r>
        </a:p>
      </dsp:txBody>
      <dsp:txXfrm>
        <a:off x="931808" y="4923348"/>
        <a:ext cx="2268532" cy="720000"/>
      </dsp:txXfrm>
    </dsp:sp>
    <dsp:sp modelId="{4D6BF0D3-94C4-4E86-AAEC-C3B40670001E}">
      <dsp:nvSpPr>
        <dsp:cNvPr id="0" name=""/>
        <dsp:cNvSpPr/>
      </dsp:nvSpPr>
      <dsp:spPr>
        <a:xfrm>
          <a:off x="4039697" y="3108522"/>
          <a:ext cx="1383804" cy="138380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D16C9F-3B8D-4854-911A-64C24413F07D}">
      <dsp:nvSpPr>
        <dsp:cNvPr id="0" name=""/>
        <dsp:cNvSpPr/>
      </dsp:nvSpPr>
      <dsp:spPr>
        <a:xfrm>
          <a:off x="4334606" y="3403431"/>
          <a:ext cx="793986" cy="79398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86C2021-836E-4DEC-B460-49473BD1A375}">
      <dsp:nvSpPr>
        <dsp:cNvPr id="0" name=""/>
        <dsp:cNvSpPr/>
      </dsp:nvSpPr>
      <dsp:spPr>
        <a:xfrm>
          <a:off x="3597334" y="4923348"/>
          <a:ext cx="22685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Preparation for trial-measures to ensure speedy trial;</a:t>
          </a:r>
        </a:p>
      </dsp:txBody>
      <dsp:txXfrm>
        <a:off x="3597334" y="4923348"/>
        <a:ext cx="2268532"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00D8B6-4296-4888-AE19-8E35911B17B2}">
      <dsp:nvSpPr>
        <dsp:cNvPr id="0" name=""/>
        <dsp:cNvSpPr/>
      </dsp:nvSpPr>
      <dsp:spPr>
        <a:xfrm>
          <a:off x="0" y="0"/>
          <a:ext cx="3151509" cy="1216499"/>
        </a:xfrm>
        <a:prstGeom prst="roundRect">
          <a:avLst>
            <a:gd name="adj" fmla="val 10000"/>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Compliance with adjournment limits;</a:t>
          </a:r>
        </a:p>
      </dsp:txBody>
      <dsp:txXfrm>
        <a:off x="35630" y="35630"/>
        <a:ext cx="1736017" cy="1145239"/>
      </dsp:txXfrm>
    </dsp:sp>
    <dsp:sp modelId="{6921D20A-0A1D-4348-9DA7-B9C6C1978187}">
      <dsp:nvSpPr>
        <dsp:cNvPr id="0" name=""/>
        <dsp:cNvSpPr/>
      </dsp:nvSpPr>
      <dsp:spPr>
        <a:xfrm>
          <a:off x="263938" y="1437681"/>
          <a:ext cx="3151509" cy="1216499"/>
        </a:xfrm>
        <a:prstGeom prst="roundRect">
          <a:avLst>
            <a:gd name="adj" fmla="val 10000"/>
          </a:avLst>
        </a:prstGeom>
        <a:gradFill rotWithShape="0">
          <a:gsLst>
            <a:gs pos="0">
              <a:schemeClr val="accent2">
                <a:hueOff val="939284"/>
                <a:satOff val="-6721"/>
                <a:lumOff val="-392"/>
                <a:alphaOff val="0"/>
                <a:shade val="85000"/>
                <a:satMod val="130000"/>
              </a:schemeClr>
            </a:gs>
            <a:gs pos="34000">
              <a:schemeClr val="accent2">
                <a:hueOff val="939284"/>
                <a:satOff val="-6721"/>
                <a:lumOff val="-392"/>
                <a:alphaOff val="0"/>
                <a:shade val="87000"/>
                <a:satMod val="125000"/>
              </a:schemeClr>
            </a:gs>
            <a:gs pos="70000">
              <a:schemeClr val="accent2">
                <a:hueOff val="939284"/>
                <a:satOff val="-6721"/>
                <a:lumOff val="-392"/>
                <a:alphaOff val="0"/>
                <a:tint val="100000"/>
                <a:shade val="90000"/>
                <a:satMod val="130000"/>
              </a:schemeClr>
            </a:gs>
            <a:gs pos="100000">
              <a:schemeClr val="accent2">
                <a:hueOff val="939284"/>
                <a:satOff val="-6721"/>
                <a:lumOff val="-392"/>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Checklists to ensure day-to-day trial or effective case management;</a:t>
          </a:r>
        </a:p>
      </dsp:txBody>
      <dsp:txXfrm>
        <a:off x="299568" y="1473311"/>
        <a:ext cx="2025586" cy="1145239"/>
      </dsp:txXfrm>
    </dsp:sp>
    <dsp:sp modelId="{1000F1B4-B12E-465C-A310-9FE5E1CCE991}">
      <dsp:nvSpPr>
        <dsp:cNvPr id="0" name=""/>
        <dsp:cNvSpPr/>
      </dsp:nvSpPr>
      <dsp:spPr>
        <a:xfrm>
          <a:off x="523938" y="2875362"/>
          <a:ext cx="3151509" cy="1216499"/>
        </a:xfrm>
        <a:prstGeom prst="roundRect">
          <a:avLst>
            <a:gd name="adj" fmla="val 10000"/>
          </a:avLst>
        </a:prstGeom>
        <a:gradFill rotWithShape="0">
          <a:gsLst>
            <a:gs pos="0">
              <a:schemeClr val="accent2">
                <a:hueOff val="1878569"/>
                <a:satOff val="-13441"/>
                <a:lumOff val="-785"/>
                <a:alphaOff val="0"/>
                <a:shade val="85000"/>
                <a:satMod val="130000"/>
              </a:schemeClr>
            </a:gs>
            <a:gs pos="34000">
              <a:schemeClr val="accent2">
                <a:hueOff val="1878569"/>
                <a:satOff val="-13441"/>
                <a:lumOff val="-785"/>
                <a:alphaOff val="0"/>
                <a:shade val="87000"/>
                <a:satMod val="125000"/>
              </a:schemeClr>
            </a:gs>
            <a:gs pos="70000">
              <a:schemeClr val="accent2">
                <a:hueOff val="1878569"/>
                <a:satOff val="-13441"/>
                <a:lumOff val="-785"/>
                <a:alphaOff val="0"/>
                <a:tint val="100000"/>
                <a:shade val="90000"/>
                <a:satMod val="130000"/>
              </a:schemeClr>
            </a:gs>
            <a:gs pos="100000">
              <a:schemeClr val="accent2">
                <a:hueOff val="1878569"/>
                <a:satOff val="-13441"/>
                <a:lumOff val="-78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Average time to complete trial in the lower courts;</a:t>
          </a:r>
        </a:p>
      </dsp:txBody>
      <dsp:txXfrm>
        <a:off x="559568" y="2910992"/>
        <a:ext cx="2029525" cy="1145239"/>
      </dsp:txXfrm>
    </dsp:sp>
    <dsp:sp modelId="{B8A6E402-895D-4E84-8BF1-2FE941B1606D}">
      <dsp:nvSpPr>
        <dsp:cNvPr id="0" name=""/>
        <dsp:cNvSpPr/>
      </dsp:nvSpPr>
      <dsp:spPr>
        <a:xfrm>
          <a:off x="787877" y="4313043"/>
          <a:ext cx="3151509" cy="1216499"/>
        </a:xfrm>
        <a:prstGeom prst="roundRect">
          <a:avLst>
            <a:gd name="adj" fmla="val 10000"/>
          </a:avLst>
        </a:prstGeom>
        <a:gradFill rotWithShape="0">
          <a:gsLst>
            <a:gs pos="0">
              <a:schemeClr val="accent2">
                <a:hueOff val="2817853"/>
                <a:satOff val="-20162"/>
                <a:lumOff val="-1177"/>
                <a:alphaOff val="0"/>
                <a:shade val="85000"/>
                <a:satMod val="130000"/>
              </a:schemeClr>
            </a:gs>
            <a:gs pos="34000">
              <a:schemeClr val="accent2">
                <a:hueOff val="2817853"/>
                <a:satOff val="-20162"/>
                <a:lumOff val="-1177"/>
                <a:alphaOff val="0"/>
                <a:shade val="87000"/>
                <a:satMod val="125000"/>
              </a:schemeClr>
            </a:gs>
            <a:gs pos="70000">
              <a:schemeClr val="accent2">
                <a:hueOff val="2817853"/>
                <a:satOff val="-20162"/>
                <a:lumOff val="-1177"/>
                <a:alphaOff val="0"/>
                <a:tint val="100000"/>
                <a:shade val="90000"/>
                <a:satMod val="130000"/>
              </a:schemeClr>
            </a:gs>
            <a:gs pos="100000">
              <a:schemeClr val="accent2">
                <a:hueOff val="2817853"/>
                <a:satOff val="-20162"/>
                <a:lumOff val="-117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Average time to conclude trial in the High Courts.</a:t>
          </a:r>
          <a:br>
            <a:rPr lang="en-US" sz="1800" kern="1200"/>
          </a:br>
          <a:endParaRPr lang="en-US" sz="1800" kern="1200"/>
        </a:p>
      </dsp:txBody>
      <dsp:txXfrm>
        <a:off x="823507" y="4348673"/>
        <a:ext cx="2025586" cy="1145239"/>
      </dsp:txXfrm>
    </dsp:sp>
    <dsp:sp modelId="{17C69561-BC6B-41AC-A553-9FD76A6572F1}">
      <dsp:nvSpPr>
        <dsp:cNvPr id="0" name=""/>
        <dsp:cNvSpPr/>
      </dsp:nvSpPr>
      <dsp:spPr>
        <a:xfrm>
          <a:off x="2360784" y="931727"/>
          <a:ext cx="790724" cy="790724"/>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2538697" y="931727"/>
        <a:ext cx="434898" cy="595020"/>
      </dsp:txXfrm>
    </dsp:sp>
    <dsp:sp modelId="{1B1BCE1A-AE87-49D2-97CE-9996351C6FB4}">
      <dsp:nvSpPr>
        <dsp:cNvPr id="0" name=""/>
        <dsp:cNvSpPr/>
      </dsp:nvSpPr>
      <dsp:spPr>
        <a:xfrm>
          <a:off x="2624723" y="2369409"/>
          <a:ext cx="790724" cy="790724"/>
        </a:xfrm>
        <a:prstGeom prst="downArrow">
          <a:avLst>
            <a:gd name="adj1" fmla="val 55000"/>
            <a:gd name="adj2" fmla="val 45000"/>
          </a:avLst>
        </a:prstGeom>
        <a:solidFill>
          <a:schemeClr val="accent2">
            <a:tint val="40000"/>
            <a:alpha val="90000"/>
            <a:hueOff val="1490595"/>
            <a:satOff val="-9087"/>
            <a:lumOff val="-589"/>
            <a:alphaOff val="0"/>
          </a:schemeClr>
        </a:solidFill>
        <a:ln w="12700" cap="flat" cmpd="sng" algn="ctr">
          <a:solidFill>
            <a:schemeClr val="accent2">
              <a:tint val="40000"/>
              <a:alpha val="90000"/>
              <a:hueOff val="1490595"/>
              <a:satOff val="-9087"/>
              <a:lumOff val="-58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2802636" y="2369409"/>
        <a:ext cx="434898" cy="595020"/>
      </dsp:txXfrm>
    </dsp:sp>
    <dsp:sp modelId="{68641A7A-0321-4EDA-9359-E830B1F9DD9F}">
      <dsp:nvSpPr>
        <dsp:cNvPr id="0" name=""/>
        <dsp:cNvSpPr/>
      </dsp:nvSpPr>
      <dsp:spPr>
        <a:xfrm>
          <a:off x="2884723" y="3807090"/>
          <a:ext cx="790724" cy="790724"/>
        </a:xfrm>
        <a:prstGeom prst="downArrow">
          <a:avLst>
            <a:gd name="adj1" fmla="val 55000"/>
            <a:gd name="adj2" fmla="val 45000"/>
          </a:avLst>
        </a:prstGeom>
        <a:solidFill>
          <a:schemeClr val="accent2">
            <a:tint val="40000"/>
            <a:alpha val="90000"/>
            <a:hueOff val="2981190"/>
            <a:satOff val="-18174"/>
            <a:lumOff val="-1177"/>
            <a:alphaOff val="0"/>
          </a:schemeClr>
        </a:solidFill>
        <a:ln w="12700" cap="flat" cmpd="sng" algn="ctr">
          <a:solidFill>
            <a:schemeClr val="accent2">
              <a:tint val="40000"/>
              <a:alpha val="90000"/>
              <a:hueOff val="2981190"/>
              <a:satOff val="-18174"/>
              <a:lumOff val="-117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062636" y="3807090"/>
        <a:ext cx="434898" cy="5950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39CBB7-B8F2-4ADD-A61E-22B294EAE8E4}">
      <dsp:nvSpPr>
        <dsp:cNvPr id="0" name=""/>
        <dsp:cNvSpPr/>
      </dsp:nvSpPr>
      <dsp:spPr>
        <a:xfrm>
          <a:off x="503695" y="295491"/>
          <a:ext cx="1193268" cy="1193268"/>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854B9F-28BD-4810-BA79-D5E772887781}">
      <dsp:nvSpPr>
        <dsp:cNvPr id="0" name=""/>
        <dsp:cNvSpPr/>
      </dsp:nvSpPr>
      <dsp:spPr>
        <a:xfrm>
          <a:off x="757998" y="549795"/>
          <a:ext cx="684662" cy="6846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74BAEA-CA64-48DE-A2F6-DA65087D86BB}">
      <dsp:nvSpPr>
        <dsp:cNvPr id="0" name=""/>
        <dsp:cNvSpPr/>
      </dsp:nvSpPr>
      <dsp:spPr>
        <a:xfrm>
          <a:off x="122240"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Separate Sentencing hearings;</a:t>
          </a:r>
        </a:p>
      </dsp:txBody>
      <dsp:txXfrm>
        <a:off x="122240" y="1860433"/>
        <a:ext cx="1956177" cy="720000"/>
      </dsp:txXfrm>
    </dsp:sp>
    <dsp:sp modelId="{2EFA1030-A4BC-4A2A-805A-1B1AA199F427}">
      <dsp:nvSpPr>
        <dsp:cNvPr id="0" name=""/>
        <dsp:cNvSpPr/>
      </dsp:nvSpPr>
      <dsp:spPr>
        <a:xfrm>
          <a:off x="2802203" y="295491"/>
          <a:ext cx="1193268" cy="1193268"/>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15327A-0406-4095-A275-64DF46B0439E}">
      <dsp:nvSpPr>
        <dsp:cNvPr id="0" name=""/>
        <dsp:cNvSpPr/>
      </dsp:nvSpPr>
      <dsp:spPr>
        <a:xfrm>
          <a:off x="3056506" y="549795"/>
          <a:ext cx="684662" cy="6846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25DE922-967C-455A-9971-4FC5ED31FC5A}">
      <dsp:nvSpPr>
        <dsp:cNvPr id="0" name=""/>
        <dsp:cNvSpPr/>
      </dsp:nvSpPr>
      <dsp:spPr>
        <a:xfrm>
          <a:off x="2420748"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Availability of record of previous convictions;</a:t>
          </a:r>
        </a:p>
      </dsp:txBody>
      <dsp:txXfrm>
        <a:off x="2420748" y="1860433"/>
        <a:ext cx="1956177" cy="720000"/>
      </dsp:txXfrm>
    </dsp:sp>
    <dsp:sp modelId="{6544F861-FC3B-48AD-A956-57C3072E1D92}">
      <dsp:nvSpPr>
        <dsp:cNvPr id="0" name=""/>
        <dsp:cNvSpPr/>
      </dsp:nvSpPr>
      <dsp:spPr>
        <a:xfrm>
          <a:off x="5100711" y="295491"/>
          <a:ext cx="1193268" cy="1193268"/>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94A553-FD6D-4852-B6BD-8373ACC81B23}">
      <dsp:nvSpPr>
        <dsp:cNvPr id="0" name=""/>
        <dsp:cNvSpPr/>
      </dsp:nvSpPr>
      <dsp:spPr>
        <a:xfrm>
          <a:off x="5355014" y="549795"/>
          <a:ext cx="684662" cy="6846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A50D716-ACE5-4999-B52E-6C05DAAFD93C}">
      <dsp:nvSpPr>
        <dsp:cNvPr id="0" name=""/>
        <dsp:cNvSpPr/>
      </dsp:nvSpPr>
      <dsp:spPr>
        <a:xfrm>
          <a:off x="4719257" y="1860433"/>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Sentencing guidelines;</a:t>
          </a:r>
        </a:p>
      </dsp:txBody>
      <dsp:txXfrm>
        <a:off x="4719257" y="1860433"/>
        <a:ext cx="1956177" cy="720000"/>
      </dsp:txXfrm>
    </dsp:sp>
    <dsp:sp modelId="{ED66E9CE-8D83-4BE2-96CD-553F71515F9C}">
      <dsp:nvSpPr>
        <dsp:cNvPr id="0" name=""/>
        <dsp:cNvSpPr/>
      </dsp:nvSpPr>
      <dsp:spPr>
        <a:xfrm>
          <a:off x="503695" y="3069478"/>
          <a:ext cx="1193268" cy="1193268"/>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C31F73-5F91-4411-A741-2E16704A37D3}">
      <dsp:nvSpPr>
        <dsp:cNvPr id="0" name=""/>
        <dsp:cNvSpPr/>
      </dsp:nvSpPr>
      <dsp:spPr>
        <a:xfrm>
          <a:off x="757998" y="3323781"/>
          <a:ext cx="684662" cy="68466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83A368-AFBB-480E-8854-03AED8EC061D}">
      <dsp:nvSpPr>
        <dsp:cNvPr id="0" name=""/>
        <dsp:cNvSpPr/>
      </dsp:nvSpPr>
      <dsp:spPr>
        <a:xfrm>
          <a:off x="122240" y="4634420"/>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Availability of alternatives to incarceration.</a:t>
          </a:r>
        </a:p>
      </dsp:txBody>
      <dsp:txXfrm>
        <a:off x="122240" y="4634420"/>
        <a:ext cx="1956177" cy="720000"/>
      </dsp:txXfrm>
    </dsp:sp>
    <dsp:sp modelId="{9D53598D-1709-4FAF-8C18-A33F372053A5}">
      <dsp:nvSpPr>
        <dsp:cNvPr id="0" name=""/>
        <dsp:cNvSpPr/>
      </dsp:nvSpPr>
      <dsp:spPr>
        <a:xfrm>
          <a:off x="2802203" y="3069478"/>
          <a:ext cx="1193268" cy="1193268"/>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680676-BF89-4FE8-858F-AEA3978365F6}">
      <dsp:nvSpPr>
        <dsp:cNvPr id="0" name=""/>
        <dsp:cNvSpPr/>
      </dsp:nvSpPr>
      <dsp:spPr>
        <a:xfrm>
          <a:off x="3056506" y="3323781"/>
          <a:ext cx="684662" cy="68466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AD5396B-494E-4104-88F6-002DB4E993EB}">
      <dsp:nvSpPr>
        <dsp:cNvPr id="0" name=""/>
        <dsp:cNvSpPr/>
      </dsp:nvSpPr>
      <dsp:spPr>
        <a:xfrm>
          <a:off x="2420748" y="4634420"/>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Training on the use of sentencing guidelines;</a:t>
          </a:r>
        </a:p>
      </dsp:txBody>
      <dsp:txXfrm>
        <a:off x="2420748" y="4634420"/>
        <a:ext cx="1956177" cy="720000"/>
      </dsp:txXfrm>
    </dsp:sp>
    <dsp:sp modelId="{4BFAB96D-6BD9-4268-B62F-E0DEE9E0BA22}">
      <dsp:nvSpPr>
        <dsp:cNvPr id="0" name=""/>
        <dsp:cNvSpPr/>
      </dsp:nvSpPr>
      <dsp:spPr>
        <a:xfrm>
          <a:off x="5100711" y="3069478"/>
          <a:ext cx="1193268" cy="1193268"/>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16A174-330E-49C3-8080-C152D05A209C}">
      <dsp:nvSpPr>
        <dsp:cNvPr id="0" name=""/>
        <dsp:cNvSpPr/>
      </dsp:nvSpPr>
      <dsp:spPr>
        <a:xfrm>
          <a:off x="5355014" y="3323781"/>
          <a:ext cx="684662" cy="68466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8C27265-D078-4337-8AA0-ED65E094CCD8}">
      <dsp:nvSpPr>
        <dsp:cNvPr id="0" name=""/>
        <dsp:cNvSpPr/>
      </dsp:nvSpPr>
      <dsp:spPr>
        <a:xfrm>
          <a:off x="4719257" y="4634420"/>
          <a:ext cx="195617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Training on the use of non-custodial measures.</a:t>
          </a:r>
        </a:p>
      </dsp:txBody>
      <dsp:txXfrm>
        <a:off x="4719257" y="4634420"/>
        <a:ext cx="1956177"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E99BD-CF8F-435A-BC9B-9334134EFBDD}">
      <dsp:nvSpPr>
        <dsp:cNvPr id="0" name=""/>
        <dsp:cNvSpPr/>
      </dsp:nvSpPr>
      <dsp:spPr>
        <a:xfrm>
          <a:off x="0" y="3410021"/>
          <a:ext cx="6797675" cy="2237343"/>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The First Technical Review Meeting of Stakeholders will take place in December 2020 to prepare for the first National Technical Evaluation (NTE) which will be in December 2021. The National ACJA Implementation Report Launch and Gala Night of Awards will be in early 2022, Deo Volente.</a:t>
          </a:r>
          <a:r>
            <a:rPr lang="en-US" sz="2200" kern="1200" dirty="0"/>
            <a:t>  </a:t>
          </a:r>
        </a:p>
      </dsp:txBody>
      <dsp:txXfrm>
        <a:off x="0" y="3410021"/>
        <a:ext cx="6797675" cy="2237343"/>
      </dsp:txXfrm>
    </dsp:sp>
    <dsp:sp modelId="{AEB95198-676A-4EB9-9296-8C59A5459AC1}">
      <dsp:nvSpPr>
        <dsp:cNvPr id="0" name=""/>
        <dsp:cNvSpPr/>
      </dsp:nvSpPr>
      <dsp:spPr>
        <a:xfrm rot="10800000">
          <a:off x="0" y="2547"/>
          <a:ext cx="6797675" cy="3441033"/>
        </a:xfrm>
        <a:prstGeom prst="upArrowCallou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a:t>The foregoing are the points that will guide the development of questionnaires and indicators for evaluating the performance of stakeholders including States and the FCT in the implementation of the Administration of Criminal Justice Act (ACJA) and ACJ Laws.</a:t>
          </a:r>
          <a:endParaRPr lang="en-US" sz="2200" kern="1200"/>
        </a:p>
      </dsp:txBody>
      <dsp:txXfrm rot="10800000">
        <a:off x="0" y="2547"/>
        <a:ext cx="6797675" cy="223588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915583E-08FD-4197-9720-99AED872305C}" type="datetimeFigureOut">
              <a:rPr lang="en-US" smtClean="0"/>
              <a:t>12/10/2019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59AEDA7-0DA2-4F68-AB32-66D07EAADEAA}" type="slidenum">
              <a:rPr lang="en-US" smtClean="0"/>
              <a:t>‹#›</a:t>
            </a:fld>
            <a:endParaRPr lang="en-US"/>
          </a:p>
        </p:txBody>
      </p:sp>
    </p:spTree>
    <p:extLst>
      <p:ext uri="{BB962C8B-B14F-4D97-AF65-F5344CB8AC3E}">
        <p14:creationId xmlns:p14="http://schemas.microsoft.com/office/powerpoint/2010/main" val="2307379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9BDD28-D2FC-430A-B49C-CD66B29C27EF}" type="datetime1">
              <a:rPr lang="en-US" smtClean="0"/>
              <a:t>12/10/2019</a:t>
            </a:fld>
            <a:endParaRPr lang="en-US"/>
          </a:p>
        </p:txBody>
      </p:sp>
      <p:sp>
        <p:nvSpPr>
          <p:cNvPr id="5" name="Footer Placeholder 4"/>
          <p:cNvSpPr>
            <a:spLocks noGrp="1"/>
          </p:cNvSpPr>
          <p:nvPr>
            <p:ph type="ftr" sz="quarter" idx="11"/>
          </p:nvPr>
        </p:nvSpPr>
        <p:spPr/>
        <p:txBody>
          <a:bodyPr/>
          <a:lstStyle/>
          <a:p>
            <a:r>
              <a:rPr lang="en-US"/>
              <a:t>CSLSFMoJ TOWARDS NATIONAL MINIMUM STANDARDS FOR ACJA/ACJL IMPLEMENTATION</a:t>
            </a:r>
          </a:p>
        </p:txBody>
      </p:sp>
      <p:sp>
        <p:nvSpPr>
          <p:cNvPr id="6" name="Slide Number Placeholder 5"/>
          <p:cNvSpPr>
            <a:spLocks noGrp="1"/>
          </p:cNvSpPr>
          <p:nvPr>
            <p:ph type="sldNum" sz="quarter" idx="12"/>
          </p:nvPr>
        </p:nvSpPr>
        <p:spPr/>
        <p:txBody>
          <a:bodyPr/>
          <a:lstStyle/>
          <a:p>
            <a:fld id="{3B8BEA0E-AC2B-47F4-84FA-362766855BD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093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756636-74B6-4315-9057-8F63F2C8BE90}" type="datetime1">
              <a:rPr lang="en-US" smtClean="0"/>
              <a:t>12/10/2019</a:t>
            </a:fld>
            <a:endParaRPr lang="en-US"/>
          </a:p>
        </p:txBody>
      </p:sp>
      <p:sp>
        <p:nvSpPr>
          <p:cNvPr id="5" name="Footer Placeholder 4"/>
          <p:cNvSpPr>
            <a:spLocks noGrp="1"/>
          </p:cNvSpPr>
          <p:nvPr>
            <p:ph type="ftr" sz="quarter" idx="11"/>
          </p:nvPr>
        </p:nvSpPr>
        <p:spPr/>
        <p:txBody>
          <a:bodyPr/>
          <a:lstStyle/>
          <a:p>
            <a:r>
              <a:rPr lang="en-US"/>
              <a:t>CSLSFMoJ TOWARDS NATIONAL MINIMUM STANDARDS FOR ACJA/ACJL IMPLEMENTATION</a:t>
            </a:r>
          </a:p>
        </p:txBody>
      </p:sp>
      <p:sp>
        <p:nvSpPr>
          <p:cNvPr id="6" name="Slide Number Placeholder 5"/>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2599925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9CE78B-E332-407F-B6C3-CDB28E00035C}" type="datetime1">
              <a:rPr lang="en-US" smtClean="0"/>
              <a:t>12/10/2019</a:t>
            </a:fld>
            <a:endParaRPr lang="en-US"/>
          </a:p>
        </p:txBody>
      </p:sp>
      <p:sp>
        <p:nvSpPr>
          <p:cNvPr id="5" name="Footer Placeholder 4"/>
          <p:cNvSpPr>
            <a:spLocks noGrp="1"/>
          </p:cNvSpPr>
          <p:nvPr>
            <p:ph type="ftr" sz="quarter" idx="11"/>
          </p:nvPr>
        </p:nvSpPr>
        <p:spPr/>
        <p:txBody>
          <a:bodyPr/>
          <a:lstStyle/>
          <a:p>
            <a:r>
              <a:rPr lang="en-US"/>
              <a:t>CSLSFMoJ TOWARDS NATIONAL MINIMUM STANDARDS FOR ACJA/ACJL IMPLEMENTATION</a:t>
            </a:r>
          </a:p>
        </p:txBody>
      </p:sp>
      <p:sp>
        <p:nvSpPr>
          <p:cNvPr id="6" name="Slide Number Placeholder 5"/>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2558536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E67B0B-2136-422E-8A17-465699CB2E45}" type="datetime1">
              <a:rPr lang="en-US" smtClean="0"/>
              <a:t>12/10/2019</a:t>
            </a:fld>
            <a:endParaRPr lang="en-US"/>
          </a:p>
        </p:txBody>
      </p:sp>
      <p:sp>
        <p:nvSpPr>
          <p:cNvPr id="5" name="Footer Placeholder 4"/>
          <p:cNvSpPr>
            <a:spLocks noGrp="1"/>
          </p:cNvSpPr>
          <p:nvPr>
            <p:ph type="ftr" sz="quarter" idx="11"/>
          </p:nvPr>
        </p:nvSpPr>
        <p:spPr/>
        <p:txBody>
          <a:bodyPr/>
          <a:lstStyle/>
          <a:p>
            <a:r>
              <a:rPr lang="en-US"/>
              <a:t>CSLSFMoJ TOWARDS NATIONAL MINIMUM STANDARDS FOR ACJA/ACJL IMPLEMENTATION</a:t>
            </a:r>
          </a:p>
        </p:txBody>
      </p:sp>
      <p:sp>
        <p:nvSpPr>
          <p:cNvPr id="6" name="Slide Number Placeholder 5"/>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477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DF6D52-5EEC-46B4-A7EF-0FA6E10B11C5}" type="datetime1">
              <a:rPr lang="en-US" smtClean="0"/>
              <a:t>12/10/2019</a:t>
            </a:fld>
            <a:endParaRPr lang="en-US"/>
          </a:p>
        </p:txBody>
      </p:sp>
      <p:sp>
        <p:nvSpPr>
          <p:cNvPr id="5" name="Footer Placeholder 4"/>
          <p:cNvSpPr>
            <a:spLocks noGrp="1"/>
          </p:cNvSpPr>
          <p:nvPr>
            <p:ph type="ftr" sz="quarter" idx="11"/>
          </p:nvPr>
        </p:nvSpPr>
        <p:spPr/>
        <p:txBody>
          <a:bodyPr/>
          <a:lstStyle/>
          <a:p>
            <a:r>
              <a:rPr lang="en-US"/>
              <a:t>CSLSFMoJ TOWARDS NATIONAL MINIMUM STANDARDS FOR ACJA/ACJL IMPLEMENTATION</a:t>
            </a:r>
          </a:p>
        </p:txBody>
      </p:sp>
      <p:sp>
        <p:nvSpPr>
          <p:cNvPr id="6" name="Slide Number Placeholder 5"/>
          <p:cNvSpPr>
            <a:spLocks noGrp="1"/>
          </p:cNvSpPr>
          <p:nvPr>
            <p:ph type="sldNum" sz="quarter" idx="12"/>
          </p:nvPr>
        </p:nvSpPr>
        <p:spPr/>
        <p:txBody>
          <a:bodyPr/>
          <a:lstStyle/>
          <a:p>
            <a:fld id="{3B8BEA0E-AC2B-47F4-84FA-362766855BD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229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62CF5C-EF0D-4524-B1AF-E309DF955320}" type="datetime1">
              <a:rPr lang="en-US" smtClean="0"/>
              <a:t>12/10/2019</a:t>
            </a:fld>
            <a:endParaRPr lang="en-US"/>
          </a:p>
        </p:txBody>
      </p:sp>
      <p:sp>
        <p:nvSpPr>
          <p:cNvPr id="6" name="Footer Placeholder 5"/>
          <p:cNvSpPr>
            <a:spLocks noGrp="1"/>
          </p:cNvSpPr>
          <p:nvPr>
            <p:ph type="ftr" sz="quarter" idx="11"/>
          </p:nvPr>
        </p:nvSpPr>
        <p:spPr/>
        <p:txBody>
          <a:bodyPr/>
          <a:lstStyle/>
          <a:p>
            <a:r>
              <a:rPr lang="en-US"/>
              <a:t>CSLSFMoJ TOWARDS NATIONAL MINIMUM STANDARDS FOR ACJA/ACJL IMPLEMENTATION</a:t>
            </a:r>
          </a:p>
        </p:txBody>
      </p:sp>
      <p:sp>
        <p:nvSpPr>
          <p:cNvPr id="7" name="Slide Number Placeholder 6"/>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2950229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D3CDB1-6ADD-43BC-825A-24027FE3F465}" type="datetime1">
              <a:rPr lang="en-US" smtClean="0"/>
              <a:t>12/10/2019</a:t>
            </a:fld>
            <a:endParaRPr lang="en-US"/>
          </a:p>
        </p:txBody>
      </p:sp>
      <p:sp>
        <p:nvSpPr>
          <p:cNvPr id="8" name="Footer Placeholder 7"/>
          <p:cNvSpPr>
            <a:spLocks noGrp="1"/>
          </p:cNvSpPr>
          <p:nvPr>
            <p:ph type="ftr" sz="quarter" idx="11"/>
          </p:nvPr>
        </p:nvSpPr>
        <p:spPr/>
        <p:txBody>
          <a:bodyPr/>
          <a:lstStyle/>
          <a:p>
            <a:r>
              <a:rPr lang="en-US"/>
              <a:t>CSLSFMoJ TOWARDS NATIONAL MINIMUM STANDARDS FOR ACJA/ACJL IMPLEMENTATION</a:t>
            </a:r>
          </a:p>
        </p:txBody>
      </p:sp>
      <p:sp>
        <p:nvSpPr>
          <p:cNvPr id="9" name="Slide Number Placeholder 8"/>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196672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069A5E-7E3F-44D4-9353-CDAE0B464266}" type="datetime1">
              <a:rPr lang="en-US" smtClean="0"/>
              <a:t>12/10/2019</a:t>
            </a:fld>
            <a:endParaRPr lang="en-US"/>
          </a:p>
        </p:txBody>
      </p:sp>
      <p:sp>
        <p:nvSpPr>
          <p:cNvPr id="4" name="Footer Placeholder 3"/>
          <p:cNvSpPr>
            <a:spLocks noGrp="1"/>
          </p:cNvSpPr>
          <p:nvPr>
            <p:ph type="ftr" sz="quarter" idx="11"/>
          </p:nvPr>
        </p:nvSpPr>
        <p:spPr/>
        <p:txBody>
          <a:bodyPr/>
          <a:lstStyle/>
          <a:p>
            <a:r>
              <a:rPr lang="en-US"/>
              <a:t>CSLSFMoJ TOWARDS NATIONAL MINIMUM STANDARDS FOR ACJA/ACJL IMPLEMENTATION</a:t>
            </a:r>
          </a:p>
        </p:txBody>
      </p:sp>
      <p:sp>
        <p:nvSpPr>
          <p:cNvPr id="5" name="Slide Number Placeholder 4"/>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1181800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10A6EEF-B836-43E2-B5F1-A1C573C2A603}" type="datetime1">
              <a:rPr lang="en-US" smtClean="0"/>
              <a:t>12/10/2019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CSLSFMoJ TOWARDS NATIONAL MINIMUM STANDARDS FOR ACJA/ACJL IMPLEMENTATION</a:t>
            </a:r>
          </a:p>
        </p:txBody>
      </p:sp>
      <p:sp>
        <p:nvSpPr>
          <p:cNvPr id="9" name="Slide Number Placeholder 8"/>
          <p:cNvSpPr>
            <a:spLocks noGrp="1"/>
          </p:cNvSpPr>
          <p:nvPr>
            <p:ph type="sldNum" sz="quarter" idx="12"/>
          </p:nvPr>
        </p:nvSpPr>
        <p:spPr/>
        <p:txBody>
          <a:bodyPr/>
          <a:lstStyle/>
          <a:p>
            <a:fld id="{3B8BEA0E-AC2B-47F4-84FA-362766855BDB}" type="slidenum">
              <a:rPr lang="en-US" smtClean="0"/>
              <a:t>‹#›</a:t>
            </a:fld>
            <a:endParaRPr lang="en-US"/>
          </a:p>
        </p:txBody>
      </p:sp>
    </p:spTree>
    <p:extLst>
      <p:ext uri="{BB962C8B-B14F-4D97-AF65-F5344CB8AC3E}">
        <p14:creationId xmlns:p14="http://schemas.microsoft.com/office/powerpoint/2010/main" val="62440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AAE1F2B-C4D2-40B9-97E4-37060CAEC864}" type="datetime1">
              <a:rPr lang="en-US" smtClean="0"/>
              <a:t>12/10/2019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CSLSFMoJ TOWARDS NATIONAL MINIMUM STANDARDS FOR ACJA/ACJL IMPLEMENTATION</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B8BEA0E-AC2B-47F4-84FA-362766855BDB}" type="slidenum">
              <a:rPr lang="en-US" smtClean="0"/>
              <a:t>‹#›</a:t>
            </a:fld>
            <a:endParaRPr lang="en-US"/>
          </a:p>
        </p:txBody>
      </p:sp>
    </p:spTree>
    <p:extLst>
      <p:ext uri="{BB962C8B-B14F-4D97-AF65-F5344CB8AC3E}">
        <p14:creationId xmlns:p14="http://schemas.microsoft.com/office/powerpoint/2010/main" val="406458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1">
              <a:lumMod val="50000"/>
              <a:lumOff val="5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D82B620C-6C24-4AB8-BC53-3961557EE648}" type="datetime1">
              <a:rPr lang="en-US" smtClean="0"/>
              <a:t>12/10/2019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a:t>CSLSFMoJ TOWARDS NATIONAL MINIMUM STANDARDS FOR ACJA/ACJL IMPLEMENTATION</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B8BEA0E-AC2B-47F4-84FA-362766855BDB}" type="slidenum">
              <a:rPr lang="en-US" smtClean="0"/>
              <a:t>‹#›</a:t>
            </a:fld>
            <a:endParaRPr lang="en-US"/>
          </a:p>
        </p:txBody>
      </p:sp>
    </p:spTree>
    <p:extLst>
      <p:ext uri="{BB962C8B-B14F-4D97-AF65-F5344CB8AC3E}">
        <p14:creationId xmlns:p14="http://schemas.microsoft.com/office/powerpoint/2010/main" val="199343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5FD7E9A-D804-4F9D-B992-5A3DCCCA184A}" type="datetime1">
              <a:rPr lang="en-US" smtClean="0"/>
              <a:t>12/10/2019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CSLSFMoJ TOWARDS NATIONAL MINIMUM STANDARDS FOR ACJA/ACJL IMPLEMENTATION</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B8BEA0E-AC2B-47F4-84FA-362766855BD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2500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3" Type="http://schemas.openxmlformats.org/officeDocument/2006/relationships/hyperlink" Target="http://steelcitysportsfan.blogspot.com/2010_07_01_archive.html" TargetMode="External"/><Relationship Id="rId2" Type="http://schemas.openxmlformats.org/officeDocument/2006/relationships/image" Target="../media/image29.gif"/><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FD543-C900-4336-82BD-17979F3AC516}"/>
              </a:ext>
            </a:extLst>
          </p:cNvPr>
          <p:cNvSpPr>
            <a:spLocks noGrp="1"/>
          </p:cNvSpPr>
          <p:nvPr>
            <p:ph type="ctrTitle"/>
          </p:nvPr>
        </p:nvSpPr>
        <p:spPr/>
        <p:txBody>
          <a:bodyPr>
            <a:normAutofit/>
          </a:bodyPr>
          <a:lstStyle/>
          <a:p>
            <a:r>
              <a:rPr lang="en-US" dirty="0">
                <a:latin typeface="Adobe Gothic Std B" panose="020B0800000000000000" pitchFamily="34" charset="-128"/>
                <a:ea typeface="Adobe Gothic Std B" panose="020B0800000000000000" pitchFamily="34" charset="-128"/>
              </a:rPr>
              <a:t>ACJA/ACJLs:</a:t>
            </a:r>
            <a:r>
              <a:rPr lang="en-US" sz="4800" dirty="0">
                <a:latin typeface="Adobe Gothic Std B" panose="020B0800000000000000" pitchFamily="34" charset="-128"/>
                <a:ea typeface="Adobe Gothic Std B" panose="020B0800000000000000" pitchFamily="34" charset="-128"/>
              </a:rPr>
              <a:t> Towards National Minimum Standards of Implementation</a:t>
            </a:r>
          </a:p>
        </p:txBody>
      </p:sp>
      <p:sp>
        <p:nvSpPr>
          <p:cNvPr id="3" name="Subtitle 2">
            <a:extLst>
              <a:ext uri="{FF2B5EF4-FFF2-40B4-BE49-F238E27FC236}">
                <a16:creationId xmlns:a16="http://schemas.microsoft.com/office/drawing/2014/main" id="{13DFF2C0-99CC-4550-9B2D-1DC8BBE8D7B5}"/>
              </a:ext>
            </a:extLst>
          </p:cNvPr>
          <p:cNvSpPr>
            <a:spLocks noGrp="1"/>
          </p:cNvSpPr>
          <p:nvPr>
            <p:ph type="subTitle" idx="1"/>
          </p:nvPr>
        </p:nvSpPr>
        <p:spPr/>
        <p:txBody>
          <a:bodyPr>
            <a:noAutofit/>
          </a:bodyPr>
          <a:lstStyle/>
          <a:p>
            <a:r>
              <a:rPr lang="en-US" sz="3200" b="1" dirty="0"/>
              <a:t>By</a:t>
            </a:r>
          </a:p>
          <a:p>
            <a:r>
              <a:rPr lang="en-US" sz="3200" b="1" dirty="0"/>
              <a:t>Professor Yemi Akinseye-George, SAN, </a:t>
            </a:r>
            <a:r>
              <a:rPr lang="en-US" sz="3200" b="1" dirty="0" err="1"/>
              <a:t>FCIArb</a:t>
            </a:r>
            <a:r>
              <a:rPr lang="en-US" sz="3200" b="1" dirty="0"/>
              <a:t>. (Nig.)</a:t>
            </a:r>
          </a:p>
          <a:p>
            <a:r>
              <a:rPr lang="en-US" sz="1200" b="1" dirty="0"/>
              <a:t>Centre for Socio-Legal Studies (CSLS)</a:t>
            </a:r>
          </a:p>
        </p:txBody>
      </p:sp>
      <p:sp>
        <p:nvSpPr>
          <p:cNvPr id="4" name="Footer Placeholder 3">
            <a:extLst>
              <a:ext uri="{FF2B5EF4-FFF2-40B4-BE49-F238E27FC236}">
                <a16:creationId xmlns:a16="http://schemas.microsoft.com/office/drawing/2014/main" id="{1C4CE755-E0EC-4B93-AA13-8B66A925D60A}"/>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107570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54CE3AD-C754-4F1E-A76F-1EDDF7179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50B5BB-665D-4088-A485-295515051961}"/>
              </a:ext>
            </a:extLst>
          </p:cNvPr>
          <p:cNvSpPr>
            <a:spLocks noGrp="1"/>
          </p:cNvSpPr>
          <p:nvPr>
            <p:ph type="title"/>
          </p:nvPr>
        </p:nvSpPr>
        <p:spPr>
          <a:xfrm>
            <a:off x="781877" y="643467"/>
            <a:ext cx="3467569" cy="5571066"/>
          </a:xfrm>
        </p:spPr>
        <p:txBody>
          <a:bodyPr anchor="ctr">
            <a:normAutofit/>
          </a:bodyPr>
          <a:lstStyle/>
          <a:p>
            <a:r>
              <a:rPr lang="en-US" sz="4000">
                <a:solidFill>
                  <a:srgbClr val="FFFFFF"/>
                </a:solidFill>
                <a:latin typeface="Adobe Gothic Std B" panose="020B0800000000000000" pitchFamily="34" charset="-128"/>
                <a:ea typeface="Adobe Gothic Std B" panose="020B0800000000000000" pitchFamily="34" charset="-128"/>
              </a:rPr>
              <a:t>Inter-agency cooperation in respect of remand proceedings</a:t>
            </a:r>
          </a:p>
        </p:txBody>
      </p:sp>
      <p:sp>
        <p:nvSpPr>
          <p:cNvPr id="11" name="Rectangle 10">
            <a:extLst>
              <a:ext uri="{FF2B5EF4-FFF2-40B4-BE49-F238E27FC236}">
                <a16:creationId xmlns:a16="http://schemas.microsoft.com/office/drawing/2014/main" id="{D238B743-4443-4735-BFC2-B514F640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168ABC07-F8D3-471A-A365-007C238F3C39}"/>
              </a:ext>
            </a:extLst>
          </p:cNvPr>
          <p:cNvSpPr>
            <a:spLocks noGrp="1"/>
          </p:cNvSpPr>
          <p:nvPr>
            <p:ph idx="1"/>
          </p:nvPr>
        </p:nvSpPr>
        <p:spPr>
          <a:xfrm>
            <a:off x="5124206" y="643467"/>
            <a:ext cx="6104288" cy="5571065"/>
          </a:xfrm>
        </p:spPr>
        <p:txBody>
          <a:bodyPr anchor="ctr">
            <a:normAutofit/>
          </a:bodyPr>
          <a:lstStyle/>
          <a:p>
            <a:pPr>
              <a:buFont typeface="Wingdings" panose="05000000000000000000" pitchFamily="2" charset="2"/>
              <a:buChar char="§"/>
            </a:pPr>
            <a:r>
              <a:rPr lang="en-US" sz="3200" dirty="0">
                <a:solidFill>
                  <a:srgbClr val="FFFFFF"/>
                </a:solidFill>
              </a:rPr>
              <a:t>Support provided the police in terms of equipment and stationery for prompt duplication of case files.</a:t>
            </a:r>
          </a:p>
          <a:p>
            <a:pPr>
              <a:buFont typeface="Wingdings" panose="05000000000000000000" pitchFamily="2" charset="2"/>
              <a:buChar char="§"/>
            </a:pPr>
            <a:r>
              <a:rPr lang="en-US" sz="3200" dirty="0">
                <a:solidFill>
                  <a:srgbClr val="FFFFFF"/>
                </a:solidFill>
              </a:rPr>
              <a:t>Measures for monitoring the use of remand powers;</a:t>
            </a:r>
          </a:p>
          <a:p>
            <a:pPr>
              <a:buFont typeface="Wingdings" panose="05000000000000000000" pitchFamily="2" charset="2"/>
              <a:buChar char="§"/>
            </a:pPr>
            <a:r>
              <a:rPr lang="en-US" sz="3200" dirty="0">
                <a:solidFill>
                  <a:srgbClr val="FFFFFF"/>
                </a:solidFill>
              </a:rPr>
              <a:t>Training opportunities for magistrates on remand protocols</a:t>
            </a:r>
            <a:br>
              <a:rPr lang="en-US" sz="1800" dirty="0">
                <a:solidFill>
                  <a:srgbClr val="FFFFFF"/>
                </a:solidFill>
              </a:rPr>
            </a:br>
            <a:endParaRPr lang="en-US" sz="1800" dirty="0">
              <a:solidFill>
                <a:srgbClr val="FFFFFF"/>
              </a:solidFill>
            </a:endParaRPr>
          </a:p>
        </p:txBody>
      </p:sp>
      <p:sp>
        <p:nvSpPr>
          <p:cNvPr id="4" name="Footer Placeholder 3">
            <a:extLst>
              <a:ext uri="{FF2B5EF4-FFF2-40B4-BE49-F238E27FC236}">
                <a16:creationId xmlns:a16="http://schemas.microsoft.com/office/drawing/2014/main" id="{EA3BD30E-2F42-4CC6-AF07-118B4847BF26}"/>
              </a:ext>
            </a:extLst>
          </p:cNvPr>
          <p:cNvSpPr>
            <a:spLocks noGrp="1"/>
          </p:cNvSpPr>
          <p:nvPr>
            <p:ph type="ftr" sz="quarter" idx="11"/>
          </p:nvPr>
        </p:nvSpPr>
        <p:spPr>
          <a:xfrm>
            <a:off x="5124206" y="6459785"/>
            <a:ext cx="5152855" cy="365125"/>
          </a:xfrm>
        </p:spPr>
        <p:txBody>
          <a:bodyPr>
            <a:normAutofit/>
          </a:bodyPr>
          <a:lstStyle/>
          <a:p>
            <a:pPr algn="l">
              <a:spcAft>
                <a:spcPts val="600"/>
              </a:spcAft>
            </a:pPr>
            <a:r>
              <a:rPr lang="en-US"/>
              <a:t>CSLSFMoJ TOWARDS NATIONAL MINIMUM STANDARDS FOR ACJA/ACJL IMPLEMENTATION</a:t>
            </a:r>
          </a:p>
        </p:txBody>
      </p:sp>
    </p:spTree>
    <p:extLst>
      <p:ext uri="{BB962C8B-B14F-4D97-AF65-F5344CB8AC3E}">
        <p14:creationId xmlns:p14="http://schemas.microsoft.com/office/powerpoint/2010/main" val="3130565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B9278-F490-4175-B9EA-0AFE748A4FDB}"/>
              </a:ext>
            </a:extLst>
          </p:cNvPr>
          <p:cNvSpPr>
            <a:spLocks noGrp="1"/>
          </p:cNvSpPr>
          <p:nvPr>
            <p:ph type="title"/>
          </p:nvPr>
        </p:nvSpPr>
        <p:spPr/>
        <p:txBody>
          <a:bodyPr>
            <a:normAutofit/>
          </a:bodyPr>
          <a:lstStyle/>
          <a:p>
            <a:r>
              <a:rPr lang="en-US" sz="5400" b="1" dirty="0">
                <a:latin typeface="Adobe Gothic Std B" panose="020B0800000000000000" pitchFamily="34" charset="-128"/>
                <a:ea typeface="Adobe Gothic Std B" panose="020B0800000000000000" pitchFamily="34" charset="-128"/>
              </a:rPr>
              <a:t>Pre-Trial Legal Advice</a:t>
            </a:r>
          </a:p>
        </p:txBody>
      </p:sp>
      <p:sp>
        <p:nvSpPr>
          <p:cNvPr id="3" name="Content Placeholder 2">
            <a:extLst>
              <a:ext uri="{FF2B5EF4-FFF2-40B4-BE49-F238E27FC236}">
                <a16:creationId xmlns:a16="http://schemas.microsoft.com/office/drawing/2014/main" id="{1C3F314F-ED65-4E56-87A7-6D2BCEF01287}"/>
              </a:ext>
            </a:extLst>
          </p:cNvPr>
          <p:cNvSpPr>
            <a:spLocks noGrp="1"/>
          </p:cNvSpPr>
          <p:nvPr>
            <p:ph idx="1"/>
          </p:nvPr>
        </p:nvSpPr>
        <p:spPr/>
        <p:txBody>
          <a:bodyPr>
            <a:noAutofit/>
          </a:bodyPr>
          <a:lstStyle/>
          <a:p>
            <a:r>
              <a:rPr lang="en-US" sz="4000" dirty="0"/>
              <a:t>Time frame for issuance of legal advice by the </a:t>
            </a:r>
            <a:r>
              <a:rPr lang="en-US" sz="4000" dirty="0" err="1"/>
              <a:t>MoJ</a:t>
            </a:r>
            <a:r>
              <a:rPr lang="en-US" sz="4000" dirty="0"/>
              <a:t> to the police;</a:t>
            </a:r>
          </a:p>
          <a:p>
            <a:r>
              <a:rPr lang="en-US" sz="4000" dirty="0"/>
              <a:t>Measures for ensuring compliance with time frame.</a:t>
            </a:r>
          </a:p>
          <a:p>
            <a:r>
              <a:rPr lang="en-US" sz="4000" dirty="0"/>
              <a:t>Transparency of the process of issuing legal advice.</a:t>
            </a:r>
          </a:p>
          <a:p>
            <a:r>
              <a:rPr lang="en-US" sz="4000" dirty="0"/>
              <a:t>Distribution of workload in the DPP office;</a:t>
            </a:r>
            <a:br>
              <a:rPr lang="en-US" sz="4000" dirty="0"/>
            </a:br>
            <a:endParaRPr lang="en-US" sz="4000" dirty="0"/>
          </a:p>
        </p:txBody>
      </p:sp>
      <p:sp>
        <p:nvSpPr>
          <p:cNvPr id="4" name="Footer Placeholder 3">
            <a:extLst>
              <a:ext uri="{FF2B5EF4-FFF2-40B4-BE49-F238E27FC236}">
                <a16:creationId xmlns:a16="http://schemas.microsoft.com/office/drawing/2014/main" id="{53859E61-CAE7-460F-83F9-46BD79FD4466}"/>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66200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3C4A2A4-B9DE-446F-B517-6FC718EA9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007C7B-2656-49D8-BFD6-EC5AE3853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E8FADE-9E21-4133-97D2-48665EAF1639}"/>
              </a:ext>
            </a:extLst>
          </p:cNvPr>
          <p:cNvSpPr>
            <a:spLocks noGrp="1"/>
          </p:cNvSpPr>
          <p:nvPr>
            <p:ph type="title"/>
          </p:nvPr>
        </p:nvSpPr>
        <p:spPr>
          <a:xfrm>
            <a:off x="492370" y="516835"/>
            <a:ext cx="3084844" cy="5772840"/>
          </a:xfrm>
        </p:spPr>
        <p:txBody>
          <a:bodyPr anchor="ctr">
            <a:normAutofit/>
          </a:bodyPr>
          <a:lstStyle/>
          <a:p>
            <a:br>
              <a:rPr lang="en-US" sz="3600">
                <a:solidFill>
                  <a:srgbClr val="FFFFFF"/>
                </a:solidFill>
                <a:latin typeface="Adobe Gothic Std B" panose="020B0800000000000000" pitchFamily="34" charset="-128"/>
                <a:ea typeface="Adobe Gothic Std B" panose="020B0800000000000000" pitchFamily="34" charset="-128"/>
              </a:rPr>
            </a:br>
            <a:r>
              <a:rPr lang="en-US" sz="3600">
                <a:solidFill>
                  <a:srgbClr val="FFFFFF"/>
                </a:solidFill>
                <a:latin typeface="Adobe Gothic Std B" panose="020B0800000000000000" pitchFamily="34" charset="-128"/>
                <a:ea typeface="Adobe Gothic Std B" panose="020B0800000000000000" pitchFamily="34" charset="-128"/>
              </a:rPr>
              <a:t>Expediting Trial </a:t>
            </a:r>
            <a:br>
              <a:rPr lang="en-US" sz="3600">
                <a:solidFill>
                  <a:srgbClr val="FFFFFF"/>
                </a:solidFill>
                <a:latin typeface="Adobe Gothic Std B" panose="020B0800000000000000" pitchFamily="34" charset="-128"/>
                <a:ea typeface="Adobe Gothic Std B" panose="020B0800000000000000" pitchFamily="34" charset="-128"/>
              </a:rPr>
            </a:br>
            <a:endParaRPr lang="en-US" sz="3600">
              <a:solidFill>
                <a:srgbClr val="FFFFFF"/>
              </a:solidFill>
              <a:latin typeface="Adobe Gothic Std B" panose="020B0800000000000000" pitchFamily="34" charset="-128"/>
              <a:ea typeface="Adobe Gothic Std B" panose="020B0800000000000000" pitchFamily="34" charset="-128"/>
            </a:endParaRPr>
          </a:p>
        </p:txBody>
      </p:sp>
      <p:sp>
        <p:nvSpPr>
          <p:cNvPr id="15" name="Rectangle 14">
            <a:extLst>
              <a:ext uri="{FF2B5EF4-FFF2-40B4-BE49-F238E27FC236}">
                <a16:creationId xmlns:a16="http://schemas.microsoft.com/office/drawing/2014/main" id="{23A771F5-9C52-403D-B6C0-3E252B9D6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A370D2CB-EBCB-47CC-9934-D15483B0867E}"/>
              </a:ext>
            </a:extLst>
          </p:cNvPr>
          <p:cNvSpPr>
            <a:spLocks noGrp="1"/>
          </p:cNvSpPr>
          <p:nvPr>
            <p:ph type="ftr" sz="quarter" idx="11"/>
          </p:nvPr>
        </p:nvSpPr>
        <p:spPr>
          <a:xfrm>
            <a:off x="4742017" y="6459785"/>
            <a:ext cx="5105169" cy="365125"/>
          </a:xfrm>
        </p:spPr>
        <p:txBody>
          <a:bodyPr>
            <a:normAutofit/>
          </a:bodyPr>
          <a:lstStyle/>
          <a:p>
            <a:pPr algn="l">
              <a:spcAft>
                <a:spcPts val="600"/>
              </a:spcAft>
            </a:pPr>
            <a:r>
              <a:rPr lang="en-US">
                <a:solidFill>
                  <a:schemeClr val="tx2"/>
                </a:solidFill>
              </a:rPr>
              <a:t>CSLSFMoJ TOWARDS NATIONAL MINIMUM STANDARDS FOR ACJA/ACJL IMPLEMENTATION</a:t>
            </a:r>
          </a:p>
        </p:txBody>
      </p:sp>
      <p:graphicFrame>
        <p:nvGraphicFramePr>
          <p:cNvPr id="6" name="Content Placeholder 2">
            <a:extLst>
              <a:ext uri="{FF2B5EF4-FFF2-40B4-BE49-F238E27FC236}">
                <a16:creationId xmlns:a16="http://schemas.microsoft.com/office/drawing/2014/main" id="{44788B71-91C6-4A30-B3DA-D5BDD2AC98CA}"/>
              </a:ext>
            </a:extLst>
          </p:cNvPr>
          <p:cNvGraphicFramePr>
            <a:graphicFrameLocks noGrp="1"/>
          </p:cNvGraphicFramePr>
          <p:nvPr>
            <p:ph idx="1"/>
            <p:extLst>
              <p:ext uri="{D42A27DB-BD31-4B8C-83A1-F6EECF244321}">
                <p14:modId xmlns:p14="http://schemas.microsoft.com/office/powerpoint/2010/main" val="2459934742"/>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111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F6C9C-1A43-43A7-BBAF-2E6332F875E8}"/>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Trial or Plea bargaining </a:t>
            </a:r>
          </a:p>
        </p:txBody>
      </p:sp>
      <p:sp>
        <p:nvSpPr>
          <p:cNvPr id="3" name="Content Placeholder 2">
            <a:extLst>
              <a:ext uri="{FF2B5EF4-FFF2-40B4-BE49-F238E27FC236}">
                <a16:creationId xmlns:a16="http://schemas.microsoft.com/office/drawing/2014/main" id="{752CAE1D-8151-4D4C-A25A-1342D6ABD029}"/>
              </a:ext>
            </a:extLst>
          </p:cNvPr>
          <p:cNvSpPr>
            <a:spLocks noGrp="1"/>
          </p:cNvSpPr>
          <p:nvPr>
            <p:ph idx="1"/>
          </p:nvPr>
        </p:nvSpPr>
        <p:spPr/>
        <p:txBody>
          <a:bodyPr>
            <a:normAutofit fontScale="92500" lnSpcReduction="10000"/>
          </a:bodyPr>
          <a:lstStyle/>
          <a:p>
            <a:pPr algn="just"/>
            <a:r>
              <a:rPr lang="en-US" sz="4000" dirty="0"/>
              <a:t>Template for Plea bargaining;</a:t>
            </a:r>
          </a:p>
          <a:p>
            <a:pPr algn="just"/>
            <a:r>
              <a:rPr lang="en-US" sz="4000" dirty="0"/>
              <a:t> Plea bargaining checks and balances; e.g. approval by AG personally or review of PB decision by a technical committee in the </a:t>
            </a:r>
            <a:r>
              <a:rPr lang="en-US" sz="4000" dirty="0" err="1"/>
              <a:t>MoJ</a:t>
            </a:r>
            <a:r>
              <a:rPr lang="en-US" sz="4000" dirty="0"/>
              <a:t>;</a:t>
            </a:r>
          </a:p>
          <a:p>
            <a:pPr algn="just"/>
            <a:r>
              <a:rPr lang="en-US" sz="4000" dirty="0"/>
              <a:t>measures to encourage use of plea bargaining. </a:t>
            </a:r>
          </a:p>
          <a:p>
            <a:pPr algn="just"/>
            <a:r>
              <a:rPr lang="en-US" sz="4000" dirty="0"/>
              <a:t>Access to records of PB agreements.</a:t>
            </a:r>
          </a:p>
          <a:p>
            <a:pPr algn="just"/>
            <a:r>
              <a:rPr lang="en-US" sz="4000" dirty="0"/>
              <a:t>Review of PB decisions;</a:t>
            </a:r>
          </a:p>
          <a:p>
            <a:endParaRPr lang="en-US" dirty="0"/>
          </a:p>
        </p:txBody>
      </p:sp>
      <p:sp>
        <p:nvSpPr>
          <p:cNvPr id="4" name="Footer Placeholder 3">
            <a:extLst>
              <a:ext uri="{FF2B5EF4-FFF2-40B4-BE49-F238E27FC236}">
                <a16:creationId xmlns:a16="http://schemas.microsoft.com/office/drawing/2014/main" id="{901445B4-23BE-42B9-8759-4EC5FFB8B98B}"/>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3845965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BBC63-A184-4F41-8B8F-2B7871DF48C1}"/>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Readiness for day-to-day Trial  </a:t>
            </a:r>
          </a:p>
        </p:txBody>
      </p:sp>
      <p:sp>
        <p:nvSpPr>
          <p:cNvPr id="3" name="Content Placeholder 2">
            <a:extLst>
              <a:ext uri="{FF2B5EF4-FFF2-40B4-BE49-F238E27FC236}">
                <a16:creationId xmlns:a16="http://schemas.microsoft.com/office/drawing/2014/main" id="{82BA6867-ADC5-4E10-AC08-3EDA18E663D1}"/>
              </a:ext>
            </a:extLst>
          </p:cNvPr>
          <p:cNvSpPr>
            <a:spLocks noGrp="1"/>
          </p:cNvSpPr>
          <p:nvPr>
            <p:ph idx="1"/>
          </p:nvPr>
        </p:nvSpPr>
        <p:spPr/>
        <p:txBody>
          <a:bodyPr>
            <a:noAutofit/>
          </a:bodyPr>
          <a:lstStyle/>
          <a:p>
            <a:r>
              <a:rPr lang="en-US" sz="3200" dirty="0"/>
              <a:t>Witness/victims support-</a:t>
            </a:r>
          </a:p>
          <a:p>
            <a:r>
              <a:rPr lang="en-US" sz="3200" dirty="0"/>
              <a:t>Witness payment- </a:t>
            </a:r>
          </a:p>
          <a:p>
            <a:r>
              <a:rPr lang="en-US" sz="3200" dirty="0"/>
              <a:t>witness protection;</a:t>
            </a:r>
          </a:p>
          <a:p>
            <a:r>
              <a:rPr lang="en-US" sz="3200" dirty="0"/>
              <a:t>Logistics for preparing trial-</a:t>
            </a:r>
            <a:r>
              <a:rPr lang="en-US" sz="3200" dirty="0">
                <a:solidFill>
                  <a:srgbClr val="FF0000"/>
                </a:solidFill>
              </a:rPr>
              <a:t>coordination between court and correctional service</a:t>
            </a:r>
            <a:r>
              <a:rPr lang="en-US" sz="3200" dirty="0"/>
              <a:t>; </a:t>
            </a:r>
          </a:p>
          <a:p>
            <a:r>
              <a:rPr lang="en-US" sz="3200" dirty="0"/>
              <a:t>Temporary holding facilities in court premises; or</a:t>
            </a:r>
          </a:p>
          <a:p>
            <a:r>
              <a:rPr lang="en-US" sz="3200" dirty="0"/>
              <a:t>Temporary relocation of court to Prison premises or </a:t>
            </a:r>
            <a:r>
              <a:rPr lang="en-US" sz="3200" b="1" dirty="0">
                <a:solidFill>
                  <a:srgbClr val="FF0000"/>
                </a:solidFill>
              </a:rPr>
              <a:t>video link</a:t>
            </a:r>
          </a:p>
          <a:p>
            <a:endParaRPr lang="en-US" sz="3200" dirty="0"/>
          </a:p>
        </p:txBody>
      </p:sp>
      <p:sp>
        <p:nvSpPr>
          <p:cNvPr id="4" name="Footer Placeholder 3">
            <a:extLst>
              <a:ext uri="{FF2B5EF4-FFF2-40B4-BE49-F238E27FC236}">
                <a16:creationId xmlns:a16="http://schemas.microsoft.com/office/drawing/2014/main" id="{91B630BA-5D84-4787-AFCF-FCB67AE84516}"/>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494573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57D4484-A7E8-4595-BD05-B5A2E1480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F4B08F6-4053-4471-AFDE-8E35E7B2C5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6297" y="0"/>
            <a:ext cx="705001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BFA89DF-7382-4BC1-ABD9-1C44FE937889}"/>
              </a:ext>
            </a:extLst>
          </p:cNvPr>
          <p:cNvSpPr>
            <a:spLocks noGrp="1"/>
          </p:cNvSpPr>
          <p:nvPr>
            <p:ph type="title"/>
          </p:nvPr>
        </p:nvSpPr>
        <p:spPr>
          <a:xfrm>
            <a:off x="5717731" y="639763"/>
            <a:ext cx="5825118" cy="5583499"/>
          </a:xfrm>
        </p:spPr>
        <p:txBody>
          <a:bodyPr anchor="ctr">
            <a:normAutofit/>
          </a:bodyPr>
          <a:lstStyle/>
          <a:p>
            <a:r>
              <a:rPr lang="en-US" sz="8000">
                <a:solidFill>
                  <a:srgbClr val="FFFFFF"/>
                </a:solidFill>
                <a:latin typeface="Adobe Gothic Std B" panose="020B0800000000000000" pitchFamily="34" charset="-128"/>
                <a:ea typeface="Adobe Gothic Std B" panose="020B0800000000000000" pitchFamily="34" charset="-128"/>
              </a:rPr>
              <a:t>Readiness for day-to-day Trial (contd.)</a:t>
            </a:r>
            <a:endParaRPr lang="en-US" sz="8000">
              <a:solidFill>
                <a:srgbClr val="FFFFFF"/>
              </a:solidFill>
            </a:endParaRPr>
          </a:p>
        </p:txBody>
      </p:sp>
      <p:sp>
        <p:nvSpPr>
          <p:cNvPr id="15" name="Rectangle 14">
            <a:extLst>
              <a:ext uri="{FF2B5EF4-FFF2-40B4-BE49-F238E27FC236}">
                <a16:creationId xmlns:a16="http://schemas.microsoft.com/office/drawing/2014/main" id="{55A9D0D7-7CA0-46C5-91CF-AB07DF2C0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0940"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240692FB-F375-4CD5-8D58-B5848B3D1E1C}"/>
              </a:ext>
            </a:extLst>
          </p:cNvPr>
          <p:cNvSpPr>
            <a:spLocks noGrp="1"/>
          </p:cNvSpPr>
          <p:nvPr>
            <p:ph type="ftr" sz="quarter" idx="11"/>
          </p:nvPr>
        </p:nvSpPr>
        <p:spPr>
          <a:xfrm>
            <a:off x="5571592" y="6459785"/>
            <a:ext cx="4275594" cy="365125"/>
          </a:xfrm>
        </p:spPr>
        <p:txBody>
          <a:bodyPr>
            <a:normAutofit/>
          </a:bodyPr>
          <a:lstStyle/>
          <a:p>
            <a:pPr algn="l">
              <a:lnSpc>
                <a:spcPct val="90000"/>
              </a:lnSpc>
              <a:spcAft>
                <a:spcPts val="600"/>
              </a:spcAft>
            </a:pPr>
            <a:r>
              <a:rPr lang="en-US"/>
              <a:t>CSLSFMoJ TOWARDS NATIONAL MINIMUM STANDARDS FOR ACJA/ACJL IMPLEMENTATION</a:t>
            </a:r>
          </a:p>
        </p:txBody>
      </p:sp>
      <p:graphicFrame>
        <p:nvGraphicFramePr>
          <p:cNvPr id="6" name="Content Placeholder 2">
            <a:extLst>
              <a:ext uri="{FF2B5EF4-FFF2-40B4-BE49-F238E27FC236}">
                <a16:creationId xmlns:a16="http://schemas.microsoft.com/office/drawing/2014/main" id="{348525CA-E833-4CC7-9166-EB0EB7F8381C}"/>
              </a:ext>
            </a:extLst>
          </p:cNvPr>
          <p:cNvGraphicFramePr>
            <a:graphicFrameLocks noGrp="1"/>
          </p:cNvGraphicFramePr>
          <p:nvPr>
            <p:ph idx="1"/>
            <p:extLst>
              <p:ext uri="{D42A27DB-BD31-4B8C-83A1-F6EECF244321}">
                <p14:modId xmlns:p14="http://schemas.microsoft.com/office/powerpoint/2010/main" val="2373858559"/>
              </p:ext>
            </p:extLst>
          </p:nvPr>
        </p:nvGraphicFramePr>
        <p:xfrm>
          <a:off x="492370" y="639763"/>
          <a:ext cx="3939387" cy="5529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949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9A791-F566-4C3B-9E2F-E9CE24435BC8}"/>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Measures to curb delay of trials:</a:t>
            </a:r>
          </a:p>
        </p:txBody>
      </p:sp>
      <p:sp>
        <p:nvSpPr>
          <p:cNvPr id="3" name="Content Placeholder 2">
            <a:extLst>
              <a:ext uri="{FF2B5EF4-FFF2-40B4-BE49-F238E27FC236}">
                <a16:creationId xmlns:a16="http://schemas.microsoft.com/office/drawing/2014/main" id="{B798DDB8-FCE7-46F5-B587-8B4A1F49F74F}"/>
              </a:ext>
            </a:extLst>
          </p:cNvPr>
          <p:cNvSpPr>
            <a:spLocks noGrp="1"/>
          </p:cNvSpPr>
          <p:nvPr>
            <p:ph idx="1"/>
          </p:nvPr>
        </p:nvSpPr>
        <p:spPr/>
        <p:txBody>
          <a:bodyPr>
            <a:noAutofit/>
          </a:bodyPr>
          <a:lstStyle/>
          <a:p>
            <a:r>
              <a:rPr lang="en-US" sz="3200" dirty="0"/>
              <a:t>Abolition of trial within trial by law or practice directions? </a:t>
            </a:r>
          </a:p>
          <a:p>
            <a:r>
              <a:rPr lang="en-US" sz="3200" dirty="0"/>
              <a:t>Interlocutory proceedings? </a:t>
            </a:r>
          </a:p>
          <a:p>
            <a:r>
              <a:rPr lang="en-US" sz="3200" dirty="0"/>
              <a:t>Stay of proceedings?</a:t>
            </a:r>
          </a:p>
          <a:p>
            <a:r>
              <a:rPr lang="en-US" sz="3200" dirty="0"/>
              <a:t>The problem of absconding defendants; </a:t>
            </a:r>
          </a:p>
          <a:p>
            <a:r>
              <a:rPr lang="en-US" sz="3200" dirty="0"/>
              <a:t>Attachment of property of absconding defendants;</a:t>
            </a:r>
          </a:p>
          <a:p>
            <a:r>
              <a:rPr lang="en-US" sz="3200" dirty="0">
                <a:solidFill>
                  <a:srgbClr val="FF0000"/>
                </a:solidFill>
              </a:rPr>
              <a:t>Use of e-recording to expedite trials?</a:t>
            </a:r>
          </a:p>
          <a:p>
            <a:r>
              <a:rPr lang="en-US" sz="3200" dirty="0"/>
              <a:t>Grant of dispensation to elevated or transferred judges to conclude part-heard matters.</a:t>
            </a:r>
          </a:p>
          <a:p>
            <a:pPr marL="0" indent="0">
              <a:buNone/>
            </a:pPr>
            <a:br>
              <a:rPr lang="en-US" sz="3200" dirty="0"/>
            </a:br>
            <a:br>
              <a:rPr lang="en-US" sz="3200" dirty="0"/>
            </a:br>
            <a:endParaRPr lang="en-US" sz="3200" dirty="0"/>
          </a:p>
          <a:p>
            <a:endParaRPr lang="en-US" sz="3200" dirty="0"/>
          </a:p>
        </p:txBody>
      </p:sp>
      <p:sp>
        <p:nvSpPr>
          <p:cNvPr id="4" name="Footer Placeholder 3">
            <a:extLst>
              <a:ext uri="{FF2B5EF4-FFF2-40B4-BE49-F238E27FC236}">
                <a16:creationId xmlns:a16="http://schemas.microsoft.com/office/drawing/2014/main" id="{2CA53E9D-6C94-4FF4-A217-F218078080F8}"/>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149878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C5B-0A31-40EA-B85B-9754FA87B141}"/>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Measures to curb delay of trials (contd.)</a:t>
            </a:r>
            <a:endParaRPr lang="en-US" dirty="0"/>
          </a:p>
        </p:txBody>
      </p:sp>
      <p:sp>
        <p:nvSpPr>
          <p:cNvPr id="3" name="Content Placeholder 2">
            <a:extLst>
              <a:ext uri="{FF2B5EF4-FFF2-40B4-BE49-F238E27FC236}">
                <a16:creationId xmlns:a16="http://schemas.microsoft.com/office/drawing/2014/main" id="{DBFDAB95-4423-4E9B-8E58-BA8391F37AFA}"/>
              </a:ext>
            </a:extLst>
          </p:cNvPr>
          <p:cNvSpPr>
            <a:spLocks noGrp="1"/>
          </p:cNvSpPr>
          <p:nvPr>
            <p:ph idx="1"/>
          </p:nvPr>
        </p:nvSpPr>
        <p:spPr/>
        <p:txBody>
          <a:bodyPr>
            <a:noAutofit/>
          </a:bodyPr>
          <a:lstStyle/>
          <a:p>
            <a:pPr marL="0" indent="0">
              <a:buNone/>
            </a:pPr>
            <a:r>
              <a:rPr lang="en-US" sz="4400" dirty="0"/>
              <a:t>Incentive package (expenses and logistics) for prosecutors-is it institutionalized or subject to the whims and caprices of the incumbent AG?</a:t>
            </a:r>
            <a:br>
              <a:rPr lang="en-US" sz="4400" dirty="0"/>
            </a:br>
            <a:r>
              <a:rPr lang="en-US" sz="4400" dirty="0"/>
              <a:t>Oversight of the work of prosecutors.</a:t>
            </a:r>
            <a:br>
              <a:rPr lang="en-US" sz="4400" dirty="0"/>
            </a:br>
            <a:r>
              <a:rPr lang="en-US" sz="4400" dirty="0"/>
              <a:t>Existence and ease of Feedback mechanisms from the courts.</a:t>
            </a:r>
            <a:br>
              <a:rPr lang="en-US" sz="4400" dirty="0"/>
            </a:br>
            <a:endParaRPr lang="en-US" sz="4400" dirty="0"/>
          </a:p>
        </p:txBody>
      </p:sp>
      <p:sp>
        <p:nvSpPr>
          <p:cNvPr id="4" name="Footer Placeholder 3">
            <a:extLst>
              <a:ext uri="{FF2B5EF4-FFF2-40B4-BE49-F238E27FC236}">
                <a16:creationId xmlns:a16="http://schemas.microsoft.com/office/drawing/2014/main" id="{FCC2483B-71BE-478A-906D-53B5A6C56158}"/>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089816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3F501-0E4B-4DB1-A321-00CF5F8A6AC8}"/>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Incentive regime-beyond salaries</a:t>
            </a:r>
          </a:p>
        </p:txBody>
      </p:sp>
      <p:sp>
        <p:nvSpPr>
          <p:cNvPr id="3" name="Content Placeholder 2">
            <a:extLst>
              <a:ext uri="{FF2B5EF4-FFF2-40B4-BE49-F238E27FC236}">
                <a16:creationId xmlns:a16="http://schemas.microsoft.com/office/drawing/2014/main" id="{97CF4E4A-5840-4B2B-95AA-CA0A7B173CF5}"/>
              </a:ext>
            </a:extLst>
          </p:cNvPr>
          <p:cNvSpPr>
            <a:spLocks noGrp="1"/>
          </p:cNvSpPr>
          <p:nvPr>
            <p:ph idx="1"/>
          </p:nvPr>
        </p:nvSpPr>
        <p:spPr/>
        <p:txBody>
          <a:bodyPr>
            <a:noAutofit/>
          </a:bodyPr>
          <a:lstStyle/>
          <a:p>
            <a:r>
              <a:rPr lang="en-US" dirty="0"/>
              <a:t>Incentives for Magistrates;</a:t>
            </a:r>
          </a:p>
          <a:p>
            <a:r>
              <a:rPr lang="en-US" dirty="0"/>
              <a:t>Incentives for Judges-</a:t>
            </a:r>
          </a:p>
          <a:p>
            <a:r>
              <a:rPr lang="en-US" dirty="0"/>
              <a:t>Availability of court users' committees?</a:t>
            </a:r>
          </a:p>
          <a:p>
            <a:r>
              <a:rPr lang="en-US" dirty="0"/>
              <a:t>Training of magistrates and judges on effective case management;</a:t>
            </a:r>
          </a:p>
          <a:p>
            <a:r>
              <a:rPr lang="en-US" dirty="0"/>
              <a:t> pre-trial settlements of issues;</a:t>
            </a:r>
          </a:p>
          <a:p>
            <a:r>
              <a:rPr lang="en-US" dirty="0"/>
              <a:t>Disclosure protocols-Measures for improving bench bar relationship;</a:t>
            </a:r>
          </a:p>
          <a:p>
            <a:r>
              <a:rPr lang="en-US" dirty="0"/>
              <a:t> notice to the bar of changes in scheduled hearing dates;</a:t>
            </a:r>
          </a:p>
          <a:p>
            <a:r>
              <a:rPr lang="en-US" dirty="0"/>
              <a:t>Spread of workload;</a:t>
            </a:r>
            <a:br>
              <a:rPr lang="en-US" dirty="0"/>
            </a:br>
            <a:endParaRPr lang="en-US" dirty="0"/>
          </a:p>
        </p:txBody>
      </p:sp>
      <p:sp>
        <p:nvSpPr>
          <p:cNvPr id="4" name="Footer Placeholder 3">
            <a:extLst>
              <a:ext uri="{FF2B5EF4-FFF2-40B4-BE49-F238E27FC236}">
                <a16:creationId xmlns:a16="http://schemas.microsoft.com/office/drawing/2014/main" id="{9F050BD0-D489-44CE-952B-F062E982AA04}"/>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1311100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75F70-9905-439A-8634-1D282D88C4BE}"/>
              </a:ext>
            </a:extLst>
          </p:cNvPr>
          <p:cNvSpPr>
            <a:spLocks noGrp="1"/>
          </p:cNvSpPr>
          <p:nvPr>
            <p:ph type="title"/>
          </p:nvPr>
        </p:nvSpPr>
        <p:spPr>
          <a:xfrm>
            <a:off x="1066800" y="-625747"/>
            <a:ext cx="10058400" cy="1450757"/>
          </a:xfrm>
        </p:spPr>
        <p:txBody>
          <a:bodyPr/>
          <a:lstStyle/>
          <a:p>
            <a:r>
              <a:rPr lang="en-US" dirty="0">
                <a:latin typeface="Adobe Gothic Std B" panose="020B0800000000000000" pitchFamily="34" charset="-128"/>
                <a:ea typeface="Adobe Gothic Std B" panose="020B0800000000000000" pitchFamily="34" charset="-128"/>
              </a:rPr>
              <a:t>Champion of the Justice system</a:t>
            </a:r>
          </a:p>
        </p:txBody>
      </p:sp>
      <p:sp>
        <p:nvSpPr>
          <p:cNvPr id="3" name="Content Placeholder 2">
            <a:extLst>
              <a:ext uri="{FF2B5EF4-FFF2-40B4-BE49-F238E27FC236}">
                <a16:creationId xmlns:a16="http://schemas.microsoft.com/office/drawing/2014/main" id="{2F924DC4-7F57-4887-91DE-1C541E4858CF}"/>
              </a:ext>
            </a:extLst>
          </p:cNvPr>
          <p:cNvSpPr>
            <a:spLocks noGrp="1"/>
          </p:cNvSpPr>
          <p:nvPr>
            <p:ph idx="1"/>
          </p:nvPr>
        </p:nvSpPr>
        <p:spPr>
          <a:xfrm>
            <a:off x="1137473" y="1845734"/>
            <a:ext cx="10058400" cy="4023360"/>
          </a:xfrm>
        </p:spPr>
        <p:txBody>
          <a:bodyPr>
            <a:noAutofit/>
          </a:bodyPr>
          <a:lstStyle/>
          <a:p>
            <a:r>
              <a:rPr lang="en-US" sz="4000" dirty="0"/>
              <a:t>Awareness of the concept of </a:t>
            </a:r>
            <a:r>
              <a:rPr lang="en-US" sz="4000" b="1" i="1" dirty="0">
                <a:solidFill>
                  <a:srgbClr val="FF0000"/>
                </a:solidFill>
              </a:rPr>
              <a:t>‘The Chief Judge as the Champion of the criminal justice sy</a:t>
            </a:r>
            <a:r>
              <a:rPr lang="en-US" sz="4000" b="1" dirty="0">
                <a:solidFill>
                  <a:srgbClr val="FF0000"/>
                </a:solidFill>
              </a:rPr>
              <a:t>stem’</a:t>
            </a:r>
            <a:r>
              <a:rPr lang="en-US" sz="4000" dirty="0"/>
              <a:t>;</a:t>
            </a:r>
          </a:p>
          <a:p>
            <a:r>
              <a:rPr lang="en-US" sz="4000" dirty="0"/>
              <a:t>Measures to ensure qualitative administrative support for the Chief Judge by the Chief Registrar;</a:t>
            </a:r>
          </a:p>
          <a:p>
            <a:r>
              <a:rPr lang="en-US" sz="4000" dirty="0"/>
              <a:t>Availability of data on court performance;</a:t>
            </a:r>
          </a:p>
          <a:p>
            <a:r>
              <a:rPr lang="en-US" sz="4000" dirty="0"/>
              <a:t>Evidence-based advocacy for funding-</a:t>
            </a:r>
            <a:br>
              <a:rPr lang="en-US" sz="4000" dirty="0"/>
            </a:br>
            <a:endParaRPr lang="en-US" sz="4000" dirty="0"/>
          </a:p>
        </p:txBody>
      </p:sp>
      <p:sp>
        <p:nvSpPr>
          <p:cNvPr id="4" name="Footer Placeholder 3">
            <a:extLst>
              <a:ext uri="{FF2B5EF4-FFF2-40B4-BE49-F238E27FC236}">
                <a16:creationId xmlns:a16="http://schemas.microsoft.com/office/drawing/2014/main" id="{B3887B81-24DD-4DE9-9808-3B65D8F1B486}"/>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605659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C2BB-AC3B-4350-81EA-587FAC1EF66F}"/>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4 most critical elements of ACJA</a:t>
            </a:r>
          </a:p>
        </p:txBody>
      </p:sp>
      <p:sp>
        <p:nvSpPr>
          <p:cNvPr id="3" name="Content Placeholder 2">
            <a:extLst>
              <a:ext uri="{FF2B5EF4-FFF2-40B4-BE49-F238E27FC236}">
                <a16:creationId xmlns:a16="http://schemas.microsoft.com/office/drawing/2014/main" id="{F6C722CB-BD84-41D9-9B19-136AE4EFE9F8}"/>
              </a:ext>
            </a:extLst>
          </p:cNvPr>
          <p:cNvSpPr>
            <a:spLocks noGrp="1"/>
          </p:cNvSpPr>
          <p:nvPr>
            <p:ph idx="1"/>
          </p:nvPr>
        </p:nvSpPr>
        <p:spPr/>
        <p:txBody>
          <a:bodyPr>
            <a:normAutofit lnSpcReduction="10000"/>
          </a:bodyPr>
          <a:lstStyle/>
          <a:p>
            <a:pPr algn="just">
              <a:buFont typeface="Wingdings" panose="05000000000000000000" pitchFamily="2" charset="2"/>
              <a:buChar char="§"/>
            </a:pPr>
            <a:r>
              <a:rPr lang="en-US" sz="4800" dirty="0"/>
              <a:t>Section 106-ban on lay prosecution</a:t>
            </a:r>
          </a:p>
          <a:p>
            <a:pPr algn="just">
              <a:buFont typeface="Wingdings" panose="05000000000000000000" pitchFamily="2" charset="2"/>
              <a:buChar char="§"/>
            </a:pPr>
            <a:r>
              <a:rPr lang="en-US" sz="4800" dirty="0"/>
              <a:t>Section 306-ban on stay of proceedings</a:t>
            </a:r>
          </a:p>
          <a:p>
            <a:pPr algn="just">
              <a:buFont typeface="Wingdings" panose="05000000000000000000" pitchFamily="2" charset="2"/>
              <a:buChar char="§"/>
            </a:pPr>
            <a:r>
              <a:rPr lang="en-US" sz="4800" dirty="0"/>
              <a:t>Section 396-Speedy trial protocols</a:t>
            </a:r>
          </a:p>
          <a:p>
            <a:pPr algn="just">
              <a:buFont typeface="Wingdings" panose="05000000000000000000" pitchFamily="2" charset="2"/>
              <a:buChar char="§"/>
            </a:pPr>
            <a:r>
              <a:rPr lang="en-US" sz="4800" dirty="0"/>
              <a:t>Section 469- Coordinating mechanism.</a:t>
            </a:r>
          </a:p>
          <a:p>
            <a:pPr marL="0" indent="0" algn="just">
              <a:buNone/>
            </a:pPr>
            <a:r>
              <a:rPr lang="en-US" sz="4800" dirty="0"/>
              <a:t>-</a:t>
            </a:r>
            <a:r>
              <a:rPr lang="en-US" b="1" dirty="0"/>
              <a:t>Yvonne Darkwa-</a:t>
            </a:r>
            <a:r>
              <a:rPr lang="en-US" b="1" dirty="0" err="1"/>
              <a:t>Poku</a:t>
            </a:r>
            <a:r>
              <a:rPr lang="en-US" b="1" dirty="0"/>
              <a:t>, MacArthur Foundation</a:t>
            </a:r>
          </a:p>
          <a:p>
            <a:pPr marL="0" indent="0" algn="just">
              <a:buNone/>
            </a:pPr>
            <a:endParaRPr lang="en-US" sz="4800" dirty="0"/>
          </a:p>
        </p:txBody>
      </p:sp>
      <p:sp>
        <p:nvSpPr>
          <p:cNvPr id="4" name="Footer Placeholder 3">
            <a:extLst>
              <a:ext uri="{FF2B5EF4-FFF2-40B4-BE49-F238E27FC236}">
                <a16:creationId xmlns:a16="http://schemas.microsoft.com/office/drawing/2014/main" id="{5BC188E6-A49B-4E22-A9AD-CB33C34BC11F}"/>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731354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723539E-0C01-4DF8-9A51-975FC263CB9F}"/>
              </a:ext>
            </a:extLst>
          </p:cNvPr>
          <p:cNvSpPr>
            <a:spLocks noGrp="1"/>
          </p:cNvSpPr>
          <p:nvPr>
            <p:ph type="ftr" sz="quarter" idx="11"/>
          </p:nvPr>
        </p:nvSpPr>
        <p:spPr/>
        <p:txBody>
          <a:bodyPr/>
          <a:lstStyle/>
          <a:p>
            <a:r>
              <a:rPr lang="en-US"/>
              <a:t>CSLSFMoJ TOWARDS NATIONAL MINIMUM STANDARDS FOR ACJA/ACJL IMPLEMENTATION</a:t>
            </a:r>
          </a:p>
        </p:txBody>
      </p:sp>
      <p:pic>
        <p:nvPicPr>
          <p:cNvPr id="6" name="Picture 5" descr="A screenshot of a cell phone&#10;&#10;Description automatically generated">
            <a:extLst>
              <a:ext uri="{FF2B5EF4-FFF2-40B4-BE49-F238E27FC236}">
                <a16:creationId xmlns:a16="http://schemas.microsoft.com/office/drawing/2014/main" id="{85E2E732-5E60-4D27-B9D5-938B006F8FAB}"/>
              </a:ext>
            </a:extLst>
          </p:cNvPr>
          <p:cNvPicPr>
            <a:picLocks noChangeAspect="1"/>
          </p:cNvPicPr>
          <p:nvPr/>
        </p:nvPicPr>
        <p:blipFill rotWithShape="1">
          <a:blip r:embed="rId2">
            <a:extLst>
              <a:ext uri="{28A0092B-C50C-407E-A947-70E740481C1C}">
                <a14:useLocalDpi xmlns:a14="http://schemas.microsoft.com/office/drawing/2010/main" val="0"/>
              </a:ext>
            </a:extLst>
          </a:blip>
          <a:srcRect b="22269"/>
          <a:stretch/>
        </p:blipFill>
        <p:spPr>
          <a:xfrm>
            <a:off x="2552282" y="0"/>
            <a:ext cx="6839586" cy="6353071"/>
          </a:xfrm>
          <a:prstGeom prst="rect">
            <a:avLst/>
          </a:prstGeom>
        </p:spPr>
      </p:pic>
    </p:spTree>
    <p:extLst>
      <p:ext uri="{BB962C8B-B14F-4D97-AF65-F5344CB8AC3E}">
        <p14:creationId xmlns:p14="http://schemas.microsoft.com/office/powerpoint/2010/main" val="1630139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EC773-C7D2-42FB-BFD9-EB646B62A76E}"/>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Budget &amp; Infrastructural support</a:t>
            </a:r>
          </a:p>
        </p:txBody>
      </p:sp>
      <p:sp>
        <p:nvSpPr>
          <p:cNvPr id="3" name="Content Placeholder 2">
            <a:extLst>
              <a:ext uri="{FF2B5EF4-FFF2-40B4-BE49-F238E27FC236}">
                <a16:creationId xmlns:a16="http://schemas.microsoft.com/office/drawing/2014/main" id="{A865A0F2-A5F2-4633-A454-290AB88D1FAC}"/>
              </a:ext>
            </a:extLst>
          </p:cNvPr>
          <p:cNvSpPr>
            <a:spLocks noGrp="1"/>
          </p:cNvSpPr>
          <p:nvPr>
            <p:ph idx="1"/>
          </p:nvPr>
        </p:nvSpPr>
        <p:spPr/>
        <p:txBody>
          <a:bodyPr>
            <a:normAutofit lnSpcReduction="10000"/>
          </a:bodyPr>
          <a:lstStyle/>
          <a:p>
            <a:r>
              <a:rPr lang="en-US" sz="4000" dirty="0"/>
              <a:t>Quantum and quality of court Infrastructure; gadgets; ventilation, furniture; power supply;</a:t>
            </a:r>
          </a:p>
          <a:p>
            <a:r>
              <a:rPr lang="en-US" sz="4000" dirty="0"/>
              <a:t>Judiciary budget and actual releases in the last three years including the year of review; </a:t>
            </a:r>
          </a:p>
          <a:p>
            <a:r>
              <a:rPr lang="en-US" sz="4000" dirty="0"/>
              <a:t>Judiciary workload in the last three years including the year of review</a:t>
            </a:r>
            <a:br>
              <a:rPr lang="en-US" sz="4000" dirty="0"/>
            </a:br>
            <a:endParaRPr lang="en-US" sz="4000" dirty="0"/>
          </a:p>
        </p:txBody>
      </p:sp>
      <p:sp>
        <p:nvSpPr>
          <p:cNvPr id="4" name="Footer Placeholder 3">
            <a:extLst>
              <a:ext uri="{FF2B5EF4-FFF2-40B4-BE49-F238E27FC236}">
                <a16:creationId xmlns:a16="http://schemas.microsoft.com/office/drawing/2014/main" id="{519EF936-4622-4790-939B-19E20F02A4F8}"/>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3891237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9D61A-7D5A-475A-8121-DAAF2E8AE79E}"/>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Trial of Children in conflict with the law</a:t>
            </a:r>
          </a:p>
        </p:txBody>
      </p:sp>
      <p:sp>
        <p:nvSpPr>
          <p:cNvPr id="3" name="Content Placeholder 2">
            <a:extLst>
              <a:ext uri="{FF2B5EF4-FFF2-40B4-BE49-F238E27FC236}">
                <a16:creationId xmlns:a16="http://schemas.microsoft.com/office/drawing/2014/main" id="{2B062875-D960-437D-90BE-62C064C20A93}"/>
              </a:ext>
            </a:extLst>
          </p:cNvPr>
          <p:cNvSpPr>
            <a:spLocks noGrp="1"/>
          </p:cNvSpPr>
          <p:nvPr>
            <p:ph idx="1"/>
          </p:nvPr>
        </p:nvSpPr>
        <p:spPr/>
        <p:txBody>
          <a:bodyPr>
            <a:normAutofit/>
          </a:bodyPr>
          <a:lstStyle/>
          <a:p>
            <a:r>
              <a:rPr lang="en-US" sz="4800" dirty="0"/>
              <a:t>Existence of family courts-</a:t>
            </a:r>
          </a:p>
          <a:p>
            <a:r>
              <a:rPr lang="en-US" sz="4800" dirty="0"/>
              <a:t>Capacity building of family courts-</a:t>
            </a:r>
          </a:p>
          <a:p>
            <a:r>
              <a:rPr lang="en-US" sz="4800" dirty="0"/>
              <a:t>Non-Detention of children in adult Correctional </a:t>
            </a:r>
            <a:r>
              <a:rPr lang="en-US" sz="4800" dirty="0" err="1"/>
              <a:t>Centres</a:t>
            </a:r>
            <a:r>
              <a:rPr lang="en-US" sz="4800" dirty="0"/>
              <a:t> is a mark-up point.</a:t>
            </a:r>
            <a:br>
              <a:rPr lang="en-US" sz="4800" dirty="0"/>
            </a:br>
            <a:endParaRPr lang="en-US" sz="4800" dirty="0"/>
          </a:p>
        </p:txBody>
      </p:sp>
      <p:sp>
        <p:nvSpPr>
          <p:cNvPr id="4" name="Footer Placeholder 3">
            <a:extLst>
              <a:ext uri="{FF2B5EF4-FFF2-40B4-BE49-F238E27FC236}">
                <a16:creationId xmlns:a16="http://schemas.microsoft.com/office/drawing/2014/main" id="{FC398797-B77D-408C-936F-902F8384AA24}"/>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700052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01A1E-C426-4608-AAA4-FCA5DE67A6F9}"/>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Complimentary practices</a:t>
            </a:r>
          </a:p>
        </p:txBody>
      </p:sp>
      <p:sp>
        <p:nvSpPr>
          <p:cNvPr id="3" name="Content Placeholder 2">
            <a:extLst>
              <a:ext uri="{FF2B5EF4-FFF2-40B4-BE49-F238E27FC236}">
                <a16:creationId xmlns:a16="http://schemas.microsoft.com/office/drawing/2014/main" id="{985110BC-429D-4D5D-A21E-BD353267CEAB}"/>
              </a:ext>
            </a:extLst>
          </p:cNvPr>
          <p:cNvSpPr>
            <a:spLocks noGrp="1"/>
          </p:cNvSpPr>
          <p:nvPr>
            <p:ph idx="1"/>
          </p:nvPr>
        </p:nvSpPr>
        <p:spPr/>
        <p:txBody>
          <a:bodyPr>
            <a:normAutofit lnSpcReduction="10000"/>
          </a:bodyPr>
          <a:lstStyle/>
          <a:p>
            <a:r>
              <a:rPr lang="en-US" sz="4800" dirty="0"/>
              <a:t>Issuance of practice Directions to address gaps in the law;</a:t>
            </a:r>
          </a:p>
          <a:p>
            <a:r>
              <a:rPr lang="en-US" sz="4800" dirty="0"/>
              <a:t>Clear guidelines on registry practices;</a:t>
            </a:r>
          </a:p>
          <a:p>
            <a:r>
              <a:rPr lang="en-US" sz="4800" dirty="0"/>
              <a:t>Existence of help desks in court registries.</a:t>
            </a:r>
            <a:br>
              <a:rPr lang="en-US" sz="4800" dirty="0"/>
            </a:br>
            <a:endParaRPr lang="en-US" sz="4800" dirty="0"/>
          </a:p>
        </p:txBody>
      </p:sp>
      <p:sp>
        <p:nvSpPr>
          <p:cNvPr id="4" name="Footer Placeholder 3">
            <a:extLst>
              <a:ext uri="{FF2B5EF4-FFF2-40B4-BE49-F238E27FC236}">
                <a16:creationId xmlns:a16="http://schemas.microsoft.com/office/drawing/2014/main" id="{0CDFB31B-A149-40BB-88FA-A7C587803804}"/>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2585503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3C4A2A4-B9DE-446F-B517-6FC718EA9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007C7B-2656-49D8-BFD6-EC5AE3853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A92B17E-B598-4AFC-BF75-DC44F86F923B}"/>
              </a:ext>
            </a:extLst>
          </p:cNvPr>
          <p:cNvSpPr>
            <a:spLocks noGrp="1"/>
          </p:cNvSpPr>
          <p:nvPr>
            <p:ph type="title"/>
          </p:nvPr>
        </p:nvSpPr>
        <p:spPr>
          <a:xfrm>
            <a:off x="492370" y="516835"/>
            <a:ext cx="3084844" cy="5772840"/>
          </a:xfrm>
        </p:spPr>
        <p:txBody>
          <a:bodyPr anchor="ctr">
            <a:normAutofit/>
          </a:bodyPr>
          <a:lstStyle/>
          <a:p>
            <a:br>
              <a:rPr lang="en-US" sz="3600">
                <a:solidFill>
                  <a:srgbClr val="FFFFFF"/>
                </a:solidFill>
                <a:latin typeface="Adobe Gothic Std B" panose="020B0800000000000000" pitchFamily="34" charset="-128"/>
                <a:ea typeface="Adobe Gothic Std B" panose="020B0800000000000000" pitchFamily="34" charset="-128"/>
              </a:rPr>
            </a:br>
            <a:r>
              <a:rPr lang="en-US" sz="3600">
                <a:solidFill>
                  <a:srgbClr val="FFFFFF"/>
                </a:solidFill>
                <a:latin typeface="Adobe Gothic Std B" panose="020B0800000000000000" pitchFamily="34" charset="-128"/>
                <a:ea typeface="Adobe Gothic Std B" panose="020B0800000000000000" pitchFamily="34" charset="-128"/>
              </a:rPr>
              <a:t>Post trial</a:t>
            </a:r>
            <a:br>
              <a:rPr lang="en-US" sz="3600">
                <a:solidFill>
                  <a:srgbClr val="FFFFFF"/>
                </a:solidFill>
                <a:latin typeface="Adobe Gothic Std B" panose="020B0800000000000000" pitchFamily="34" charset="-128"/>
                <a:ea typeface="Adobe Gothic Std B" panose="020B0800000000000000" pitchFamily="34" charset="-128"/>
              </a:rPr>
            </a:br>
            <a:endParaRPr lang="en-US" sz="3600">
              <a:solidFill>
                <a:srgbClr val="FFFFFF"/>
              </a:solidFill>
              <a:latin typeface="Adobe Gothic Std B" panose="020B0800000000000000" pitchFamily="34" charset="-128"/>
              <a:ea typeface="Adobe Gothic Std B" panose="020B0800000000000000" pitchFamily="34" charset="-128"/>
            </a:endParaRPr>
          </a:p>
        </p:txBody>
      </p:sp>
      <p:sp>
        <p:nvSpPr>
          <p:cNvPr id="15" name="Rectangle 14">
            <a:extLst>
              <a:ext uri="{FF2B5EF4-FFF2-40B4-BE49-F238E27FC236}">
                <a16:creationId xmlns:a16="http://schemas.microsoft.com/office/drawing/2014/main" id="{23A771F5-9C52-403D-B6C0-3E252B9D6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3CEF4DAB-3787-45F2-98B9-FBABC5D17423}"/>
              </a:ext>
            </a:extLst>
          </p:cNvPr>
          <p:cNvSpPr>
            <a:spLocks noGrp="1"/>
          </p:cNvSpPr>
          <p:nvPr>
            <p:ph type="ftr" sz="quarter" idx="11"/>
          </p:nvPr>
        </p:nvSpPr>
        <p:spPr>
          <a:xfrm>
            <a:off x="4742017" y="6459785"/>
            <a:ext cx="5105169" cy="365125"/>
          </a:xfrm>
        </p:spPr>
        <p:txBody>
          <a:bodyPr>
            <a:normAutofit/>
          </a:bodyPr>
          <a:lstStyle/>
          <a:p>
            <a:pPr algn="l">
              <a:spcAft>
                <a:spcPts val="600"/>
              </a:spcAft>
            </a:pPr>
            <a:r>
              <a:rPr lang="en-US">
                <a:solidFill>
                  <a:schemeClr val="tx2"/>
                </a:solidFill>
              </a:rPr>
              <a:t>CSLSFMoJ TOWARDS NATIONAL MINIMUM STANDARDS FOR ACJA/ACJL IMPLEMENTATION</a:t>
            </a:r>
          </a:p>
        </p:txBody>
      </p:sp>
      <p:graphicFrame>
        <p:nvGraphicFramePr>
          <p:cNvPr id="6" name="Content Placeholder 2">
            <a:extLst>
              <a:ext uri="{FF2B5EF4-FFF2-40B4-BE49-F238E27FC236}">
                <a16:creationId xmlns:a16="http://schemas.microsoft.com/office/drawing/2014/main" id="{3CDB0F9E-6908-4B0B-9A7B-EAFD1E286ADB}"/>
              </a:ext>
            </a:extLst>
          </p:cNvPr>
          <p:cNvGraphicFramePr>
            <a:graphicFrameLocks noGrp="1"/>
          </p:cNvGraphicFramePr>
          <p:nvPr>
            <p:ph idx="1"/>
            <p:extLst>
              <p:ext uri="{D42A27DB-BD31-4B8C-83A1-F6EECF244321}">
                <p14:modId xmlns:p14="http://schemas.microsoft.com/office/powerpoint/2010/main" val="1356778082"/>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8368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105A5-683E-49DE-AF00-FBE220908FF5}"/>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Citizens Engagement </a:t>
            </a:r>
          </a:p>
        </p:txBody>
      </p:sp>
      <p:sp>
        <p:nvSpPr>
          <p:cNvPr id="3" name="Content Placeholder 2">
            <a:extLst>
              <a:ext uri="{FF2B5EF4-FFF2-40B4-BE49-F238E27FC236}">
                <a16:creationId xmlns:a16="http://schemas.microsoft.com/office/drawing/2014/main" id="{1C880BB8-5A52-4F80-BBF6-F454340C11AC}"/>
              </a:ext>
            </a:extLst>
          </p:cNvPr>
          <p:cNvSpPr>
            <a:spLocks noGrp="1"/>
          </p:cNvSpPr>
          <p:nvPr>
            <p:ph idx="1"/>
          </p:nvPr>
        </p:nvSpPr>
        <p:spPr/>
        <p:txBody>
          <a:bodyPr/>
          <a:lstStyle/>
          <a:p>
            <a:pPr marL="0" indent="0">
              <a:buNone/>
            </a:pPr>
            <a:r>
              <a:rPr lang="en-US" b="1" dirty="0"/>
              <a:t>Measures to deepen public support for crime prevention by sensitizing the public on their roles and Civic duties as:</a:t>
            </a:r>
          </a:p>
          <a:p>
            <a:r>
              <a:rPr lang="en-US" b="1" dirty="0"/>
              <a:t>Complainants;</a:t>
            </a:r>
          </a:p>
          <a:p>
            <a:r>
              <a:rPr lang="en-US" b="1" dirty="0"/>
              <a:t>Witnesses;</a:t>
            </a:r>
          </a:p>
          <a:p>
            <a:r>
              <a:rPr lang="en-US" b="1" dirty="0"/>
              <a:t>Informants or whistle blowers</a:t>
            </a:r>
          </a:p>
          <a:p>
            <a:r>
              <a:rPr lang="en-US" b="1" dirty="0"/>
              <a:t>Justice of the peace;</a:t>
            </a:r>
          </a:p>
          <a:p>
            <a:r>
              <a:rPr lang="en-US" b="1" dirty="0"/>
              <a:t>Vigilantes; and</a:t>
            </a:r>
          </a:p>
          <a:p>
            <a:r>
              <a:rPr lang="en-US" b="1" dirty="0"/>
              <a:t>Providers of support for law enforcement generally. </a:t>
            </a:r>
          </a:p>
        </p:txBody>
      </p:sp>
      <p:sp>
        <p:nvSpPr>
          <p:cNvPr id="4" name="Footer Placeholder 3">
            <a:extLst>
              <a:ext uri="{FF2B5EF4-FFF2-40B4-BE49-F238E27FC236}">
                <a16:creationId xmlns:a16="http://schemas.microsoft.com/office/drawing/2014/main" id="{1C21B4AE-5A72-4C7D-A8D1-DA8F550D512C}"/>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1426803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3C4A2A4-B9DE-446F-B517-6FC718EA9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007C7B-2656-49D8-BFD6-EC5AE3853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3A4CE82-3A8B-48A9-9EB5-C9AFFD50C45C}"/>
              </a:ext>
            </a:extLst>
          </p:cNvPr>
          <p:cNvSpPr>
            <a:spLocks noGrp="1"/>
          </p:cNvSpPr>
          <p:nvPr>
            <p:ph type="title"/>
          </p:nvPr>
        </p:nvSpPr>
        <p:spPr>
          <a:xfrm>
            <a:off x="492370" y="516835"/>
            <a:ext cx="3084844" cy="5772840"/>
          </a:xfrm>
        </p:spPr>
        <p:txBody>
          <a:bodyPr anchor="ctr">
            <a:normAutofit/>
          </a:bodyPr>
          <a:lstStyle/>
          <a:p>
            <a:r>
              <a:rPr lang="en-US" sz="3600" b="1">
                <a:solidFill>
                  <a:srgbClr val="FFFFFF"/>
                </a:solidFill>
                <a:latin typeface="Adobe Gothic Std B" panose="020B0800000000000000" pitchFamily="34" charset="-128"/>
                <a:ea typeface="Adobe Gothic Std B" panose="020B0800000000000000" pitchFamily="34" charset="-128"/>
              </a:rPr>
              <a:t>Conclusion</a:t>
            </a:r>
          </a:p>
        </p:txBody>
      </p:sp>
      <p:sp>
        <p:nvSpPr>
          <p:cNvPr id="15" name="Rectangle 14">
            <a:extLst>
              <a:ext uri="{FF2B5EF4-FFF2-40B4-BE49-F238E27FC236}">
                <a16:creationId xmlns:a16="http://schemas.microsoft.com/office/drawing/2014/main" id="{23A771F5-9C52-403D-B6C0-3E252B9D6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8AFA78F9-2924-4D4C-8A6C-5ABA3358C312}"/>
              </a:ext>
            </a:extLst>
          </p:cNvPr>
          <p:cNvSpPr>
            <a:spLocks noGrp="1"/>
          </p:cNvSpPr>
          <p:nvPr>
            <p:ph type="ftr" sz="quarter" idx="11"/>
          </p:nvPr>
        </p:nvSpPr>
        <p:spPr>
          <a:xfrm>
            <a:off x="4742017" y="6459785"/>
            <a:ext cx="5105169" cy="365125"/>
          </a:xfrm>
        </p:spPr>
        <p:txBody>
          <a:bodyPr>
            <a:normAutofit/>
          </a:bodyPr>
          <a:lstStyle/>
          <a:p>
            <a:pPr algn="l">
              <a:spcAft>
                <a:spcPts val="600"/>
              </a:spcAft>
            </a:pPr>
            <a:r>
              <a:rPr lang="en-US">
                <a:solidFill>
                  <a:schemeClr val="tx2"/>
                </a:solidFill>
              </a:rPr>
              <a:t>CSLSFMoJ TOWARDS NATIONAL MINIMUM STANDARDS FOR ACJA/ACJL IMPLEMENTATION</a:t>
            </a:r>
          </a:p>
        </p:txBody>
      </p:sp>
      <p:graphicFrame>
        <p:nvGraphicFramePr>
          <p:cNvPr id="8" name="Content Placeholder 2">
            <a:extLst>
              <a:ext uri="{FF2B5EF4-FFF2-40B4-BE49-F238E27FC236}">
                <a16:creationId xmlns:a16="http://schemas.microsoft.com/office/drawing/2014/main" id="{95FD472D-0FA1-4296-8E7F-6A344E03C9CD}"/>
              </a:ext>
            </a:extLst>
          </p:cNvPr>
          <p:cNvGraphicFramePr>
            <a:graphicFrameLocks noGrp="1"/>
          </p:cNvGraphicFramePr>
          <p:nvPr>
            <p:ph idx="1"/>
            <p:extLst>
              <p:ext uri="{D42A27DB-BD31-4B8C-83A1-F6EECF244321}">
                <p14:modId xmlns:p14="http://schemas.microsoft.com/office/powerpoint/2010/main" val="153179665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8412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BC341-AF21-4D94-83EB-2DE965A632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C4D4383-FCC6-4ABC-8252-CADFB19E6CB8}"/>
              </a:ext>
            </a:extLst>
          </p:cNvPr>
          <p:cNvSpPr>
            <a:spLocks noGrp="1"/>
          </p:cNvSpPr>
          <p:nvPr>
            <p:ph idx="1"/>
          </p:nvPr>
        </p:nvSpPr>
        <p:spPr/>
        <p:txBody>
          <a:bodyPr/>
          <a:lstStyle/>
          <a:p>
            <a:endParaRPr lang="en-US" dirty="0"/>
          </a:p>
        </p:txBody>
      </p:sp>
      <p:sp>
        <p:nvSpPr>
          <p:cNvPr id="4" name="Footer Placeholder 3">
            <a:extLst>
              <a:ext uri="{FF2B5EF4-FFF2-40B4-BE49-F238E27FC236}">
                <a16:creationId xmlns:a16="http://schemas.microsoft.com/office/drawing/2014/main" id="{A02A5B40-17F6-4FF0-AFE1-55852328C8E6}"/>
              </a:ext>
            </a:extLst>
          </p:cNvPr>
          <p:cNvSpPr>
            <a:spLocks noGrp="1"/>
          </p:cNvSpPr>
          <p:nvPr>
            <p:ph type="ftr" sz="quarter" idx="11"/>
          </p:nvPr>
        </p:nvSpPr>
        <p:spPr/>
        <p:txBody>
          <a:bodyPr/>
          <a:lstStyle/>
          <a:p>
            <a:r>
              <a:rPr lang="en-US"/>
              <a:t>CSLSFMoJ TOWARDS NATIONAL MINIMUM STANDARDS FOR ACJA/ACJL IMPLEMENTATION</a:t>
            </a:r>
          </a:p>
        </p:txBody>
      </p:sp>
      <p:pic>
        <p:nvPicPr>
          <p:cNvPr id="5" name="Content Placeholder 4" descr="A close up of a logo&#10;&#10;Description automatically generated">
            <a:extLst>
              <a:ext uri="{FF2B5EF4-FFF2-40B4-BE49-F238E27FC236}">
                <a16:creationId xmlns:a16="http://schemas.microsoft.com/office/drawing/2014/main" id="{F8A83447-9EDD-4986-9984-48EC66C4508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97280" y="286603"/>
            <a:ext cx="10175966" cy="5747008"/>
          </a:xfrm>
          <a:prstGeom prst="rect">
            <a:avLst/>
          </a:prstGeom>
        </p:spPr>
      </p:pic>
      <p:sp>
        <p:nvSpPr>
          <p:cNvPr id="6" name="TextBox 5">
            <a:extLst>
              <a:ext uri="{FF2B5EF4-FFF2-40B4-BE49-F238E27FC236}">
                <a16:creationId xmlns:a16="http://schemas.microsoft.com/office/drawing/2014/main" id="{AEC74626-9D6F-41A5-BBBA-5B6AB046C417}"/>
              </a:ext>
            </a:extLst>
          </p:cNvPr>
          <p:cNvSpPr txBox="1"/>
          <p:nvPr/>
        </p:nvSpPr>
        <p:spPr>
          <a:xfrm>
            <a:off x="1097280" y="4257418"/>
            <a:ext cx="10175966" cy="230832"/>
          </a:xfrm>
          <a:prstGeom prst="rect">
            <a:avLst/>
          </a:prstGeom>
          <a:noFill/>
        </p:spPr>
        <p:txBody>
          <a:bodyPr wrap="square" rtlCol="0">
            <a:spAutoFit/>
          </a:bodyPr>
          <a:lstStyle/>
          <a:p>
            <a:r>
              <a:rPr lang="en-US" sz="900" dirty="0">
                <a:hlinkClick r:id="rId3" tooltip="http://steelcitysportsfan.blogspot.com/2010_07_01_archive.html"/>
              </a:rPr>
              <a:t>This Photo</a:t>
            </a:r>
            <a:r>
              <a:rPr lang="en-US" sz="900" dirty="0"/>
              <a:t> by Unknown Author is licensed under </a:t>
            </a:r>
            <a:r>
              <a:rPr lang="en-US" sz="900" dirty="0">
                <a:hlinkClick r:id="rId4" tooltip="https://creativecommons.org/licenses/by-nc-nd/3.0/"/>
              </a:rPr>
              <a:t>CC BY-NC</a:t>
            </a:r>
            <a:endParaRPr lang="en-US" sz="900" dirty="0"/>
          </a:p>
        </p:txBody>
      </p:sp>
    </p:spTree>
    <p:extLst>
      <p:ext uri="{BB962C8B-B14F-4D97-AF65-F5344CB8AC3E}">
        <p14:creationId xmlns:p14="http://schemas.microsoft.com/office/powerpoint/2010/main" val="2690531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9F57-81E6-469B-97F3-C454852E9C53}"/>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Other critical elements</a:t>
            </a:r>
          </a:p>
        </p:txBody>
      </p:sp>
      <p:sp>
        <p:nvSpPr>
          <p:cNvPr id="3" name="Content Placeholder 2">
            <a:extLst>
              <a:ext uri="{FF2B5EF4-FFF2-40B4-BE49-F238E27FC236}">
                <a16:creationId xmlns:a16="http://schemas.microsoft.com/office/drawing/2014/main" id="{6CCA6FEA-8008-41AA-A79F-27D1886A00C5}"/>
              </a:ext>
            </a:extLst>
          </p:cNvPr>
          <p:cNvSpPr>
            <a:spLocks noGrp="1"/>
          </p:cNvSpPr>
          <p:nvPr>
            <p:ph idx="1"/>
          </p:nvPr>
        </p:nvSpPr>
        <p:spPr>
          <a:xfrm>
            <a:off x="1097280" y="1845734"/>
            <a:ext cx="10798084" cy="4023360"/>
          </a:xfrm>
        </p:spPr>
        <p:txBody>
          <a:bodyPr>
            <a:normAutofit/>
          </a:bodyPr>
          <a:lstStyle/>
          <a:p>
            <a:pPr>
              <a:buFont typeface="Wingdings" panose="05000000000000000000" pitchFamily="2" charset="2"/>
              <a:buChar char="§"/>
            </a:pPr>
            <a:r>
              <a:rPr lang="en-US" sz="2600" b="1" dirty="0"/>
              <a:t>Human Rights compliance- pre-trial rights; protection of vulnerable persons including indigent defendants, victims, women and children;</a:t>
            </a:r>
          </a:p>
          <a:p>
            <a:pPr>
              <a:buFont typeface="Wingdings" panose="05000000000000000000" pitchFamily="2" charset="2"/>
              <a:buChar char="§"/>
            </a:pPr>
            <a:r>
              <a:rPr lang="en-US" sz="2600" b="1" dirty="0"/>
              <a:t>Accountability provisions-Timelines, inspections and reporting requirements;</a:t>
            </a:r>
          </a:p>
          <a:p>
            <a:pPr>
              <a:buFont typeface="Wingdings" panose="05000000000000000000" pitchFamily="2" charset="2"/>
              <a:buChar char="§"/>
            </a:pPr>
            <a:r>
              <a:rPr lang="en-US" sz="2600" b="1" dirty="0"/>
              <a:t>Mandatory collection and preservation and access to data and statistics;</a:t>
            </a:r>
          </a:p>
          <a:p>
            <a:pPr>
              <a:buFont typeface="Wingdings" panose="05000000000000000000" pitchFamily="2" charset="2"/>
              <a:buChar char="§"/>
            </a:pPr>
            <a:r>
              <a:rPr lang="en-US" sz="2600" b="1" dirty="0"/>
              <a:t>Technology-aided justice administration;</a:t>
            </a:r>
          </a:p>
          <a:p>
            <a:pPr>
              <a:buFont typeface="Wingdings" panose="05000000000000000000" pitchFamily="2" charset="2"/>
              <a:buChar char="§"/>
            </a:pPr>
            <a:r>
              <a:rPr lang="en-US" sz="2600" b="1" dirty="0"/>
              <a:t>Restorative justice mechanisms; and</a:t>
            </a:r>
          </a:p>
          <a:p>
            <a:pPr>
              <a:buFont typeface="Wingdings" panose="05000000000000000000" pitchFamily="2" charset="2"/>
              <a:buChar char="§"/>
            </a:pPr>
            <a:r>
              <a:rPr lang="en-US" sz="2600" b="1" dirty="0"/>
              <a:t>Relevance to local needs.</a:t>
            </a:r>
          </a:p>
          <a:p>
            <a:endParaRPr lang="en-US" sz="2600" b="1" dirty="0"/>
          </a:p>
        </p:txBody>
      </p:sp>
      <p:sp>
        <p:nvSpPr>
          <p:cNvPr id="4" name="Footer Placeholder 3">
            <a:extLst>
              <a:ext uri="{FF2B5EF4-FFF2-40B4-BE49-F238E27FC236}">
                <a16:creationId xmlns:a16="http://schemas.microsoft.com/office/drawing/2014/main" id="{DE972E41-1745-4EDE-B6E8-BC7E6930655D}"/>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195867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3E29A-1FC1-4417-9AEE-12F81F7256DC}"/>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Pre-trial: Minimum requirements</a:t>
            </a:r>
          </a:p>
        </p:txBody>
      </p:sp>
      <p:sp>
        <p:nvSpPr>
          <p:cNvPr id="3" name="Content Placeholder 2">
            <a:extLst>
              <a:ext uri="{FF2B5EF4-FFF2-40B4-BE49-F238E27FC236}">
                <a16:creationId xmlns:a16="http://schemas.microsoft.com/office/drawing/2014/main" id="{89888A8D-12FE-40F1-87DE-705BFC0D938A}"/>
              </a:ext>
            </a:extLst>
          </p:cNvPr>
          <p:cNvSpPr>
            <a:spLocks noGrp="1"/>
          </p:cNvSpPr>
          <p:nvPr>
            <p:ph idx="1"/>
          </p:nvPr>
        </p:nvSpPr>
        <p:spPr/>
        <p:txBody>
          <a:bodyPr>
            <a:normAutofit fontScale="92500" lnSpcReduction="10000"/>
          </a:bodyPr>
          <a:lstStyle/>
          <a:p>
            <a:r>
              <a:rPr lang="en-US" sz="3900" b="1" dirty="0"/>
              <a:t>Arrest Protocols-</a:t>
            </a:r>
            <a:r>
              <a:rPr lang="en-US" sz="3900" dirty="0"/>
              <a:t>Level of awareness by investigators of the pretrial rights of suspects.</a:t>
            </a:r>
            <a:br>
              <a:rPr lang="en-US" sz="3900" dirty="0"/>
            </a:br>
            <a:r>
              <a:rPr lang="en-US" sz="3900" dirty="0"/>
              <a:t>Compliance by investigators with arrest protocols.</a:t>
            </a:r>
          </a:p>
          <a:p>
            <a:r>
              <a:rPr lang="en-US" sz="3900" b="1" dirty="0"/>
              <a:t>Availability of guidelines or checklists to promote compliance with arrest protocols-</a:t>
            </a:r>
          </a:p>
          <a:p>
            <a:r>
              <a:rPr lang="en-US" sz="3900" b="1" dirty="0"/>
              <a:t>Training opportunities</a:t>
            </a:r>
            <a:r>
              <a:rPr lang="en-US" sz="3900" dirty="0"/>
              <a:t> to increase awareness and compliance by investigators with arrest protocols;</a:t>
            </a:r>
            <a:br>
              <a:rPr lang="en-US" sz="3900" dirty="0"/>
            </a:br>
            <a:br>
              <a:rPr lang="en-US" dirty="0"/>
            </a:br>
            <a:endParaRPr lang="en-US" dirty="0"/>
          </a:p>
        </p:txBody>
      </p:sp>
      <p:sp>
        <p:nvSpPr>
          <p:cNvPr id="4" name="Footer Placeholder 3">
            <a:extLst>
              <a:ext uri="{FF2B5EF4-FFF2-40B4-BE49-F238E27FC236}">
                <a16:creationId xmlns:a16="http://schemas.microsoft.com/office/drawing/2014/main" id="{C75EBDD8-BE58-4E75-A8A3-4E99381CFE35}"/>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966289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A0959-1C86-43B9-98B5-F3BB6DD83752}"/>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Pre-trial: Minimum requirements (contd.)</a:t>
            </a:r>
            <a:endParaRPr lang="en-US" dirty="0"/>
          </a:p>
        </p:txBody>
      </p:sp>
      <p:sp>
        <p:nvSpPr>
          <p:cNvPr id="3" name="Content Placeholder 2">
            <a:extLst>
              <a:ext uri="{FF2B5EF4-FFF2-40B4-BE49-F238E27FC236}">
                <a16:creationId xmlns:a16="http://schemas.microsoft.com/office/drawing/2014/main" id="{11AFEC21-BB7C-49BA-9EC9-B58ECDCF7595}"/>
              </a:ext>
            </a:extLst>
          </p:cNvPr>
          <p:cNvSpPr>
            <a:spLocks noGrp="1"/>
          </p:cNvSpPr>
          <p:nvPr>
            <p:ph idx="1"/>
          </p:nvPr>
        </p:nvSpPr>
        <p:spPr/>
        <p:txBody>
          <a:bodyPr>
            <a:noAutofit/>
          </a:bodyPr>
          <a:lstStyle/>
          <a:p>
            <a:r>
              <a:rPr lang="en-US" sz="2800" b="1" dirty="0"/>
              <a:t>Leadership and support provided the police by the Judiciary or MOJ to improve compliance with arrest protocols, e.g. provision of copies of the ACJL and related materials for the police.</a:t>
            </a:r>
          </a:p>
          <a:p>
            <a:pPr marL="0" indent="0">
              <a:buNone/>
            </a:pPr>
            <a:endParaRPr lang="en-US" sz="2800" b="1" dirty="0"/>
          </a:p>
          <a:p>
            <a:r>
              <a:rPr lang="en-US" sz="2800" b="1" dirty="0"/>
              <a:t>Recording confessions electronically or in the presence of witnesses;</a:t>
            </a:r>
            <a:br>
              <a:rPr lang="en-US" sz="2800" b="1" dirty="0"/>
            </a:br>
            <a:endParaRPr lang="en-US" sz="2800" b="1" dirty="0"/>
          </a:p>
          <a:p>
            <a:r>
              <a:rPr lang="en-US" sz="2800" b="1" dirty="0"/>
              <a:t>Opportunities or platform for indigent persons to obtain remedies for grievances in respect of violations of arrest protocols.</a:t>
            </a:r>
            <a:br>
              <a:rPr lang="en-US" sz="2800" b="1" dirty="0"/>
            </a:br>
            <a:endParaRPr lang="en-US" sz="2800" b="1" dirty="0"/>
          </a:p>
        </p:txBody>
      </p:sp>
      <p:sp>
        <p:nvSpPr>
          <p:cNvPr id="4" name="Footer Placeholder 3">
            <a:extLst>
              <a:ext uri="{FF2B5EF4-FFF2-40B4-BE49-F238E27FC236}">
                <a16:creationId xmlns:a16="http://schemas.microsoft.com/office/drawing/2014/main" id="{4EB8CA9F-72AF-48DD-8953-9933A50E81E5}"/>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783323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EA16-310C-4DBA-92ED-96EB8BBA9417}"/>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Investigators/Prosecutors synergy</a:t>
            </a:r>
          </a:p>
        </p:txBody>
      </p:sp>
      <p:sp>
        <p:nvSpPr>
          <p:cNvPr id="3" name="Content Placeholder 2">
            <a:extLst>
              <a:ext uri="{FF2B5EF4-FFF2-40B4-BE49-F238E27FC236}">
                <a16:creationId xmlns:a16="http://schemas.microsoft.com/office/drawing/2014/main" id="{1D1CD606-6358-479D-BADB-01E55EADE17A}"/>
              </a:ext>
            </a:extLst>
          </p:cNvPr>
          <p:cNvSpPr>
            <a:spLocks noGrp="1"/>
          </p:cNvSpPr>
          <p:nvPr>
            <p:ph idx="1"/>
          </p:nvPr>
        </p:nvSpPr>
        <p:spPr/>
        <p:txBody>
          <a:bodyPr>
            <a:normAutofit fontScale="92500"/>
          </a:bodyPr>
          <a:lstStyle/>
          <a:p>
            <a:pPr algn="just"/>
            <a:r>
              <a:rPr lang="en-US" sz="3600" dirty="0"/>
              <a:t>This includes </a:t>
            </a:r>
            <a:r>
              <a:rPr lang="en-US" sz="3600" b="1" dirty="0"/>
              <a:t>early engagement</a:t>
            </a:r>
            <a:r>
              <a:rPr lang="en-US" sz="3600" dirty="0"/>
              <a:t> by prosecutors and investigators to build solid case files; oversight of police investigation by prosecutors is a mark-up point. </a:t>
            </a:r>
          </a:p>
          <a:p>
            <a:pPr algn="just"/>
            <a:r>
              <a:rPr lang="en-US" sz="3600" dirty="0"/>
              <a:t>Creative measures to promote synergy such as</a:t>
            </a:r>
            <a:br>
              <a:rPr lang="en-US" sz="3600" dirty="0"/>
            </a:br>
            <a:r>
              <a:rPr lang="en-US" sz="3600" dirty="0"/>
              <a:t>platforms for periodic official and social interactions between Investigators and Prosecutors-liaisons, get-togethers, sports competitions; networking, joint training, investigation-teams, </a:t>
            </a:r>
            <a:r>
              <a:rPr lang="en-US" sz="3600" dirty="0" err="1"/>
              <a:t>etc</a:t>
            </a:r>
            <a:endParaRPr lang="en-US" sz="3600" dirty="0"/>
          </a:p>
        </p:txBody>
      </p:sp>
      <p:sp>
        <p:nvSpPr>
          <p:cNvPr id="4" name="Footer Placeholder 3">
            <a:extLst>
              <a:ext uri="{FF2B5EF4-FFF2-40B4-BE49-F238E27FC236}">
                <a16:creationId xmlns:a16="http://schemas.microsoft.com/office/drawing/2014/main" id="{06626885-A5CE-45A2-8BD3-FD5E86CD98F5}"/>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307345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8B7A70-97A4-4787-9901-6ED3CD6C5542}"/>
              </a:ext>
            </a:extLst>
          </p:cNvPr>
          <p:cNvSpPr>
            <a:spLocks noGrp="1"/>
          </p:cNvSpPr>
          <p:nvPr>
            <p:ph type="ftr" sz="quarter" idx="11"/>
          </p:nvPr>
        </p:nvSpPr>
        <p:spPr/>
        <p:txBody>
          <a:bodyPr/>
          <a:lstStyle/>
          <a:p>
            <a:r>
              <a:rPr lang="en-US"/>
              <a:t>CSLSFMoJ TOWARDS NATIONAL MINIMUM STANDARDS FOR ACJA/ACJL IMPLEMENTATION</a:t>
            </a:r>
          </a:p>
        </p:txBody>
      </p:sp>
      <p:pic>
        <p:nvPicPr>
          <p:cNvPr id="4" name="Picture 3" descr="A group of people in a room&#10;&#10;Description automatically generated">
            <a:extLst>
              <a:ext uri="{FF2B5EF4-FFF2-40B4-BE49-F238E27FC236}">
                <a16:creationId xmlns:a16="http://schemas.microsoft.com/office/drawing/2014/main" id="{ECACBA13-AE6C-4DE7-873C-03464147D3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71450"/>
            <a:ext cx="9753600" cy="6038431"/>
          </a:xfrm>
          <a:prstGeom prst="rect">
            <a:avLst/>
          </a:prstGeom>
        </p:spPr>
      </p:pic>
    </p:spTree>
    <p:extLst>
      <p:ext uri="{BB962C8B-B14F-4D97-AF65-F5344CB8AC3E}">
        <p14:creationId xmlns:p14="http://schemas.microsoft.com/office/powerpoint/2010/main" val="3961126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9B24E-3ED6-4638-9C66-2416E0A358C8}"/>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Bail- actualization of liberal policy</a:t>
            </a:r>
          </a:p>
        </p:txBody>
      </p:sp>
      <p:sp>
        <p:nvSpPr>
          <p:cNvPr id="3" name="Content Placeholder 2">
            <a:extLst>
              <a:ext uri="{FF2B5EF4-FFF2-40B4-BE49-F238E27FC236}">
                <a16:creationId xmlns:a16="http://schemas.microsoft.com/office/drawing/2014/main" id="{D460FE5A-722A-4517-B686-1A6CB2EE829A}"/>
              </a:ext>
            </a:extLst>
          </p:cNvPr>
          <p:cNvSpPr>
            <a:spLocks noGrp="1"/>
          </p:cNvSpPr>
          <p:nvPr>
            <p:ph idx="1"/>
          </p:nvPr>
        </p:nvSpPr>
        <p:spPr/>
        <p:txBody>
          <a:bodyPr>
            <a:noAutofit/>
          </a:bodyPr>
          <a:lstStyle/>
          <a:p>
            <a:r>
              <a:rPr lang="en-US" sz="3600" dirty="0"/>
              <a:t>Administrative bail;</a:t>
            </a:r>
          </a:p>
          <a:p>
            <a:r>
              <a:rPr lang="en-US" sz="3600" dirty="0"/>
              <a:t>Court bails; </a:t>
            </a:r>
          </a:p>
          <a:p>
            <a:r>
              <a:rPr lang="en-US" sz="3600" dirty="0"/>
              <a:t>Accurate record of the exercise of bails powers-</a:t>
            </a:r>
          </a:p>
          <a:p>
            <a:r>
              <a:rPr lang="en-US" sz="3600" dirty="0"/>
              <a:t>Rate of abscondment of suspects on bail-</a:t>
            </a:r>
          </a:p>
          <a:p>
            <a:r>
              <a:rPr lang="en-US" sz="3600" dirty="0"/>
              <a:t>Verification of sureties.</a:t>
            </a:r>
          </a:p>
          <a:p>
            <a:r>
              <a:rPr lang="en-US" sz="3600" dirty="0"/>
              <a:t>Prohibition of fake or professional sureties.</a:t>
            </a:r>
          </a:p>
          <a:p>
            <a:r>
              <a:rPr lang="en-US" b="1" dirty="0">
                <a:solidFill>
                  <a:srgbClr val="FF0000"/>
                </a:solidFill>
              </a:rPr>
              <a:t>Creation and use of Professional bondsmen is a mark-up point;</a:t>
            </a:r>
            <a:br>
              <a:rPr lang="en-US" b="1" dirty="0">
                <a:solidFill>
                  <a:srgbClr val="FF0000"/>
                </a:solidFill>
              </a:rPr>
            </a:br>
            <a:endParaRPr lang="en-US" b="1" dirty="0">
              <a:solidFill>
                <a:srgbClr val="FF0000"/>
              </a:solidFill>
            </a:endParaRPr>
          </a:p>
          <a:p>
            <a:endParaRPr lang="en-US" sz="3600" dirty="0"/>
          </a:p>
        </p:txBody>
      </p:sp>
      <p:sp>
        <p:nvSpPr>
          <p:cNvPr id="4" name="Footer Placeholder 3">
            <a:extLst>
              <a:ext uri="{FF2B5EF4-FFF2-40B4-BE49-F238E27FC236}">
                <a16:creationId xmlns:a16="http://schemas.microsoft.com/office/drawing/2014/main" id="{700A6B93-08DE-4E2A-B1F8-D79A40BE738E}"/>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3576516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82983-EC1F-448E-8D1C-052C04E6F3DA}"/>
              </a:ext>
            </a:extLst>
          </p:cNvPr>
          <p:cNvSpPr>
            <a:spLocks noGrp="1"/>
          </p:cNvSpPr>
          <p:nvPr>
            <p:ph type="title"/>
          </p:nvPr>
        </p:nvSpPr>
        <p:spPr/>
        <p:txBody>
          <a:bodyPr>
            <a:normAutofit/>
          </a:bodyPr>
          <a:lstStyle/>
          <a:p>
            <a:r>
              <a:rPr lang="en-US" sz="4800" dirty="0">
                <a:latin typeface="Adobe Gothic Std B" panose="020B0800000000000000" pitchFamily="34" charset="-128"/>
                <a:ea typeface="Adobe Gothic Std B" panose="020B0800000000000000" pitchFamily="34" charset="-128"/>
              </a:rPr>
              <a:t>Remand Proceedings</a:t>
            </a:r>
          </a:p>
        </p:txBody>
      </p:sp>
      <p:sp>
        <p:nvSpPr>
          <p:cNvPr id="3" name="Content Placeholder 2">
            <a:extLst>
              <a:ext uri="{FF2B5EF4-FFF2-40B4-BE49-F238E27FC236}">
                <a16:creationId xmlns:a16="http://schemas.microsoft.com/office/drawing/2014/main" id="{E941FF91-3B57-4B1C-9DE2-8BCA1F8133D2}"/>
              </a:ext>
            </a:extLst>
          </p:cNvPr>
          <p:cNvSpPr>
            <a:spLocks noGrp="1"/>
          </p:cNvSpPr>
          <p:nvPr>
            <p:ph idx="1"/>
          </p:nvPr>
        </p:nvSpPr>
        <p:spPr/>
        <p:txBody>
          <a:bodyPr>
            <a:normAutofit fontScale="92500" lnSpcReduction="10000"/>
          </a:bodyPr>
          <a:lstStyle/>
          <a:p>
            <a:r>
              <a:rPr lang="en-US" b="1" dirty="0">
                <a:solidFill>
                  <a:srgbClr val="FF0000"/>
                </a:solidFill>
              </a:rPr>
              <a:t>Express Prohibition of use of ‘holding charges’ (mark-up);</a:t>
            </a:r>
          </a:p>
          <a:p>
            <a:r>
              <a:rPr lang="en-US" b="1" dirty="0">
                <a:solidFill>
                  <a:srgbClr val="FF0000"/>
                </a:solidFill>
              </a:rPr>
              <a:t>Compliance with remand protocols. </a:t>
            </a:r>
          </a:p>
          <a:p>
            <a:pPr marL="0" indent="0">
              <a:buNone/>
            </a:pPr>
            <a:r>
              <a:rPr lang="en-US" sz="4300" b="1" dirty="0"/>
              <a:t>Features:</a:t>
            </a:r>
          </a:p>
          <a:p>
            <a:r>
              <a:rPr lang="en-US" b="1" dirty="0"/>
              <a:t>Permissible intervals of remand: 14 to 30 days;</a:t>
            </a:r>
          </a:p>
          <a:p>
            <a:r>
              <a:rPr lang="en-US" b="1" dirty="0"/>
              <a:t>Compliance by Magistrates with remand timelines- </a:t>
            </a:r>
            <a:r>
              <a:rPr lang="en-US" b="1" dirty="0">
                <a:solidFill>
                  <a:srgbClr val="FF0000"/>
                </a:solidFill>
              </a:rPr>
              <a:t>automatic review </a:t>
            </a:r>
            <a:r>
              <a:rPr lang="en-US" b="1" dirty="0"/>
              <a:t>mechanism; </a:t>
            </a:r>
          </a:p>
          <a:p>
            <a:r>
              <a:rPr lang="en-US" b="1" dirty="0"/>
              <a:t>Record of discharges upon expiration of specified time limits;</a:t>
            </a:r>
          </a:p>
          <a:p>
            <a:r>
              <a:rPr lang="en-US" b="1" dirty="0"/>
              <a:t>Existence of checks and balances for remittance of case files by investigators to AGs for Legal Advice and prosecution e.g. Making the forwarding of case file to the AG for legal advice a condition precedent to grant of application for remand.</a:t>
            </a:r>
            <a:br>
              <a:rPr lang="en-US" b="1" dirty="0"/>
            </a:br>
            <a:endParaRPr lang="en-US" b="1" dirty="0"/>
          </a:p>
        </p:txBody>
      </p:sp>
      <p:sp>
        <p:nvSpPr>
          <p:cNvPr id="4" name="Footer Placeholder 3">
            <a:extLst>
              <a:ext uri="{FF2B5EF4-FFF2-40B4-BE49-F238E27FC236}">
                <a16:creationId xmlns:a16="http://schemas.microsoft.com/office/drawing/2014/main" id="{AB26243F-3144-4FD6-A614-B6B4509A1919}"/>
              </a:ext>
            </a:extLst>
          </p:cNvPr>
          <p:cNvSpPr>
            <a:spLocks noGrp="1"/>
          </p:cNvSpPr>
          <p:nvPr>
            <p:ph type="ftr" sz="quarter" idx="11"/>
          </p:nvPr>
        </p:nvSpPr>
        <p:spPr/>
        <p:txBody>
          <a:bodyPr/>
          <a:lstStyle/>
          <a:p>
            <a:r>
              <a:rPr lang="en-US"/>
              <a:t>CSLSFMoJ TOWARDS NATIONAL MINIMUM STANDARDS FOR ACJA/ACJL IMPLEMENTATION</a:t>
            </a:r>
          </a:p>
        </p:txBody>
      </p:sp>
    </p:spTree>
    <p:extLst>
      <p:ext uri="{BB962C8B-B14F-4D97-AF65-F5344CB8AC3E}">
        <p14:creationId xmlns:p14="http://schemas.microsoft.com/office/powerpoint/2010/main" val="39316620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E3DA18C2-75F1-4980-A5F0-165F6F71DE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1492</Words>
  <Application>Microsoft Office PowerPoint</Application>
  <PresentationFormat>Widescreen</PresentationFormat>
  <Paragraphs>160</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Adobe Gothic Std B</vt:lpstr>
      <vt:lpstr>Calibri</vt:lpstr>
      <vt:lpstr>Calibri Light</vt:lpstr>
      <vt:lpstr>Wingdings</vt:lpstr>
      <vt:lpstr>Retrospect</vt:lpstr>
      <vt:lpstr>ACJA/ACJLs: Towards National Minimum Standards of Implementation</vt:lpstr>
      <vt:lpstr>4 most critical elements of ACJA</vt:lpstr>
      <vt:lpstr>Other critical elements</vt:lpstr>
      <vt:lpstr>Pre-trial: Minimum requirements</vt:lpstr>
      <vt:lpstr>Pre-trial: Minimum requirements (contd.)</vt:lpstr>
      <vt:lpstr>Investigators/Prosecutors synergy</vt:lpstr>
      <vt:lpstr>PowerPoint Presentation</vt:lpstr>
      <vt:lpstr>Bail- actualization of liberal policy</vt:lpstr>
      <vt:lpstr>Remand Proceedings</vt:lpstr>
      <vt:lpstr>Inter-agency cooperation in respect of remand proceedings</vt:lpstr>
      <vt:lpstr>Pre-Trial Legal Advice</vt:lpstr>
      <vt:lpstr> Expediting Trial  </vt:lpstr>
      <vt:lpstr>Trial or Plea bargaining </vt:lpstr>
      <vt:lpstr>Readiness for day-to-day Trial  </vt:lpstr>
      <vt:lpstr>Readiness for day-to-day Trial (contd.)</vt:lpstr>
      <vt:lpstr>Measures to curb delay of trials:</vt:lpstr>
      <vt:lpstr>Measures to curb delay of trials (contd.)</vt:lpstr>
      <vt:lpstr>Incentive regime-beyond salaries</vt:lpstr>
      <vt:lpstr>Champion of the Justice system</vt:lpstr>
      <vt:lpstr>PowerPoint Presentation</vt:lpstr>
      <vt:lpstr>Budget &amp; Infrastructural support</vt:lpstr>
      <vt:lpstr>Trial of Children in conflict with the law</vt:lpstr>
      <vt:lpstr>Complimentary practices</vt:lpstr>
      <vt:lpstr> Post trial </vt:lpstr>
      <vt:lpstr>Citizens Engagement </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ACJA/ACJLs: Towards National Minimum Standards of Implementation</dc:title>
  <dc:creator>Yemi Akinseye-George</dc:creator>
  <cp:lastModifiedBy>Yemi Akinseye-George</cp:lastModifiedBy>
  <cp:revision>1</cp:revision>
  <dcterms:created xsi:type="dcterms:W3CDTF">2019-12-10T09:15:36Z</dcterms:created>
  <dcterms:modified xsi:type="dcterms:W3CDTF">2019-12-10T09:16:46Z</dcterms:modified>
</cp:coreProperties>
</file>