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5" r:id="rId9"/>
    <p:sldId id="264" r:id="rId10"/>
    <p:sldId id="268" r:id="rId11"/>
    <p:sldId id="269" r:id="rId12"/>
    <p:sldId id="270" r:id="rId13"/>
    <p:sldId id="266" r:id="rId14"/>
    <p:sldId id="272" r:id="rId15"/>
    <p:sldId id="271" r:id="rId16"/>
    <p:sldId id="267" r:id="rId17"/>
    <p:sldId id="273" r:id="rId18"/>
    <p:sldId id="274" r:id="rId19"/>
    <p:sldId id="302" r:id="rId20"/>
    <p:sldId id="275" r:id="rId21"/>
    <p:sldId id="276" r:id="rId22"/>
    <p:sldId id="277" r:id="rId23"/>
    <p:sldId id="278" r:id="rId24"/>
    <p:sldId id="279" r:id="rId25"/>
    <p:sldId id="304" r:id="rId26"/>
    <p:sldId id="280" r:id="rId27"/>
    <p:sldId id="305" r:id="rId28"/>
    <p:sldId id="281" r:id="rId29"/>
    <p:sldId id="282" r:id="rId30"/>
    <p:sldId id="306" r:id="rId31"/>
    <p:sldId id="284" r:id="rId32"/>
    <p:sldId id="285" r:id="rId33"/>
    <p:sldId id="286" r:id="rId34"/>
    <p:sldId id="287" r:id="rId35"/>
    <p:sldId id="288" r:id="rId36"/>
    <p:sldId id="289" r:id="rId37"/>
    <p:sldId id="290" r:id="rId38"/>
    <p:sldId id="291" r:id="rId39"/>
    <p:sldId id="292" r:id="rId40"/>
    <p:sldId id="307" r:id="rId41"/>
    <p:sldId id="293" r:id="rId42"/>
    <p:sldId id="309" r:id="rId43"/>
    <p:sldId id="308" r:id="rId44"/>
    <p:sldId id="294" r:id="rId45"/>
    <p:sldId id="295" r:id="rId46"/>
    <p:sldId id="310" r:id="rId47"/>
    <p:sldId id="296" r:id="rId48"/>
    <p:sldId id="297" r:id="rId49"/>
    <p:sldId id="298" r:id="rId50"/>
    <p:sldId id="299" r:id="rId51"/>
    <p:sldId id="311" r:id="rId52"/>
    <p:sldId id="313" r:id="rId53"/>
    <p:sldId id="312" r:id="rId54"/>
    <p:sldId id="300" r:id="rId55"/>
    <p:sldId id="301" r:id="rId5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59" d="100"/>
          <a:sy n="59" d="100"/>
        </p:scale>
        <p:origin x="-102" y="-4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1FEEB3-8015-4AA4-9126-4D250F8002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58A099EB-BC05-4FA8-AB88-38E9C5A4C1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3B78F58B-A256-4A83-9258-B1FDA44858D8}"/>
              </a:ext>
            </a:extLst>
          </p:cNvPr>
          <p:cNvSpPr>
            <a:spLocks noGrp="1"/>
          </p:cNvSpPr>
          <p:nvPr>
            <p:ph type="dt" sz="half" idx="10"/>
          </p:nvPr>
        </p:nvSpPr>
        <p:spPr/>
        <p:txBody>
          <a:bodyPr/>
          <a:lstStyle/>
          <a:p>
            <a:fld id="{FBABAD6B-D66A-4297-8BBD-C9011422AE8E}" type="datetimeFigureOut">
              <a:rPr lang="en-US" smtClean="0"/>
              <a:t>12/8/2019</a:t>
            </a:fld>
            <a:endParaRPr lang="en-US"/>
          </a:p>
        </p:txBody>
      </p:sp>
      <p:sp>
        <p:nvSpPr>
          <p:cNvPr id="5" name="Footer Placeholder 4">
            <a:extLst>
              <a:ext uri="{FF2B5EF4-FFF2-40B4-BE49-F238E27FC236}">
                <a16:creationId xmlns:a16="http://schemas.microsoft.com/office/drawing/2014/main" xmlns="" id="{73E6AEF6-5F92-4B60-B411-AD64A3EFAD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E1650B6C-229C-46CE-8BFC-FE222670A645}"/>
              </a:ext>
            </a:extLst>
          </p:cNvPr>
          <p:cNvSpPr>
            <a:spLocks noGrp="1"/>
          </p:cNvSpPr>
          <p:nvPr>
            <p:ph type="sldNum" sz="quarter" idx="12"/>
          </p:nvPr>
        </p:nvSpPr>
        <p:spPr/>
        <p:txBody>
          <a:bodyPr/>
          <a:lstStyle/>
          <a:p>
            <a:fld id="{6EB47A8B-6A95-474C-BBC0-10114B909389}" type="slidenum">
              <a:rPr lang="en-US" smtClean="0"/>
              <a:t>‹#›</a:t>
            </a:fld>
            <a:endParaRPr lang="en-US"/>
          </a:p>
        </p:txBody>
      </p:sp>
    </p:spTree>
    <p:extLst>
      <p:ext uri="{BB962C8B-B14F-4D97-AF65-F5344CB8AC3E}">
        <p14:creationId xmlns:p14="http://schemas.microsoft.com/office/powerpoint/2010/main" val="3860087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A65658-A142-4B43-9755-4B373EDB781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A9CCB144-94D5-4C9A-B231-8B9F518FB0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8EBE7DC-C171-4814-ABDD-60BF6A7BAF70}"/>
              </a:ext>
            </a:extLst>
          </p:cNvPr>
          <p:cNvSpPr>
            <a:spLocks noGrp="1"/>
          </p:cNvSpPr>
          <p:nvPr>
            <p:ph type="dt" sz="half" idx="10"/>
          </p:nvPr>
        </p:nvSpPr>
        <p:spPr/>
        <p:txBody>
          <a:bodyPr/>
          <a:lstStyle/>
          <a:p>
            <a:fld id="{FBABAD6B-D66A-4297-8BBD-C9011422AE8E}" type="datetimeFigureOut">
              <a:rPr lang="en-US" smtClean="0"/>
              <a:t>12/8/2019</a:t>
            </a:fld>
            <a:endParaRPr lang="en-US"/>
          </a:p>
        </p:txBody>
      </p:sp>
      <p:sp>
        <p:nvSpPr>
          <p:cNvPr id="5" name="Footer Placeholder 4">
            <a:extLst>
              <a:ext uri="{FF2B5EF4-FFF2-40B4-BE49-F238E27FC236}">
                <a16:creationId xmlns:a16="http://schemas.microsoft.com/office/drawing/2014/main" xmlns="" id="{B61B06C7-D877-4438-82D6-531EA2769E5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51B0E23-77DC-4EE8-9C49-67B32166DEA9}"/>
              </a:ext>
            </a:extLst>
          </p:cNvPr>
          <p:cNvSpPr>
            <a:spLocks noGrp="1"/>
          </p:cNvSpPr>
          <p:nvPr>
            <p:ph type="sldNum" sz="quarter" idx="12"/>
          </p:nvPr>
        </p:nvSpPr>
        <p:spPr/>
        <p:txBody>
          <a:bodyPr/>
          <a:lstStyle/>
          <a:p>
            <a:fld id="{6EB47A8B-6A95-474C-BBC0-10114B909389}" type="slidenum">
              <a:rPr lang="en-US" smtClean="0"/>
              <a:t>‹#›</a:t>
            </a:fld>
            <a:endParaRPr lang="en-US"/>
          </a:p>
        </p:txBody>
      </p:sp>
    </p:spTree>
    <p:extLst>
      <p:ext uri="{BB962C8B-B14F-4D97-AF65-F5344CB8AC3E}">
        <p14:creationId xmlns:p14="http://schemas.microsoft.com/office/powerpoint/2010/main" val="2041129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C47E9DD2-57EB-45D9-B7A8-80CC31EC0E3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A7882B1B-03AC-4E98-B8E9-75F5FA967A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8DCE6C9-C5D8-40DC-B8A9-BC0375EAFC50}"/>
              </a:ext>
            </a:extLst>
          </p:cNvPr>
          <p:cNvSpPr>
            <a:spLocks noGrp="1"/>
          </p:cNvSpPr>
          <p:nvPr>
            <p:ph type="dt" sz="half" idx="10"/>
          </p:nvPr>
        </p:nvSpPr>
        <p:spPr/>
        <p:txBody>
          <a:bodyPr/>
          <a:lstStyle/>
          <a:p>
            <a:fld id="{FBABAD6B-D66A-4297-8BBD-C9011422AE8E}" type="datetimeFigureOut">
              <a:rPr lang="en-US" smtClean="0"/>
              <a:t>12/8/2019</a:t>
            </a:fld>
            <a:endParaRPr lang="en-US"/>
          </a:p>
        </p:txBody>
      </p:sp>
      <p:sp>
        <p:nvSpPr>
          <p:cNvPr id="5" name="Footer Placeholder 4">
            <a:extLst>
              <a:ext uri="{FF2B5EF4-FFF2-40B4-BE49-F238E27FC236}">
                <a16:creationId xmlns:a16="http://schemas.microsoft.com/office/drawing/2014/main" xmlns="" id="{CF8CB2E4-E7F5-483A-AB20-FDDC0BDE52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2425B77-35D8-4AED-A61E-C518BD9C3AF8}"/>
              </a:ext>
            </a:extLst>
          </p:cNvPr>
          <p:cNvSpPr>
            <a:spLocks noGrp="1"/>
          </p:cNvSpPr>
          <p:nvPr>
            <p:ph type="sldNum" sz="quarter" idx="12"/>
          </p:nvPr>
        </p:nvSpPr>
        <p:spPr/>
        <p:txBody>
          <a:bodyPr/>
          <a:lstStyle/>
          <a:p>
            <a:fld id="{6EB47A8B-6A95-474C-BBC0-10114B909389}" type="slidenum">
              <a:rPr lang="en-US" smtClean="0"/>
              <a:t>‹#›</a:t>
            </a:fld>
            <a:endParaRPr lang="en-US"/>
          </a:p>
        </p:txBody>
      </p:sp>
    </p:spTree>
    <p:extLst>
      <p:ext uri="{BB962C8B-B14F-4D97-AF65-F5344CB8AC3E}">
        <p14:creationId xmlns:p14="http://schemas.microsoft.com/office/powerpoint/2010/main" val="1308784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020F253-E49F-4DFF-9FCA-0221BFEF04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FD753BEA-2293-4F80-88C3-FC401A5B1CA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C457CDFB-BC2C-4296-9337-CFDC573C7F29}"/>
              </a:ext>
            </a:extLst>
          </p:cNvPr>
          <p:cNvSpPr>
            <a:spLocks noGrp="1"/>
          </p:cNvSpPr>
          <p:nvPr>
            <p:ph type="dt" sz="half" idx="10"/>
          </p:nvPr>
        </p:nvSpPr>
        <p:spPr/>
        <p:txBody>
          <a:bodyPr/>
          <a:lstStyle/>
          <a:p>
            <a:fld id="{FBABAD6B-D66A-4297-8BBD-C9011422AE8E}" type="datetimeFigureOut">
              <a:rPr lang="en-US" smtClean="0"/>
              <a:t>12/8/2019</a:t>
            </a:fld>
            <a:endParaRPr lang="en-US"/>
          </a:p>
        </p:txBody>
      </p:sp>
      <p:sp>
        <p:nvSpPr>
          <p:cNvPr id="5" name="Footer Placeholder 4">
            <a:extLst>
              <a:ext uri="{FF2B5EF4-FFF2-40B4-BE49-F238E27FC236}">
                <a16:creationId xmlns:a16="http://schemas.microsoft.com/office/drawing/2014/main" xmlns="" id="{3500455E-B1F0-43A8-B6A0-98FF44E27A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457B9BA-6F83-4E04-AC4F-5C235557F804}"/>
              </a:ext>
            </a:extLst>
          </p:cNvPr>
          <p:cNvSpPr>
            <a:spLocks noGrp="1"/>
          </p:cNvSpPr>
          <p:nvPr>
            <p:ph type="sldNum" sz="quarter" idx="12"/>
          </p:nvPr>
        </p:nvSpPr>
        <p:spPr/>
        <p:txBody>
          <a:bodyPr/>
          <a:lstStyle/>
          <a:p>
            <a:fld id="{6EB47A8B-6A95-474C-BBC0-10114B909389}" type="slidenum">
              <a:rPr lang="en-US" smtClean="0"/>
              <a:t>‹#›</a:t>
            </a:fld>
            <a:endParaRPr lang="en-US"/>
          </a:p>
        </p:txBody>
      </p:sp>
    </p:spTree>
    <p:extLst>
      <p:ext uri="{BB962C8B-B14F-4D97-AF65-F5344CB8AC3E}">
        <p14:creationId xmlns:p14="http://schemas.microsoft.com/office/powerpoint/2010/main" val="2235305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B84A164-D446-407F-89FC-65602FBCC8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4C04692A-AC92-44EC-AB29-C6E8D35D4C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0FA00610-9363-4437-BFAC-24E6CE68B3EC}"/>
              </a:ext>
            </a:extLst>
          </p:cNvPr>
          <p:cNvSpPr>
            <a:spLocks noGrp="1"/>
          </p:cNvSpPr>
          <p:nvPr>
            <p:ph type="dt" sz="half" idx="10"/>
          </p:nvPr>
        </p:nvSpPr>
        <p:spPr/>
        <p:txBody>
          <a:bodyPr/>
          <a:lstStyle/>
          <a:p>
            <a:fld id="{FBABAD6B-D66A-4297-8BBD-C9011422AE8E}" type="datetimeFigureOut">
              <a:rPr lang="en-US" smtClean="0"/>
              <a:t>12/8/2019</a:t>
            </a:fld>
            <a:endParaRPr lang="en-US"/>
          </a:p>
        </p:txBody>
      </p:sp>
      <p:sp>
        <p:nvSpPr>
          <p:cNvPr id="5" name="Footer Placeholder 4">
            <a:extLst>
              <a:ext uri="{FF2B5EF4-FFF2-40B4-BE49-F238E27FC236}">
                <a16:creationId xmlns:a16="http://schemas.microsoft.com/office/drawing/2014/main" xmlns="" id="{669E9E73-9EC6-4CC8-B068-8C8905B1F9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8E9C028-99AE-43F7-B97E-A0E611E0CAED}"/>
              </a:ext>
            </a:extLst>
          </p:cNvPr>
          <p:cNvSpPr>
            <a:spLocks noGrp="1"/>
          </p:cNvSpPr>
          <p:nvPr>
            <p:ph type="sldNum" sz="quarter" idx="12"/>
          </p:nvPr>
        </p:nvSpPr>
        <p:spPr/>
        <p:txBody>
          <a:bodyPr/>
          <a:lstStyle/>
          <a:p>
            <a:fld id="{6EB47A8B-6A95-474C-BBC0-10114B909389}" type="slidenum">
              <a:rPr lang="en-US" smtClean="0"/>
              <a:t>‹#›</a:t>
            </a:fld>
            <a:endParaRPr lang="en-US"/>
          </a:p>
        </p:txBody>
      </p:sp>
    </p:spTree>
    <p:extLst>
      <p:ext uri="{BB962C8B-B14F-4D97-AF65-F5344CB8AC3E}">
        <p14:creationId xmlns:p14="http://schemas.microsoft.com/office/powerpoint/2010/main" val="3046244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9E06CC7-D27A-47AD-A056-DCFB5D5AE2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21215C84-3784-42BC-91FC-7A4FF87EA0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EC29432F-C6F3-4962-B087-C24069D24E0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F94843A5-D743-4EB2-B782-E6069E6F9AEB}"/>
              </a:ext>
            </a:extLst>
          </p:cNvPr>
          <p:cNvSpPr>
            <a:spLocks noGrp="1"/>
          </p:cNvSpPr>
          <p:nvPr>
            <p:ph type="dt" sz="half" idx="10"/>
          </p:nvPr>
        </p:nvSpPr>
        <p:spPr/>
        <p:txBody>
          <a:bodyPr/>
          <a:lstStyle/>
          <a:p>
            <a:fld id="{FBABAD6B-D66A-4297-8BBD-C9011422AE8E}" type="datetimeFigureOut">
              <a:rPr lang="en-US" smtClean="0"/>
              <a:t>12/8/2019</a:t>
            </a:fld>
            <a:endParaRPr lang="en-US"/>
          </a:p>
        </p:txBody>
      </p:sp>
      <p:sp>
        <p:nvSpPr>
          <p:cNvPr id="6" name="Footer Placeholder 5">
            <a:extLst>
              <a:ext uri="{FF2B5EF4-FFF2-40B4-BE49-F238E27FC236}">
                <a16:creationId xmlns:a16="http://schemas.microsoft.com/office/drawing/2014/main" xmlns="" id="{58360B90-3662-4E60-B8E2-48DF2D5B89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1DB1248-2E88-4765-AB2A-224AEF6E3F5E}"/>
              </a:ext>
            </a:extLst>
          </p:cNvPr>
          <p:cNvSpPr>
            <a:spLocks noGrp="1"/>
          </p:cNvSpPr>
          <p:nvPr>
            <p:ph type="sldNum" sz="quarter" idx="12"/>
          </p:nvPr>
        </p:nvSpPr>
        <p:spPr/>
        <p:txBody>
          <a:bodyPr/>
          <a:lstStyle/>
          <a:p>
            <a:fld id="{6EB47A8B-6A95-474C-BBC0-10114B909389}" type="slidenum">
              <a:rPr lang="en-US" smtClean="0"/>
              <a:t>‹#›</a:t>
            </a:fld>
            <a:endParaRPr lang="en-US"/>
          </a:p>
        </p:txBody>
      </p:sp>
    </p:spTree>
    <p:extLst>
      <p:ext uri="{BB962C8B-B14F-4D97-AF65-F5344CB8AC3E}">
        <p14:creationId xmlns:p14="http://schemas.microsoft.com/office/powerpoint/2010/main" val="95513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A332C6-A3FA-4719-BFAD-6EA37F384AE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E22985BE-7CAE-46B0-952A-97FFD30A69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5A7F5280-1763-4042-8BFA-42D67434B15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81A1D1F7-7591-4A05-B9AA-C6413D3C7F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876ECEC6-240C-4F42-92B6-2232497E0F2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B0846555-A349-458E-999C-0949C6B3A36D}"/>
              </a:ext>
            </a:extLst>
          </p:cNvPr>
          <p:cNvSpPr>
            <a:spLocks noGrp="1"/>
          </p:cNvSpPr>
          <p:nvPr>
            <p:ph type="dt" sz="half" idx="10"/>
          </p:nvPr>
        </p:nvSpPr>
        <p:spPr/>
        <p:txBody>
          <a:bodyPr/>
          <a:lstStyle/>
          <a:p>
            <a:fld id="{FBABAD6B-D66A-4297-8BBD-C9011422AE8E}" type="datetimeFigureOut">
              <a:rPr lang="en-US" smtClean="0"/>
              <a:t>12/8/2019</a:t>
            </a:fld>
            <a:endParaRPr lang="en-US"/>
          </a:p>
        </p:txBody>
      </p:sp>
      <p:sp>
        <p:nvSpPr>
          <p:cNvPr id="8" name="Footer Placeholder 7">
            <a:extLst>
              <a:ext uri="{FF2B5EF4-FFF2-40B4-BE49-F238E27FC236}">
                <a16:creationId xmlns:a16="http://schemas.microsoft.com/office/drawing/2014/main" xmlns="" id="{3F28AEA5-D167-4607-8F91-BC9CC7F25A4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1544A7D0-E584-4252-A64C-4AE61E58996B}"/>
              </a:ext>
            </a:extLst>
          </p:cNvPr>
          <p:cNvSpPr>
            <a:spLocks noGrp="1"/>
          </p:cNvSpPr>
          <p:nvPr>
            <p:ph type="sldNum" sz="quarter" idx="12"/>
          </p:nvPr>
        </p:nvSpPr>
        <p:spPr/>
        <p:txBody>
          <a:bodyPr/>
          <a:lstStyle/>
          <a:p>
            <a:fld id="{6EB47A8B-6A95-474C-BBC0-10114B909389}" type="slidenum">
              <a:rPr lang="en-US" smtClean="0"/>
              <a:t>‹#›</a:t>
            </a:fld>
            <a:endParaRPr lang="en-US"/>
          </a:p>
        </p:txBody>
      </p:sp>
    </p:spTree>
    <p:extLst>
      <p:ext uri="{BB962C8B-B14F-4D97-AF65-F5344CB8AC3E}">
        <p14:creationId xmlns:p14="http://schemas.microsoft.com/office/powerpoint/2010/main" val="1072210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C62C7A-F39D-49E9-89A9-EFF2A30AF63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254EB9AD-D7D7-46F2-985D-A1C814F24BF8}"/>
              </a:ext>
            </a:extLst>
          </p:cNvPr>
          <p:cNvSpPr>
            <a:spLocks noGrp="1"/>
          </p:cNvSpPr>
          <p:nvPr>
            <p:ph type="dt" sz="half" idx="10"/>
          </p:nvPr>
        </p:nvSpPr>
        <p:spPr/>
        <p:txBody>
          <a:bodyPr/>
          <a:lstStyle/>
          <a:p>
            <a:fld id="{FBABAD6B-D66A-4297-8BBD-C9011422AE8E}" type="datetimeFigureOut">
              <a:rPr lang="en-US" smtClean="0"/>
              <a:t>12/8/2019</a:t>
            </a:fld>
            <a:endParaRPr lang="en-US"/>
          </a:p>
        </p:txBody>
      </p:sp>
      <p:sp>
        <p:nvSpPr>
          <p:cNvPr id="4" name="Footer Placeholder 3">
            <a:extLst>
              <a:ext uri="{FF2B5EF4-FFF2-40B4-BE49-F238E27FC236}">
                <a16:creationId xmlns:a16="http://schemas.microsoft.com/office/drawing/2014/main" xmlns="" id="{4E513896-8E0D-4EDE-B38B-A03B8983630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97821507-36E1-4ED6-AA62-A78C5E6EE297}"/>
              </a:ext>
            </a:extLst>
          </p:cNvPr>
          <p:cNvSpPr>
            <a:spLocks noGrp="1"/>
          </p:cNvSpPr>
          <p:nvPr>
            <p:ph type="sldNum" sz="quarter" idx="12"/>
          </p:nvPr>
        </p:nvSpPr>
        <p:spPr/>
        <p:txBody>
          <a:bodyPr/>
          <a:lstStyle/>
          <a:p>
            <a:fld id="{6EB47A8B-6A95-474C-BBC0-10114B909389}" type="slidenum">
              <a:rPr lang="en-US" smtClean="0"/>
              <a:t>‹#›</a:t>
            </a:fld>
            <a:endParaRPr lang="en-US"/>
          </a:p>
        </p:txBody>
      </p:sp>
    </p:spTree>
    <p:extLst>
      <p:ext uri="{BB962C8B-B14F-4D97-AF65-F5344CB8AC3E}">
        <p14:creationId xmlns:p14="http://schemas.microsoft.com/office/powerpoint/2010/main" val="242795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C608B771-58FF-46BC-98B9-BA698753AB7C}"/>
              </a:ext>
            </a:extLst>
          </p:cNvPr>
          <p:cNvSpPr>
            <a:spLocks noGrp="1"/>
          </p:cNvSpPr>
          <p:nvPr>
            <p:ph type="dt" sz="half" idx="10"/>
          </p:nvPr>
        </p:nvSpPr>
        <p:spPr/>
        <p:txBody>
          <a:bodyPr/>
          <a:lstStyle/>
          <a:p>
            <a:fld id="{FBABAD6B-D66A-4297-8BBD-C9011422AE8E}" type="datetimeFigureOut">
              <a:rPr lang="en-US" smtClean="0"/>
              <a:t>12/8/2019</a:t>
            </a:fld>
            <a:endParaRPr lang="en-US"/>
          </a:p>
        </p:txBody>
      </p:sp>
      <p:sp>
        <p:nvSpPr>
          <p:cNvPr id="3" name="Footer Placeholder 2">
            <a:extLst>
              <a:ext uri="{FF2B5EF4-FFF2-40B4-BE49-F238E27FC236}">
                <a16:creationId xmlns:a16="http://schemas.microsoft.com/office/drawing/2014/main" xmlns="" id="{9D2B0575-BB73-4BA4-9AE4-65155A5A4F8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85305A41-51D8-45E7-8F58-580042F413FB}"/>
              </a:ext>
            </a:extLst>
          </p:cNvPr>
          <p:cNvSpPr>
            <a:spLocks noGrp="1"/>
          </p:cNvSpPr>
          <p:nvPr>
            <p:ph type="sldNum" sz="quarter" idx="12"/>
          </p:nvPr>
        </p:nvSpPr>
        <p:spPr/>
        <p:txBody>
          <a:bodyPr/>
          <a:lstStyle/>
          <a:p>
            <a:fld id="{6EB47A8B-6A95-474C-BBC0-10114B909389}" type="slidenum">
              <a:rPr lang="en-US" smtClean="0"/>
              <a:t>‹#›</a:t>
            </a:fld>
            <a:endParaRPr lang="en-US"/>
          </a:p>
        </p:txBody>
      </p:sp>
    </p:spTree>
    <p:extLst>
      <p:ext uri="{BB962C8B-B14F-4D97-AF65-F5344CB8AC3E}">
        <p14:creationId xmlns:p14="http://schemas.microsoft.com/office/powerpoint/2010/main" val="19234525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9247092-E3DE-43C9-B36F-FE55F2A2D0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EE707B13-5529-44A5-A022-3B17568C6D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F4D7B12C-4A25-46BF-B03E-0527F399B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B392EF8E-C10F-4804-818D-5B134A8CF983}"/>
              </a:ext>
            </a:extLst>
          </p:cNvPr>
          <p:cNvSpPr>
            <a:spLocks noGrp="1"/>
          </p:cNvSpPr>
          <p:nvPr>
            <p:ph type="dt" sz="half" idx="10"/>
          </p:nvPr>
        </p:nvSpPr>
        <p:spPr/>
        <p:txBody>
          <a:bodyPr/>
          <a:lstStyle/>
          <a:p>
            <a:fld id="{FBABAD6B-D66A-4297-8BBD-C9011422AE8E}" type="datetimeFigureOut">
              <a:rPr lang="en-US" smtClean="0"/>
              <a:t>12/8/2019</a:t>
            </a:fld>
            <a:endParaRPr lang="en-US"/>
          </a:p>
        </p:txBody>
      </p:sp>
      <p:sp>
        <p:nvSpPr>
          <p:cNvPr id="6" name="Footer Placeholder 5">
            <a:extLst>
              <a:ext uri="{FF2B5EF4-FFF2-40B4-BE49-F238E27FC236}">
                <a16:creationId xmlns:a16="http://schemas.microsoft.com/office/drawing/2014/main" xmlns="" id="{0498DBE9-92A4-4DAF-8217-547D3D3D80F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405E1B7-E90B-435A-AC64-1B6FD418E469}"/>
              </a:ext>
            </a:extLst>
          </p:cNvPr>
          <p:cNvSpPr>
            <a:spLocks noGrp="1"/>
          </p:cNvSpPr>
          <p:nvPr>
            <p:ph type="sldNum" sz="quarter" idx="12"/>
          </p:nvPr>
        </p:nvSpPr>
        <p:spPr/>
        <p:txBody>
          <a:bodyPr/>
          <a:lstStyle/>
          <a:p>
            <a:fld id="{6EB47A8B-6A95-474C-BBC0-10114B909389}" type="slidenum">
              <a:rPr lang="en-US" smtClean="0"/>
              <a:t>‹#›</a:t>
            </a:fld>
            <a:endParaRPr lang="en-US"/>
          </a:p>
        </p:txBody>
      </p:sp>
    </p:spTree>
    <p:extLst>
      <p:ext uri="{BB962C8B-B14F-4D97-AF65-F5344CB8AC3E}">
        <p14:creationId xmlns:p14="http://schemas.microsoft.com/office/powerpoint/2010/main" val="3200024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5E7BDA-2F5D-4ACD-9C66-C793832A22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3EF44083-57AF-415B-A8A9-07D4F2D67C2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5C4CE8FE-8548-47EC-8EBE-3DF7DC7EDF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EA25A150-303D-4792-85A4-BAFBF40672D2}"/>
              </a:ext>
            </a:extLst>
          </p:cNvPr>
          <p:cNvSpPr>
            <a:spLocks noGrp="1"/>
          </p:cNvSpPr>
          <p:nvPr>
            <p:ph type="dt" sz="half" idx="10"/>
          </p:nvPr>
        </p:nvSpPr>
        <p:spPr/>
        <p:txBody>
          <a:bodyPr/>
          <a:lstStyle/>
          <a:p>
            <a:fld id="{FBABAD6B-D66A-4297-8BBD-C9011422AE8E}" type="datetimeFigureOut">
              <a:rPr lang="en-US" smtClean="0"/>
              <a:t>12/8/2019</a:t>
            </a:fld>
            <a:endParaRPr lang="en-US"/>
          </a:p>
        </p:txBody>
      </p:sp>
      <p:sp>
        <p:nvSpPr>
          <p:cNvPr id="6" name="Footer Placeholder 5">
            <a:extLst>
              <a:ext uri="{FF2B5EF4-FFF2-40B4-BE49-F238E27FC236}">
                <a16:creationId xmlns:a16="http://schemas.microsoft.com/office/drawing/2014/main" xmlns="" id="{7AC139B8-ED4D-4AB7-8434-CF896DCA2B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C48DB2A-D35F-45B2-A98C-CB48FE01F311}"/>
              </a:ext>
            </a:extLst>
          </p:cNvPr>
          <p:cNvSpPr>
            <a:spLocks noGrp="1"/>
          </p:cNvSpPr>
          <p:nvPr>
            <p:ph type="sldNum" sz="quarter" idx="12"/>
          </p:nvPr>
        </p:nvSpPr>
        <p:spPr/>
        <p:txBody>
          <a:bodyPr/>
          <a:lstStyle/>
          <a:p>
            <a:fld id="{6EB47A8B-6A95-474C-BBC0-10114B909389}" type="slidenum">
              <a:rPr lang="en-US" smtClean="0"/>
              <a:t>‹#›</a:t>
            </a:fld>
            <a:endParaRPr lang="en-US"/>
          </a:p>
        </p:txBody>
      </p:sp>
    </p:spTree>
    <p:extLst>
      <p:ext uri="{BB962C8B-B14F-4D97-AF65-F5344CB8AC3E}">
        <p14:creationId xmlns:p14="http://schemas.microsoft.com/office/powerpoint/2010/main" val="1499650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4D4BD31A-3D76-470E-8D41-83B248A5DF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0EE13BF5-C359-4C53-8333-089A88122E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801CBBA-E3BA-478B-BD85-621A8E3051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ABAD6B-D66A-4297-8BBD-C9011422AE8E}" type="datetimeFigureOut">
              <a:rPr lang="en-US" smtClean="0"/>
              <a:t>12/8/2019</a:t>
            </a:fld>
            <a:endParaRPr lang="en-US"/>
          </a:p>
        </p:txBody>
      </p:sp>
      <p:sp>
        <p:nvSpPr>
          <p:cNvPr id="5" name="Footer Placeholder 4">
            <a:extLst>
              <a:ext uri="{FF2B5EF4-FFF2-40B4-BE49-F238E27FC236}">
                <a16:creationId xmlns:a16="http://schemas.microsoft.com/office/drawing/2014/main" xmlns="" id="{E5DD8944-35FC-41EB-AAA7-0940A53EB1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E97F0003-0236-4463-920D-82942A4794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B47A8B-6A95-474C-BBC0-10114B909389}" type="slidenum">
              <a:rPr lang="en-US" smtClean="0"/>
              <a:t>‹#›</a:t>
            </a:fld>
            <a:endParaRPr lang="en-US"/>
          </a:p>
        </p:txBody>
      </p:sp>
    </p:spTree>
    <p:extLst>
      <p:ext uri="{BB962C8B-B14F-4D97-AF65-F5344CB8AC3E}">
        <p14:creationId xmlns:p14="http://schemas.microsoft.com/office/powerpoint/2010/main" val="32673973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284A05-D05F-4724-A4AF-250D93B51844}"/>
              </a:ext>
            </a:extLst>
          </p:cNvPr>
          <p:cNvSpPr>
            <a:spLocks noGrp="1"/>
          </p:cNvSpPr>
          <p:nvPr>
            <p:ph type="ctrTitle"/>
          </p:nvPr>
        </p:nvSpPr>
        <p:spPr/>
        <p:txBody>
          <a:bodyPr>
            <a:normAutofit fontScale="90000"/>
          </a:bodyPr>
          <a:lstStyle/>
          <a:p>
            <a:r>
              <a:rPr lang="en-US" b="1" dirty="0">
                <a:latin typeface="Segoe UI Black" panose="020B0A02040204020203" pitchFamily="34" charset="0"/>
                <a:ea typeface="Segoe UI Black" panose="020B0A02040204020203" pitchFamily="34" charset="0"/>
                <a:cs typeface="Segoe UI Light" panose="020B0502040204020203" pitchFamily="34" charset="0"/>
              </a:rPr>
              <a:t>ACJA 2015/ACJLs Principles, Innovations &amp; Prospects</a:t>
            </a:r>
            <a:endParaRPr lang="en-US" dirty="0"/>
          </a:p>
        </p:txBody>
      </p:sp>
      <p:sp>
        <p:nvSpPr>
          <p:cNvPr id="3" name="Subtitle 2">
            <a:extLst>
              <a:ext uri="{FF2B5EF4-FFF2-40B4-BE49-F238E27FC236}">
                <a16:creationId xmlns:a16="http://schemas.microsoft.com/office/drawing/2014/main" xmlns="" id="{8AD058F6-D7DF-4BCB-A487-0EB525D49A6E}"/>
              </a:ext>
            </a:extLst>
          </p:cNvPr>
          <p:cNvSpPr>
            <a:spLocks noGrp="1"/>
          </p:cNvSpPr>
          <p:nvPr>
            <p:ph type="subTitle" idx="1"/>
          </p:nvPr>
        </p:nvSpPr>
        <p:spPr/>
        <p:txBody>
          <a:bodyPr/>
          <a:lstStyle/>
          <a:p>
            <a:r>
              <a:rPr lang="en-US" dirty="0"/>
              <a:t>By</a:t>
            </a:r>
          </a:p>
          <a:p>
            <a:r>
              <a:rPr lang="en-US" sz="3600" dirty="0">
                <a:latin typeface="Adobe Gothic Std B" panose="020B0800000000000000" pitchFamily="34" charset="-128"/>
                <a:ea typeface="Adobe Gothic Std B" panose="020B0800000000000000" pitchFamily="34" charset="-128"/>
              </a:rPr>
              <a:t>Prof. Yemi Akinseye-George, SAN</a:t>
            </a:r>
          </a:p>
        </p:txBody>
      </p:sp>
    </p:spTree>
    <p:extLst>
      <p:ext uri="{BB962C8B-B14F-4D97-AF65-F5344CB8AC3E}">
        <p14:creationId xmlns:p14="http://schemas.microsoft.com/office/powerpoint/2010/main" val="30488910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E48F41E-6147-40F0-8942-8027E9AE72CB}"/>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Response of the Executive Arm of Govt.</a:t>
            </a:r>
            <a:endParaRPr lang="en-US" dirty="0"/>
          </a:p>
        </p:txBody>
      </p:sp>
      <p:sp>
        <p:nvSpPr>
          <p:cNvPr id="3" name="Content Placeholder 2">
            <a:extLst>
              <a:ext uri="{FF2B5EF4-FFF2-40B4-BE49-F238E27FC236}">
                <a16:creationId xmlns:a16="http://schemas.microsoft.com/office/drawing/2014/main" xmlns="" id="{8A7B6CB2-7673-4EDB-82AE-87EC4B41A7AB}"/>
              </a:ext>
            </a:extLst>
          </p:cNvPr>
          <p:cNvSpPr>
            <a:spLocks noGrp="1"/>
          </p:cNvSpPr>
          <p:nvPr>
            <p:ph idx="1"/>
          </p:nvPr>
        </p:nvSpPr>
        <p:spPr/>
        <p:txBody>
          <a:bodyPr>
            <a:normAutofit/>
          </a:bodyPr>
          <a:lstStyle/>
          <a:p>
            <a:pPr algn="just"/>
            <a:r>
              <a:rPr lang="en-US" sz="3600" dirty="0">
                <a:latin typeface="Adobe Heiti Std R" panose="020B0400000000000000" pitchFamily="34" charset="-128"/>
                <a:ea typeface="Adobe Heiti Std R" panose="020B0400000000000000" pitchFamily="34" charset="-128"/>
              </a:rPr>
              <a:t>Establishment by Chief Akin </a:t>
            </a:r>
            <a:r>
              <a:rPr lang="en-US" sz="3600" dirty="0" err="1">
                <a:latin typeface="Adobe Heiti Std R" panose="020B0400000000000000" pitchFamily="34" charset="-128"/>
                <a:ea typeface="Adobe Heiti Std R" panose="020B0400000000000000" pitchFamily="34" charset="-128"/>
              </a:rPr>
              <a:t>Olujimi</a:t>
            </a:r>
            <a:r>
              <a:rPr lang="en-US" sz="3600" dirty="0">
                <a:latin typeface="Adobe Heiti Std R" panose="020B0400000000000000" pitchFamily="34" charset="-128"/>
                <a:ea typeface="Adobe Heiti Std R" panose="020B0400000000000000" pitchFamily="34" charset="-128"/>
              </a:rPr>
              <a:t>, SAN, then Hon. Attorney-General of the Federation of the National Working Group on the Reform of Criminal Justice Administration;</a:t>
            </a:r>
          </a:p>
          <a:p>
            <a:pPr algn="just"/>
            <a:r>
              <a:rPr lang="en-US" sz="3600" dirty="0">
                <a:latin typeface="Adobe Heiti Std R" panose="020B0400000000000000" pitchFamily="34" charset="-128"/>
                <a:ea typeface="Adobe Heiti Std R" panose="020B0400000000000000" pitchFamily="34" charset="-128"/>
              </a:rPr>
              <a:t>The National Working Group had members from all stakeholders of the administration of criminal justice.</a:t>
            </a:r>
          </a:p>
          <a:p>
            <a:pPr marL="0" indent="0" algn="just">
              <a:buNone/>
            </a:pPr>
            <a:endParaRPr lang="en-US" sz="3600" dirty="0">
              <a:latin typeface="Adobe Heiti Std R" panose="020B0400000000000000" pitchFamily="34" charset="-128"/>
              <a:ea typeface="Adobe Heiti Std R" panose="020B0400000000000000" pitchFamily="34" charset="-128"/>
            </a:endParaRPr>
          </a:p>
        </p:txBody>
      </p:sp>
    </p:spTree>
    <p:extLst>
      <p:ext uri="{BB962C8B-B14F-4D97-AF65-F5344CB8AC3E}">
        <p14:creationId xmlns:p14="http://schemas.microsoft.com/office/powerpoint/2010/main" val="8436153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39DAB82-DE11-4AEF-ABE6-F449230C4E26}"/>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Response of the Executive Arm of Govt.</a:t>
            </a:r>
            <a:endParaRPr lang="en-US" dirty="0"/>
          </a:p>
        </p:txBody>
      </p:sp>
      <p:sp>
        <p:nvSpPr>
          <p:cNvPr id="3" name="Content Placeholder 2">
            <a:extLst>
              <a:ext uri="{FF2B5EF4-FFF2-40B4-BE49-F238E27FC236}">
                <a16:creationId xmlns:a16="http://schemas.microsoft.com/office/drawing/2014/main" xmlns="" id="{31DC2322-7C66-42FB-BF5B-44207C597C9E}"/>
              </a:ext>
            </a:extLst>
          </p:cNvPr>
          <p:cNvSpPr>
            <a:spLocks noGrp="1"/>
          </p:cNvSpPr>
          <p:nvPr>
            <p:ph idx="1"/>
          </p:nvPr>
        </p:nvSpPr>
        <p:spPr/>
        <p:txBody>
          <a:bodyPr/>
          <a:lstStyle/>
          <a:p>
            <a:pPr algn="just"/>
            <a:r>
              <a:rPr lang="en-US" sz="3200" dirty="0">
                <a:latin typeface="Adobe Fan Heiti Std B" panose="020B0700000000000000" pitchFamily="34" charset="-128"/>
                <a:ea typeface="Adobe Fan Heiti Std B" panose="020B0700000000000000" pitchFamily="34" charset="-128"/>
              </a:rPr>
              <a:t>The ACJ Bill was drafted by </a:t>
            </a:r>
            <a:r>
              <a:rPr lang="en-US" sz="3200" dirty="0" err="1">
                <a:latin typeface="Adobe Fan Heiti Std B" panose="020B0700000000000000" pitchFamily="34" charset="-128"/>
                <a:ea typeface="Adobe Fan Heiti Std B" panose="020B0700000000000000" pitchFamily="34" charset="-128"/>
              </a:rPr>
              <a:t>Chinonye</a:t>
            </a:r>
            <a:r>
              <a:rPr lang="en-US" sz="3200" dirty="0">
                <a:latin typeface="Adobe Fan Heiti Std B" panose="020B0700000000000000" pitchFamily="34" charset="-128"/>
                <a:ea typeface="Adobe Fan Heiti Std B" panose="020B0700000000000000" pitchFamily="34" charset="-128"/>
              </a:rPr>
              <a:t> </a:t>
            </a:r>
            <a:r>
              <a:rPr lang="en-US" sz="3200" dirty="0" err="1">
                <a:latin typeface="Adobe Fan Heiti Std B" panose="020B0700000000000000" pitchFamily="34" charset="-128"/>
                <a:ea typeface="Adobe Fan Heiti Std B" panose="020B0700000000000000" pitchFamily="34" charset="-128"/>
              </a:rPr>
              <a:t>Obiagwu</a:t>
            </a:r>
            <a:r>
              <a:rPr lang="en-US" sz="3200" dirty="0">
                <a:latin typeface="Adobe Fan Heiti Std B" panose="020B0700000000000000" pitchFamily="34" charset="-128"/>
                <a:ea typeface="Adobe Fan Heiti Std B" panose="020B0700000000000000" pitchFamily="34" charset="-128"/>
              </a:rPr>
              <a:t>, National Coordinator of Legal </a:t>
            </a:r>
            <a:r>
              <a:rPr lang="en-US" sz="3200" dirty="0" err="1">
                <a:latin typeface="Adobe Fan Heiti Std B" panose="020B0700000000000000" pitchFamily="34" charset="-128"/>
                <a:ea typeface="Adobe Fan Heiti Std B" panose="020B0700000000000000" pitchFamily="34" charset="-128"/>
              </a:rPr>
              <a:t>Defence</a:t>
            </a:r>
            <a:r>
              <a:rPr lang="en-US" sz="3200" dirty="0">
                <a:latin typeface="Adobe Fan Heiti Std B" panose="020B0700000000000000" pitchFamily="34" charset="-128"/>
                <a:ea typeface="Adobe Fan Heiti Std B" panose="020B0700000000000000" pitchFamily="34" charset="-128"/>
              </a:rPr>
              <a:t> and Assistance Project (LEDAP) and chairman of the NWGRCJA and improved by Professor Yemi Akinseye-George, then Special Assistant to the Hon. Attorney-General of the Federation and Secretary of the NWGRCJA.</a:t>
            </a:r>
          </a:p>
          <a:p>
            <a:pPr algn="just"/>
            <a:r>
              <a:rPr lang="en-US" sz="3200" dirty="0">
                <a:latin typeface="Adobe Fan Heiti Std B" panose="020B0700000000000000" pitchFamily="34" charset="-128"/>
                <a:ea typeface="Adobe Fan Heiti Std B" panose="020B0700000000000000" pitchFamily="34" charset="-128"/>
              </a:rPr>
              <a:t>The work of the NWGRCJA was funded by MacArthur Foundation. </a:t>
            </a:r>
          </a:p>
          <a:p>
            <a:pPr marL="0" indent="0">
              <a:buNone/>
            </a:pPr>
            <a:endParaRPr lang="en-US" dirty="0"/>
          </a:p>
        </p:txBody>
      </p:sp>
    </p:spTree>
    <p:extLst>
      <p:ext uri="{BB962C8B-B14F-4D97-AF65-F5344CB8AC3E}">
        <p14:creationId xmlns:p14="http://schemas.microsoft.com/office/powerpoint/2010/main" val="27933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FBD682-B721-45DD-9EF1-138AE8EEBDD9}"/>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Response of the Legislature</a:t>
            </a:r>
            <a:r>
              <a:rPr lang="en-US" dirty="0">
                <a:latin typeface="Adobe Gothic Std B" panose="020B0800000000000000" pitchFamily="34" charset="-128"/>
                <a:ea typeface="Adobe Gothic Std B" panose="020B0800000000000000" pitchFamily="34" charset="-128"/>
              </a:rPr>
              <a:t> </a:t>
            </a:r>
          </a:p>
        </p:txBody>
      </p:sp>
      <p:sp>
        <p:nvSpPr>
          <p:cNvPr id="3" name="Content Placeholder 2">
            <a:extLst>
              <a:ext uri="{FF2B5EF4-FFF2-40B4-BE49-F238E27FC236}">
                <a16:creationId xmlns:a16="http://schemas.microsoft.com/office/drawing/2014/main" xmlns="" id="{97F7F786-F67B-4B27-91E1-3ECA4E43F671}"/>
              </a:ext>
            </a:extLst>
          </p:cNvPr>
          <p:cNvSpPr>
            <a:spLocks noGrp="1"/>
          </p:cNvSpPr>
          <p:nvPr>
            <p:ph idx="1"/>
          </p:nvPr>
        </p:nvSpPr>
        <p:spPr/>
        <p:txBody>
          <a:bodyPr/>
          <a:lstStyle/>
          <a:p>
            <a:r>
              <a:rPr lang="en-US" dirty="0">
                <a:latin typeface="Adobe Fan Heiti Std B" panose="020B0700000000000000" pitchFamily="34" charset="-128"/>
                <a:ea typeface="Adobe Fan Heiti Std B" panose="020B0700000000000000" pitchFamily="34" charset="-128"/>
              </a:rPr>
              <a:t>Lagos State’s representative on the NWG was Mr. </a:t>
            </a:r>
            <a:r>
              <a:rPr lang="en-US" dirty="0" err="1">
                <a:latin typeface="Adobe Fan Heiti Std B" panose="020B0700000000000000" pitchFamily="34" charset="-128"/>
                <a:ea typeface="Adobe Fan Heiti Std B" panose="020B0700000000000000" pitchFamily="34" charset="-128"/>
              </a:rPr>
              <a:t>Fola</a:t>
            </a:r>
            <a:r>
              <a:rPr lang="en-US" dirty="0">
                <a:latin typeface="Adobe Fan Heiti Std B" panose="020B0700000000000000" pitchFamily="34" charset="-128"/>
                <a:ea typeface="Adobe Fan Heiti Std B" panose="020B0700000000000000" pitchFamily="34" charset="-128"/>
              </a:rPr>
              <a:t> Arthur-</a:t>
            </a:r>
            <a:r>
              <a:rPr lang="en-US" dirty="0" err="1">
                <a:latin typeface="Adobe Fan Heiti Std B" panose="020B0700000000000000" pitchFamily="34" charset="-128"/>
                <a:ea typeface="Adobe Fan Heiti Std B" panose="020B0700000000000000" pitchFamily="34" charset="-128"/>
              </a:rPr>
              <a:t>Worrey</a:t>
            </a:r>
            <a:r>
              <a:rPr lang="en-US" dirty="0">
                <a:latin typeface="Adobe Fan Heiti Std B" panose="020B0700000000000000" pitchFamily="34" charset="-128"/>
                <a:ea typeface="Adobe Fan Heiti Std B" panose="020B0700000000000000" pitchFamily="34" charset="-128"/>
              </a:rPr>
              <a:t>, then DPP of Lagos.</a:t>
            </a:r>
          </a:p>
          <a:p>
            <a:r>
              <a:rPr lang="en-US" dirty="0">
                <a:latin typeface="Adobe Fan Heiti Std B" panose="020B0700000000000000" pitchFamily="34" charset="-128"/>
                <a:ea typeface="Adobe Fan Heiti Std B" panose="020B0700000000000000" pitchFamily="34" charset="-128"/>
              </a:rPr>
              <a:t>He took the draft Bill to Lagos and they reworked it under the leadership of Professor Yemi Osinbajo, then the Attorney-General of Lagos State.</a:t>
            </a:r>
          </a:p>
          <a:p>
            <a:r>
              <a:rPr lang="en-US" dirty="0">
                <a:latin typeface="Adobe Fan Heiti Std B" panose="020B0700000000000000" pitchFamily="34" charset="-128"/>
                <a:ea typeface="Adobe Fan Heiti Std B" panose="020B0700000000000000" pitchFamily="34" charset="-128"/>
              </a:rPr>
              <a:t>Lagos State House of Assembly passed the Bill as the Administration of Criminal Justice Law of Lagos State, 2007;</a:t>
            </a:r>
          </a:p>
          <a:p>
            <a:r>
              <a:rPr lang="en-US" dirty="0">
                <a:latin typeface="Adobe Fan Heiti Std B" panose="020B0700000000000000" pitchFamily="34" charset="-128"/>
                <a:ea typeface="Adobe Fan Heiti Std B" panose="020B0700000000000000" pitchFamily="34" charset="-128"/>
              </a:rPr>
              <a:t>A revised version was passed in 2011.</a:t>
            </a:r>
          </a:p>
        </p:txBody>
      </p:sp>
    </p:spTree>
    <p:extLst>
      <p:ext uri="{BB962C8B-B14F-4D97-AF65-F5344CB8AC3E}">
        <p14:creationId xmlns:p14="http://schemas.microsoft.com/office/powerpoint/2010/main" val="42356372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DF4DD7-1907-4A19-91CB-02D5F161FD1A}"/>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Passage of the ACJ Bill at the Federal Level</a:t>
            </a:r>
          </a:p>
        </p:txBody>
      </p:sp>
      <p:sp>
        <p:nvSpPr>
          <p:cNvPr id="3" name="Content Placeholder 2">
            <a:extLst>
              <a:ext uri="{FF2B5EF4-FFF2-40B4-BE49-F238E27FC236}">
                <a16:creationId xmlns:a16="http://schemas.microsoft.com/office/drawing/2014/main" xmlns="" id="{96BB32ED-FC50-4BA8-BC3E-3422F229D8E7}"/>
              </a:ext>
            </a:extLst>
          </p:cNvPr>
          <p:cNvSpPr>
            <a:spLocks noGrp="1"/>
          </p:cNvSpPr>
          <p:nvPr>
            <p:ph idx="1"/>
          </p:nvPr>
        </p:nvSpPr>
        <p:spPr/>
        <p:txBody>
          <a:bodyPr>
            <a:normAutofit/>
          </a:bodyPr>
          <a:lstStyle/>
          <a:p>
            <a:pPr marL="0" indent="0" algn="just">
              <a:buNone/>
            </a:pPr>
            <a:r>
              <a:rPr lang="en-US" sz="3600" dirty="0">
                <a:latin typeface="Adobe Fan Heiti Std B" panose="020B0700000000000000" pitchFamily="34" charset="-128"/>
                <a:ea typeface="Adobe Fan Heiti Std B" panose="020B0700000000000000" pitchFamily="34" charset="-128"/>
              </a:rPr>
              <a:t>The National Assembly eventually passed the ACJ Bill as a private member’s Bill in 2015.</a:t>
            </a:r>
          </a:p>
          <a:p>
            <a:pPr marL="0" indent="0" algn="just">
              <a:buNone/>
            </a:pPr>
            <a:r>
              <a:rPr lang="en-US" sz="3600" dirty="0">
                <a:latin typeface="Adobe Fan Heiti Std B" panose="020B0700000000000000" pitchFamily="34" charset="-128"/>
                <a:ea typeface="Adobe Fan Heiti Std B" panose="020B0700000000000000" pitchFamily="34" charset="-128"/>
              </a:rPr>
              <a:t>The version passed was significantly improved by the Panel on Implementation of Justice Reform (PIJR) set up by Mohammed Bello </a:t>
            </a:r>
            <a:r>
              <a:rPr lang="en-US" sz="3600" dirty="0" err="1">
                <a:latin typeface="Adobe Fan Heiti Std B" panose="020B0700000000000000" pitchFamily="34" charset="-128"/>
                <a:ea typeface="Adobe Fan Heiti Std B" panose="020B0700000000000000" pitchFamily="34" charset="-128"/>
              </a:rPr>
              <a:t>Adoke</a:t>
            </a:r>
            <a:r>
              <a:rPr lang="en-US" sz="3600" dirty="0">
                <a:latin typeface="Adobe Fan Heiti Std B" panose="020B0700000000000000" pitchFamily="34" charset="-128"/>
                <a:ea typeface="Adobe Fan Heiti Std B" panose="020B0700000000000000" pitchFamily="34" charset="-128"/>
              </a:rPr>
              <a:t>, SAN, then Hon. Attorney-General of the Federation and Minister of Justice.</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9928360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B49509-C09F-4497-9471-74517E74155C}"/>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Panel on Implementation of Justice Reform (PIJR)</a:t>
            </a:r>
          </a:p>
        </p:txBody>
      </p:sp>
      <p:sp>
        <p:nvSpPr>
          <p:cNvPr id="3" name="Content Placeholder 2">
            <a:extLst>
              <a:ext uri="{FF2B5EF4-FFF2-40B4-BE49-F238E27FC236}">
                <a16:creationId xmlns:a16="http://schemas.microsoft.com/office/drawing/2014/main" xmlns="" id="{FA5EEAE8-BCDE-4314-97AC-1CF725DCFB80}"/>
              </a:ext>
            </a:extLst>
          </p:cNvPr>
          <p:cNvSpPr>
            <a:spLocks noGrp="1"/>
          </p:cNvSpPr>
          <p:nvPr>
            <p:ph idx="1"/>
          </p:nvPr>
        </p:nvSpPr>
        <p:spPr/>
        <p:txBody>
          <a:bodyPr>
            <a:normAutofit fontScale="92500"/>
          </a:bodyPr>
          <a:lstStyle/>
          <a:p>
            <a:pPr algn="just"/>
            <a:r>
              <a:rPr lang="en-US" sz="4000" dirty="0">
                <a:latin typeface="Adobe Fan Heiti Std B" panose="020B0700000000000000" pitchFamily="34" charset="-128"/>
                <a:ea typeface="Adobe Fan Heiti Std B" panose="020B0700000000000000" pitchFamily="34" charset="-128"/>
              </a:rPr>
              <a:t>PIJR was chaired by Hon. Justice I.U Bello, Judge of the FCT High Court (as he then was) and Professor Yemi Akinseye-George, President of the Centre for Socio-Legal Studies (CSLS) as a member of the PIJR and Secretary of the Sub-committee on Criminal Justice Reform.</a:t>
            </a:r>
          </a:p>
          <a:p>
            <a:pPr algn="just"/>
            <a:r>
              <a:rPr lang="en-US" sz="4000" dirty="0">
                <a:latin typeface="Adobe Fan Heiti Std B" panose="020B0700000000000000" pitchFamily="34" charset="-128"/>
                <a:ea typeface="Adobe Fan Heiti Std B" panose="020B0700000000000000" pitchFamily="34" charset="-128"/>
              </a:rPr>
              <a:t>The PIJR was supported by the MacArthur Foundation.</a:t>
            </a:r>
          </a:p>
          <a:p>
            <a:endParaRPr lang="en-US" dirty="0"/>
          </a:p>
        </p:txBody>
      </p:sp>
    </p:spTree>
    <p:extLst>
      <p:ext uri="{BB962C8B-B14F-4D97-AF65-F5344CB8AC3E}">
        <p14:creationId xmlns:p14="http://schemas.microsoft.com/office/powerpoint/2010/main" val="33290371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8488A8A-630B-4FDC-87C5-3C48EE3E05A6}"/>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What the ACJA/ACJL </a:t>
            </a:r>
            <a:r>
              <a:rPr lang="en-US" dirty="0" smtClean="0">
                <a:latin typeface="Adobe Gothic Std B" panose="020B0800000000000000" pitchFamily="34" charset="-128"/>
                <a:ea typeface="Adobe Gothic Std B" panose="020B0800000000000000" pitchFamily="34" charset="-128"/>
              </a:rPr>
              <a:t>seek </a:t>
            </a:r>
            <a:r>
              <a:rPr lang="en-US" dirty="0">
                <a:latin typeface="Adobe Gothic Std B" panose="020B0800000000000000" pitchFamily="34" charset="-128"/>
                <a:ea typeface="Adobe Gothic Std B" panose="020B0800000000000000" pitchFamily="34" charset="-128"/>
              </a:rPr>
              <a:t>to </a:t>
            </a:r>
            <a:r>
              <a:rPr lang="en-US" dirty="0" smtClean="0">
                <a:latin typeface="Adobe Gothic Std B" panose="020B0800000000000000" pitchFamily="34" charset="-128"/>
                <a:ea typeface="Adobe Gothic Std B" panose="020B0800000000000000" pitchFamily="34" charset="-128"/>
              </a:rPr>
              <a:t>achieve</a:t>
            </a:r>
            <a:endParaRPr lang="en-US" dirty="0">
              <a:latin typeface="Adobe Gothic Std B" panose="020B0800000000000000" pitchFamily="34" charset="-128"/>
              <a:ea typeface="Adobe Gothic Std B" panose="020B0800000000000000" pitchFamily="34" charset="-128"/>
            </a:endParaRPr>
          </a:p>
        </p:txBody>
      </p:sp>
      <p:sp>
        <p:nvSpPr>
          <p:cNvPr id="3" name="Content Placeholder 2">
            <a:extLst>
              <a:ext uri="{FF2B5EF4-FFF2-40B4-BE49-F238E27FC236}">
                <a16:creationId xmlns:a16="http://schemas.microsoft.com/office/drawing/2014/main" xmlns="" id="{941F773F-B27C-40B0-ADA5-F1FF6ABAD7FB}"/>
              </a:ext>
            </a:extLst>
          </p:cNvPr>
          <p:cNvSpPr>
            <a:spLocks noGrp="1"/>
          </p:cNvSpPr>
          <p:nvPr>
            <p:ph idx="1"/>
          </p:nvPr>
        </p:nvSpPr>
        <p:spPr/>
        <p:txBody>
          <a:bodyPr>
            <a:normAutofit/>
          </a:bodyPr>
          <a:lstStyle/>
          <a:p>
            <a:pPr algn="just"/>
            <a:r>
              <a:rPr lang="en-US" sz="3200" dirty="0">
                <a:latin typeface="Adobe Heiti Std R" panose="020B0400000000000000" pitchFamily="34" charset="-128"/>
                <a:ea typeface="Adobe Heiti Std R" panose="020B0400000000000000" pitchFamily="34" charset="-128"/>
              </a:rPr>
              <a:t>to transform the criminal justice system;</a:t>
            </a:r>
          </a:p>
          <a:p>
            <a:pPr algn="just"/>
            <a:r>
              <a:rPr lang="en-US" sz="3200" dirty="0">
                <a:latin typeface="Adobe Heiti Std R" panose="020B0400000000000000" pitchFamily="34" charset="-128"/>
                <a:ea typeface="Adobe Heiti Std R" panose="020B0400000000000000" pitchFamily="34" charset="-128"/>
              </a:rPr>
              <a:t>to reflect the true intents of the Constitution and the demands of a democratic society; </a:t>
            </a:r>
          </a:p>
          <a:p>
            <a:pPr algn="just"/>
            <a:r>
              <a:rPr lang="en-US" sz="3200" dirty="0">
                <a:latin typeface="Adobe Heiti Std R" panose="020B0400000000000000" pitchFamily="34" charset="-128"/>
                <a:ea typeface="Adobe Heiti Std R" panose="020B0400000000000000" pitchFamily="34" charset="-128"/>
              </a:rPr>
              <a:t>to eliminate unacceptable delays in disposing of criminal cases and improve the efficiency of criminal justice administration, and </a:t>
            </a:r>
          </a:p>
          <a:p>
            <a:pPr algn="just"/>
            <a:r>
              <a:rPr lang="en-US" sz="3200" dirty="0">
                <a:latin typeface="Adobe Heiti Std R" panose="020B0400000000000000" pitchFamily="34" charset="-128"/>
                <a:ea typeface="Adobe Heiti Std R" panose="020B0400000000000000" pitchFamily="34" charset="-128"/>
              </a:rPr>
              <a:t>to strengthen the hand of judges and restore their rightful position as the driver of criminal justice administration.</a:t>
            </a:r>
          </a:p>
          <a:p>
            <a:endParaRPr lang="en-US" dirty="0"/>
          </a:p>
        </p:txBody>
      </p:sp>
    </p:spTree>
    <p:extLst>
      <p:ext uri="{BB962C8B-B14F-4D97-AF65-F5344CB8AC3E}">
        <p14:creationId xmlns:p14="http://schemas.microsoft.com/office/powerpoint/2010/main" val="1617507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5A5B66-8B48-4602-A6CE-23B3F87CF8F3}"/>
              </a:ext>
            </a:extLst>
          </p:cNvPr>
          <p:cNvSpPr>
            <a:spLocks noGrp="1"/>
          </p:cNvSpPr>
          <p:nvPr>
            <p:ph type="title"/>
          </p:nvPr>
        </p:nvSpPr>
        <p:spPr/>
        <p:txBody>
          <a:bodyPr>
            <a:normAutofit/>
          </a:bodyPr>
          <a:lstStyle/>
          <a:p>
            <a:r>
              <a:rPr lang="en-US" sz="5400" dirty="0">
                <a:latin typeface="Adobe Gothic Std B" panose="020B0800000000000000" pitchFamily="34" charset="-128"/>
                <a:ea typeface="Adobe Gothic Std B" panose="020B0800000000000000" pitchFamily="34" charset="-128"/>
              </a:rPr>
              <a:t>Purpose of the ACJA/ACJL</a:t>
            </a:r>
          </a:p>
        </p:txBody>
      </p:sp>
      <p:sp>
        <p:nvSpPr>
          <p:cNvPr id="3" name="Content Placeholder 2">
            <a:extLst>
              <a:ext uri="{FF2B5EF4-FFF2-40B4-BE49-F238E27FC236}">
                <a16:creationId xmlns:a16="http://schemas.microsoft.com/office/drawing/2014/main" xmlns="" id="{9E061C33-6E38-425A-96BB-EFE90CE9CC2F}"/>
              </a:ext>
            </a:extLst>
          </p:cNvPr>
          <p:cNvSpPr>
            <a:spLocks noGrp="1"/>
          </p:cNvSpPr>
          <p:nvPr>
            <p:ph idx="1"/>
          </p:nvPr>
        </p:nvSpPr>
        <p:spPr/>
        <p:txBody>
          <a:bodyPr>
            <a:normAutofit lnSpcReduction="10000"/>
          </a:bodyPr>
          <a:lstStyle/>
          <a:p>
            <a:pPr marL="0" indent="0" algn="just">
              <a:buNone/>
            </a:pPr>
            <a:r>
              <a:rPr lang="en-US" sz="3600" dirty="0">
                <a:latin typeface="Adobe Heiti Std R" panose="020B0400000000000000" pitchFamily="34" charset="-128"/>
                <a:ea typeface="Adobe Heiti Std R" panose="020B0400000000000000" pitchFamily="34" charset="-128"/>
              </a:rPr>
              <a:t>The purpose of this Act is to ensure that the system of administration of criminal justice in Nigeria:</a:t>
            </a:r>
          </a:p>
          <a:p>
            <a:pPr algn="just"/>
            <a:r>
              <a:rPr lang="en-US" sz="3600" dirty="0">
                <a:latin typeface="Adobe Heiti Std R" panose="020B0400000000000000" pitchFamily="34" charset="-128"/>
                <a:ea typeface="Adobe Heiti Std R" panose="020B0400000000000000" pitchFamily="34" charset="-128"/>
              </a:rPr>
              <a:t>promotes efficient management of criminal justice institutions, </a:t>
            </a:r>
          </a:p>
          <a:p>
            <a:pPr algn="just"/>
            <a:r>
              <a:rPr lang="en-US" sz="3600" dirty="0">
                <a:latin typeface="Adobe Heiti Std R" panose="020B0400000000000000" pitchFamily="34" charset="-128"/>
                <a:ea typeface="Adobe Heiti Std R" panose="020B0400000000000000" pitchFamily="34" charset="-128"/>
              </a:rPr>
              <a:t>speedy dispensation of justice, </a:t>
            </a:r>
          </a:p>
          <a:p>
            <a:pPr algn="just"/>
            <a:r>
              <a:rPr lang="en-US" sz="3600" dirty="0">
                <a:latin typeface="Adobe Heiti Std R" panose="020B0400000000000000" pitchFamily="34" charset="-128"/>
                <a:ea typeface="Adobe Heiti Std R" panose="020B0400000000000000" pitchFamily="34" charset="-128"/>
              </a:rPr>
              <a:t>protection of the society from crime and </a:t>
            </a:r>
          </a:p>
          <a:p>
            <a:pPr algn="just"/>
            <a:r>
              <a:rPr lang="en-US" sz="3600" dirty="0">
                <a:latin typeface="Adobe Heiti Std R" panose="020B0400000000000000" pitchFamily="34" charset="-128"/>
                <a:ea typeface="Adobe Heiti Std R" panose="020B0400000000000000" pitchFamily="34" charset="-128"/>
              </a:rPr>
              <a:t>protection of the rights and interests of the suspect, the defendant, and the victim. (s. 1(1))</a:t>
            </a:r>
          </a:p>
          <a:p>
            <a:pPr marL="0" indent="0">
              <a:buNone/>
            </a:pPr>
            <a:endParaRPr lang="en-US" dirty="0"/>
          </a:p>
        </p:txBody>
      </p:sp>
    </p:spTree>
    <p:extLst>
      <p:ext uri="{BB962C8B-B14F-4D97-AF65-F5344CB8AC3E}">
        <p14:creationId xmlns:p14="http://schemas.microsoft.com/office/powerpoint/2010/main" val="2996018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8266A8D-DB9F-45E4-82B6-81973D297DFB}"/>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Compatibility with the Constitution</a:t>
            </a:r>
          </a:p>
        </p:txBody>
      </p:sp>
      <p:sp>
        <p:nvSpPr>
          <p:cNvPr id="3" name="Content Placeholder 2">
            <a:extLst>
              <a:ext uri="{FF2B5EF4-FFF2-40B4-BE49-F238E27FC236}">
                <a16:creationId xmlns:a16="http://schemas.microsoft.com/office/drawing/2014/main" xmlns="" id="{64EC36E0-86BC-4454-83B9-B1B6A8C380B7}"/>
              </a:ext>
            </a:extLst>
          </p:cNvPr>
          <p:cNvSpPr>
            <a:spLocks noGrp="1"/>
          </p:cNvSpPr>
          <p:nvPr>
            <p:ph idx="1"/>
          </p:nvPr>
        </p:nvSpPr>
        <p:spPr/>
        <p:txBody>
          <a:bodyPr>
            <a:normAutofit/>
          </a:bodyPr>
          <a:lstStyle/>
          <a:p>
            <a:pPr marL="0" indent="0" algn="just" fontAlgn="auto">
              <a:buNone/>
            </a:pPr>
            <a:r>
              <a:rPr lang="en-US" sz="3600" dirty="0"/>
              <a:t>The objective of speedy dispensation of justice is in conformity with s. 36 (4) of the CFRN, 1999 to the effect that, </a:t>
            </a:r>
          </a:p>
          <a:p>
            <a:pPr marL="0" indent="0" algn="just" fontAlgn="auto">
              <a:buNone/>
            </a:pPr>
            <a:r>
              <a:rPr lang="en-US" sz="3600" i="1" dirty="0"/>
              <a:t>‘whenever a person is charged with a criminal offence, he shall, unless the charge is withdrawn, be entitled to a fair hearing in public within a</a:t>
            </a:r>
            <a:r>
              <a:rPr lang="en-US" sz="3600" b="1" i="1" dirty="0"/>
              <a:t> </a:t>
            </a:r>
            <a:r>
              <a:rPr lang="en-US" sz="3600" b="1" dirty="0"/>
              <a:t>reasonable time</a:t>
            </a:r>
            <a:r>
              <a:rPr lang="en-US" sz="3600" dirty="0"/>
              <a:t> by</a:t>
            </a:r>
            <a:r>
              <a:rPr lang="en-US" sz="3600" i="1" dirty="0"/>
              <a:t> a </a:t>
            </a:r>
            <a:r>
              <a:rPr lang="en-US" sz="3600" dirty="0"/>
              <a:t>court or tribunal</a:t>
            </a:r>
            <a:r>
              <a:rPr lang="en-US" sz="3600" i="1" dirty="0"/>
              <a:t>.’ </a:t>
            </a:r>
            <a:endParaRPr lang="en-US" sz="3600" dirty="0">
              <a:effectLst/>
            </a:endParaRPr>
          </a:p>
          <a:p>
            <a:pPr marL="0" indent="0" fontAlgn="auto">
              <a:buNone/>
            </a:pPr>
            <a:r>
              <a:rPr lang="en-US" i="1" dirty="0"/>
              <a:t> </a:t>
            </a:r>
            <a:endParaRPr lang="en-US" dirty="0">
              <a:effectLst/>
            </a:endParaRPr>
          </a:p>
          <a:p>
            <a:endParaRPr lang="en-US" dirty="0"/>
          </a:p>
        </p:txBody>
      </p:sp>
    </p:spTree>
    <p:extLst>
      <p:ext uri="{BB962C8B-B14F-4D97-AF65-F5344CB8AC3E}">
        <p14:creationId xmlns:p14="http://schemas.microsoft.com/office/powerpoint/2010/main" val="35862822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0E9F36A-8E65-4BD6-B4F0-79A24107C139}"/>
              </a:ext>
            </a:extLst>
          </p:cNvPr>
          <p:cNvSpPr>
            <a:spLocks noGrp="1"/>
          </p:cNvSpPr>
          <p:nvPr>
            <p:ph type="title"/>
          </p:nvPr>
        </p:nvSpPr>
        <p:spPr/>
        <p:txBody>
          <a:bodyPr>
            <a:normAutofit/>
          </a:bodyPr>
          <a:lstStyle/>
          <a:p>
            <a:r>
              <a:rPr lang="en-US" sz="4800" dirty="0">
                <a:latin typeface="Adobe Gothic Std B" panose="020B0800000000000000" pitchFamily="34" charset="-128"/>
                <a:ea typeface="Adobe Gothic Std B" panose="020B0800000000000000" pitchFamily="34" charset="-128"/>
              </a:rPr>
              <a:t>Principles of the ACJA/ACJLs</a:t>
            </a:r>
          </a:p>
        </p:txBody>
      </p:sp>
      <p:sp>
        <p:nvSpPr>
          <p:cNvPr id="3" name="Content Placeholder 2">
            <a:extLst>
              <a:ext uri="{FF2B5EF4-FFF2-40B4-BE49-F238E27FC236}">
                <a16:creationId xmlns:a16="http://schemas.microsoft.com/office/drawing/2014/main" xmlns="" id="{B3DC41EB-7B90-4E0D-A61B-4B768FBD7397}"/>
              </a:ext>
            </a:extLst>
          </p:cNvPr>
          <p:cNvSpPr>
            <a:spLocks noGrp="1"/>
          </p:cNvSpPr>
          <p:nvPr>
            <p:ph idx="1"/>
          </p:nvPr>
        </p:nvSpPr>
        <p:spPr/>
        <p:txBody>
          <a:bodyPr>
            <a:normAutofit/>
          </a:bodyPr>
          <a:lstStyle/>
          <a:p>
            <a:pPr marL="0" indent="0">
              <a:buNone/>
            </a:pPr>
            <a:r>
              <a:rPr lang="en-US" sz="4000" b="1" dirty="0"/>
              <a:t>Uniformity</a:t>
            </a:r>
            <a:r>
              <a:rPr lang="en-US" b="1" dirty="0"/>
              <a:t> </a:t>
            </a:r>
            <a:r>
              <a:rPr lang="en-US" dirty="0"/>
              <a:t>– ACJA </a:t>
            </a:r>
          </a:p>
          <a:p>
            <a:pPr algn="just"/>
            <a:r>
              <a:rPr lang="en-US" sz="3600" dirty="0">
                <a:latin typeface="Adobe Fan Heiti Std B" panose="020B0700000000000000" pitchFamily="34" charset="-128"/>
                <a:ea typeface="Adobe Fan Heiti Std B" panose="020B0700000000000000" pitchFamily="34" charset="-128"/>
              </a:rPr>
              <a:t>combines the elements of the old CPC and the old CPA and creates in </a:t>
            </a:r>
            <a:r>
              <a:rPr lang="en-US" sz="3600" b="1" dirty="0">
                <a:latin typeface="Adobe Fan Heiti Std B" panose="020B0700000000000000" pitchFamily="34" charset="-128"/>
                <a:ea typeface="Adobe Fan Heiti Std B" panose="020B0700000000000000" pitchFamily="34" charset="-128"/>
              </a:rPr>
              <a:t>federal matters</a:t>
            </a:r>
            <a:r>
              <a:rPr lang="en-US" sz="3600" dirty="0">
                <a:latin typeface="Adobe Fan Heiti Std B" panose="020B0700000000000000" pitchFamily="34" charset="-128"/>
                <a:ea typeface="Adobe Fan Heiti Std B" panose="020B0700000000000000" pitchFamily="34" charset="-128"/>
              </a:rPr>
              <a:t> a uniform criminal procedure system. </a:t>
            </a:r>
          </a:p>
          <a:p>
            <a:pPr algn="just"/>
            <a:r>
              <a:rPr lang="en-US" sz="3600" dirty="0">
                <a:latin typeface="Adobe Fan Heiti Std B" panose="020B0700000000000000" pitchFamily="34" charset="-128"/>
                <a:ea typeface="Adobe Fan Heiti Std B" panose="020B0700000000000000" pitchFamily="34" charset="-128"/>
              </a:rPr>
              <a:t>abolishes inefficient aspects of the old criminal procedure e.g. the requirement for leave to prefer a charge in the High Court. </a:t>
            </a:r>
          </a:p>
          <a:p>
            <a:pPr marL="0" indent="0" algn="just">
              <a:buNone/>
            </a:pPr>
            <a:endParaRPr lang="en-US" sz="3600" dirty="0">
              <a:latin typeface="Adobe Fan Heiti Std B" panose="020B0700000000000000" pitchFamily="34" charset="-128"/>
              <a:ea typeface="Adobe Fan Heiti Std B" panose="020B0700000000000000" pitchFamily="34" charset="-128"/>
            </a:endParaRPr>
          </a:p>
          <a:p>
            <a:endParaRPr lang="en-US" dirty="0"/>
          </a:p>
        </p:txBody>
      </p:sp>
    </p:spTree>
    <p:extLst>
      <p:ext uri="{BB962C8B-B14F-4D97-AF65-F5344CB8AC3E}">
        <p14:creationId xmlns:p14="http://schemas.microsoft.com/office/powerpoint/2010/main" val="748839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196BEBB-8A8E-47EC-B53D-F4E3DCD36BF0}"/>
              </a:ext>
            </a:extLst>
          </p:cNvPr>
          <p:cNvSpPr>
            <a:spLocks noGrp="1"/>
          </p:cNvSpPr>
          <p:nvPr>
            <p:ph type="title"/>
          </p:nvPr>
        </p:nvSpPr>
        <p:spPr/>
        <p:txBody>
          <a:bodyPr>
            <a:normAutofit/>
          </a:bodyPr>
          <a:lstStyle/>
          <a:p>
            <a:r>
              <a:rPr lang="en-US" sz="6000" b="1" dirty="0">
                <a:latin typeface="Adobe Gothic Std B" panose="020B0800000000000000" pitchFamily="34" charset="-128"/>
                <a:ea typeface="Adobe Gothic Std B" panose="020B0800000000000000" pitchFamily="34" charset="-128"/>
              </a:rPr>
              <a:t>Locus </a:t>
            </a:r>
            <a:r>
              <a:rPr lang="en-US" sz="6000" b="1" dirty="0" err="1">
                <a:latin typeface="Adobe Gothic Std B" panose="020B0800000000000000" pitchFamily="34" charset="-128"/>
                <a:ea typeface="Adobe Gothic Std B" panose="020B0800000000000000" pitchFamily="34" charset="-128"/>
              </a:rPr>
              <a:t>classicus</a:t>
            </a:r>
            <a:r>
              <a:rPr lang="en-US" sz="6000" b="1" dirty="0">
                <a:latin typeface="Adobe Gothic Std B" panose="020B0800000000000000" pitchFamily="34" charset="-128"/>
                <a:ea typeface="Adobe Gothic Std B" panose="020B0800000000000000" pitchFamily="34" charset="-128"/>
              </a:rPr>
              <a:t>-</a:t>
            </a:r>
          </a:p>
        </p:txBody>
      </p:sp>
      <p:sp>
        <p:nvSpPr>
          <p:cNvPr id="3" name="Content Placeholder 2">
            <a:extLst>
              <a:ext uri="{FF2B5EF4-FFF2-40B4-BE49-F238E27FC236}">
                <a16:creationId xmlns:a16="http://schemas.microsoft.com/office/drawing/2014/main" xmlns="" id="{9F514162-3A8A-48CC-85E3-C8E00ACCB6E4}"/>
              </a:ext>
            </a:extLst>
          </p:cNvPr>
          <p:cNvSpPr>
            <a:spLocks noGrp="1"/>
          </p:cNvSpPr>
          <p:nvPr>
            <p:ph idx="1"/>
          </p:nvPr>
        </p:nvSpPr>
        <p:spPr/>
        <p:txBody>
          <a:bodyPr/>
          <a:lstStyle/>
          <a:p>
            <a:pPr marL="0" indent="0" algn="just">
              <a:buNone/>
            </a:pPr>
            <a:r>
              <a:rPr lang="en-US" dirty="0"/>
              <a:t>In </a:t>
            </a:r>
            <a:r>
              <a:rPr lang="en-US" b="1" dirty="0" err="1"/>
              <a:t>Saraki</a:t>
            </a:r>
            <a:r>
              <a:rPr lang="en-US" b="1" dirty="0"/>
              <a:t> v. FRN</a:t>
            </a:r>
            <a:r>
              <a:rPr lang="en-US" dirty="0"/>
              <a:t>, (2016) 3 NWLR (pt. 1500) 531 at 578 the SC held: </a:t>
            </a:r>
            <a:r>
              <a:rPr lang="en-US" sz="5400" dirty="0"/>
              <a:t>‘</a:t>
            </a:r>
            <a:r>
              <a:rPr lang="en-US" sz="5400" b="1" i="1" dirty="0"/>
              <a:t>With the repeal of the Criminal Procedure Act and the Criminal Procedure Code, section 493 of the Administration of Criminal Justice Act 2015 has taken their place.’</a:t>
            </a:r>
            <a:r>
              <a:rPr lang="en-US" sz="5400" dirty="0"/>
              <a:t> </a:t>
            </a:r>
          </a:p>
          <a:p>
            <a:endParaRPr lang="en-US" dirty="0"/>
          </a:p>
        </p:txBody>
      </p:sp>
    </p:spTree>
    <p:extLst>
      <p:ext uri="{BB962C8B-B14F-4D97-AF65-F5344CB8AC3E}">
        <p14:creationId xmlns:p14="http://schemas.microsoft.com/office/powerpoint/2010/main" val="3037424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210DDF9-443C-4E60-AEA1-008AF8C45FC1}"/>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Background (contd.)</a:t>
            </a:r>
          </a:p>
        </p:txBody>
      </p:sp>
      <p:sp>
        <p:nvSpPr>
          <p:cNvPr id="3" name="Content Placeholder 2">
            <a:extLst>
              <a:ext uri="{FF2B5EF4-FFF2-40B4-BE49-F238E27FC236}">
                <a16:creationId xmlns:a16="http://schemas.microsoft.com/office/drawing/2014/main" xmlns="" id="{6567A146-5369-4423-9E77-A2740B9EC30E}"/>
              </a:ext>
            </a:extLst>
          </p:cNvPr>
          <p:cNvSpPr>
            <a:spLocks noGrp="1"/>
          </p:cNvSpPr>
          <p:nvPr>
            <p:ph idx="1"/>
          </p:nvPr>
        </p:nvSpPr>
        <p:spPr/>
        <p:txBody>
          <a:bodyPr/>
          <a:lstStyle/>
          <a:p>
            <a:r>
              <a:rPr lang="en-US" sz="4800" dirty="0">
                <a:latin typeface="Adobe Heiti Std R" panose="020B0400000000000000" pitchFamily="34" charset="-128"/>
                <a:ea typeface="Adobe Heiti Std R" panose="020B0400000000000000" pitchFamily="34" charset="-128"/>
              </a:rPr>
              <a:t>The CPA and the CPC  were inherited from the erstwhile British colonial administration.</a:t>
            </a:r>
          </a:p>
          <a:p>
            <a:endParaRPr lang="en-US" sz="4800" dirty="0">
              <a:latin typeface="Adobe Heiti Std R" panose="020B0400000000000000" pitchFamily="34" charset="-128"/>
              <a:ea typeface="Adobe Heiti Std R" panose="020B0400000000000000" pitchFamily="34" charset="-128"/>
            </a:endParaRPr>
          </a:p>
          <a:p>
            <a:endParaRPr lang="en-US" dirty="0">
              <a:latin typeface="Adobe Heiti Std R" panose="020B0400000000000000" pitchFamily="34" charset="-128"/>
              <a:ea typeface="Adobe Heiti Std R" panose="020B0400000000000000" pitchFamily="34" charset="-128"/>
            </a:endParaRPr>
          </a:p>
        </p:txBody>
      </p:sp>
    </p:spTree>
    <p:extLst>
      <p:ext uri="{BB962C8B-B14F-4D97-AF65-F5344CB8AC3E}">
        <p14:creationId xmlns:p14="http://schemas.microsoft.com/office/powerpoint/2010/main" val="16956654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794741-874B-4768-BF3A-71FBBD7DF7D0}"/>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Principle 2: Clarity of objectives</a:t>
            </a:r>
          </a:p>
        </p:txBody>
      </p:sp>
      <p:sp>
        <p:nvSpPr>
          <p:cNvPr id="3" name="Content Placeholder 2">
            <a:extLst>
              <a:ext uri="{FF2B5EF4-FFF2-40B4-BE49-F238E27FC236}">
                <a16:creationId xmlns:a16="http://schemas.microsoft.com/office/drawing/2014/main" xmlns="" id="{8EC187DE-3EE6-474F-B66B-0165499A00BE}"/>
              </a:ext>
            </a:extLst>
          </p:cNvPr>
          <p:cNvSpPr>
            <a:spLocks noGrp="1"/>
          </p:cNvSpPr>
          <p:nvPr>
            <p:ph idx="1"/>
          </p:nvPr>
        </p:nvSpPr>
        <p:spPr/>
        <p:txBody>
          <a:bodyPr>
            <a:normAutofit/>
          </a:bodyPr>
          <a:lstStyle/>
          <a:p>
            <a:pPr marL="0" indent="0" algn="just">
              <a:buNone/>
            </a:pPr>
            <a:r>
              <a:rPr lang="en-US" sz="6000" dirty="0"/>
              <a:t>The ACJA sets out to achieve a set of objectives which are clearly stated in section 1(1) of the Act. These objectives are adopted by several states ACJLs.</a:t>
            </a:r>
          </a:p>
        </p:txBody>
      </p:sp>
    </p:spTree>
    <p:extLst>
      <p:ext uri="{BB962C8B-B14F-4D97-AF65-F5344CB8AC3E}">
        <p14:creationId xmlns:p14="http://schemas.microsoft.com/office/powerpoint/2010/main" val="15503338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E51D12-A193-45E6-BDE0-549507CDAEDE}"/>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Principle 3: Restorative Justice</a:t>
            </a:r>
            <a:endParaRPr lang="en-US" dirty="0">
              <a:latin typeface="Adobe Gothic Std B" panose="020B0800000000000000" pitchFamily="34" charset="-128"/>
              <a:ea typeface="Adobe Gothic Std B" panose="020B0800000000000000" pitchFamily="34" charset="-128"/>
            </a:endParaRPr>
          </a:p>
        </p:txBody>
      </p:sp>
      <p:sp>
        <p:nvSpPr>
          <p:cNvPr id="3" name="Content Placeholder 2">
            <a:extLst>
              <a:ext uri="{FF2B5EF4-FFF2-40B4-BE49-F238E27FC236}">
                <a16:creationId xmlns:a16="http://schemas.microsoft.com/office/drawing/2014/main" xmlns="" id="{7F919D06-FFCC-462A-98E3-0E991CD9E767}"/>
              </a:ext>
            </a:extLst>
          </p:cNvPr>
          <p:cNvSpPr>
            <a:spLocks noGrp="1"/>
          </p:cNvSpPr>
          <p:nvPr>
            <p:ph idx="1"/>
          </p:nvPr>
        </p:nvSpPr>
        <p:spPr/>
        <p:txBody>
          <a:bodyPr>
            <a:noAutofit/>
          </a:bodyPr>
          <a:lstStyle/>
          <a:p>
            <a:pPr marL="0" indent="0" algn="just">
              <a:buNone/>
            </a:pPr>
            <a:r>
              <a:rPr lang="en-US" sz="3600" dirty="0">
                <a:latin typeface="Adobe Heiti Std R" panose="020B0400000000000000" pitchFamily="34" charset="-128"/>
                <a:ea typeface="Adobe Heiti Std R" panose="020B0400000000000000" pitchFamily="34" charset="-128"/>
              </a:rPr>
              <a:t>Although restorative justice practices were the main features of the African traditional or pre-colonial system of justice, these were neither recognized nor embedded in the  criminal justice system introduced by the colonial masters. </a:t>
            </a:r>
          </a:p>
          <a:p>
            <a:pPr marL="0" indent="0" algn="just">
              <a:buNone/>
            </a:pPr>
            <a:r>
              <a:rPr lang="en-US" sz="3600" dirty="0">
                <a:latin typeface="Adobe Heiti Std R" panose="020B0400000000000000" pitchFamily="34" charset="-128"/>
                <a:ea typeface="Adobe Heiti Std R" panose="020B0400000000000000" pitchFamily="34" charset="-128"/>
              </a:rPr>
              <a:t>These are now incorporated into the ACJA/ACJLs as alternatives to imprisonment and fine.</a:t>
            </a:r>
          </a:p>
        </p:txBody>
      </p:sp>
    </p:spTree>
    <p:extLst>
      <p:ext uri="{BB962C8B-B14F-4D97-AF65-F5344CB8AC3E}">
        <p14:creationId xmlns:p14="http://schemas.microsoft.com/office/powerpoint/2010/main" val="6724865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E2EDCD-A11D-4772-AE12-04598E53402F}"/>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Restorative justice mechanisms in the ACJA/ACJLs</a:t>
            </a:r>
          </a:p>
        </p:txBody>
      </p:sp>
      <p:sp>
        <p:nvSpPr>
          <p:cNvPr id="3" name="Content Placeholder 2">
            <a:extLst>
              <a:ext uri="{FF2B5EF4-FFF2-40B4-BE49-F238E27FC236}">
                <a16:creationId xmlns:a16="http://schemas.microsoft.com/office/drawing/2014/main" xmlns="" id="{C87F02D3-7CAA-43DD-9877-BB8B31D3EAE6}"/>
              </a:ext>
            </a:extLst>
          </p:cNvPr>
          <p:cNvSpPr>
            <a:spLocks noGrp="1"/>
          </p:cNvSpPr>
          <p:nvPr>
            <p:ph idx="1"/>
          </p:nvPr>
        </p:nvSpPr>
        <p:spPr/>
        <p:txBody>
          <a:bodyPr/>
          <a:lstStyle/>
          <a:p>
            <a:pPr lvl="0" algn="just"/>
            <a:r>
              <a:rPr lang="en-US" sz="4800" dirty="0"/>
              <a:t>Suspended sentence, Section 461; </a:t>
            </a:r>
          </a:p>
          <a:p>
            <a:pPr lvl="0" algn="just"/>
            <a:r>
              <a:rPr lang="en-US" sz="4800" dirty="0"/>
              <a:t>Community Service, Section 460 – 466; </a:t>
            </a:r>
          </a:p>
          <a:p>
            <a:pPr lvl="0" algn="just"/>
            <a:r>
              <a:rPr lang="en-US" sz="4800" dirty="0"/>
              <a:t>Probation under Sections 453 – 458;</a:t>
            </a:r>
          </a:p>
          <a:p>
            <a:pPr lvl="0" algn="just"/>
            <a:r>
              <a:rPr lang="en-US" sz="4800" dirty="0"/>
              <a:t>Compensation-under sections 454 (3) (a);</a:t>
            </a:r>
          </a:p>
          <a:p>
            <a:endParaRPr lang="en-US" dirty="0"/>
          </a:p>
        </p:txBody>
      </p:sp>
    </p:spTree>
    <p:extLst>
      <p:ext uri="{BB962C8B-B14F-4D97-AF65-F5344CB8AC3E}">
        <p14:creationId xmlns:p14="http://schemas.microsoft.com/office/powerpoint/2010/main" val="9348932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7130D33-0B28-443D-994C-3CE86F47DBAE}"/>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Restorative justice mechanisms in the ACJA/ACJLs (contd.)</a:t>
            </a:r>
            <a:endParaRPr lang="en-US" dirty="0"/>
          </a:p>
        </p:txBody>
      </p:sp>
      <p:sp>
        <p:nvSpPr>
          <p:cNvPr id="3" name="Content Placeholder 2">
            <a:extLst>
              <a:ext uri="{FF2B5EF4-FFF2-40B4-BE49-F238E27FC236}">
                <a16:creationId xmlns:a16="http://schemas.microsoft.com/office/drawing/2014/main" xmlns="" id="{8D0960C1-85EA-41BD-AAE6-CDC59FCAF813}"/>
              </a:ext>
            </a:extLst>
          </p:cNvPr>
          <p:cNvSpPr>
            <a:spLocks noGrp="1"/>
          </p:cNvSpPr>
          <p:nvPr>
            <p:ph idx="1"/>
          </p:nvPr>
        </p:nvSpPr>
        <p:spPr/>
        <p:txBody>
          <a:bodyPr>
            <a:normAutofit/>
          </a:bodyPr>
          <a:lstStyle/>
          <a:p>
            <a:pPr lvl="0"/>
            <a:r>
              <a:rPr lang="en-US" sz="4400" b="1" dirty="0"/>
              <a:t>Restitution</a:t>
            </a:r>
            <a:r>
              <a:rPr lang="en-US" sz="4400" dirty="0"/>
              <a:t>-under sections 270 (2)(b), (5) (ix), (6) (b); 321,341,342,401 (g), 454 (4).</a:t>
            </a:r>
          </a:p>
          <a:p>
            <a:pPr lvl="0"/>
            <a:r>
              <a:rPr lang="en-GB" sz="4400" b="1" dirty="0"/>
              <a:t>Rehabilitation</a:t>
            </a:r>
            <a:r>
              <a:rPr lang="en-GB" sz="4400" dirty="0"/>
              <a:t>-under sections 401,467,468 (2)</a:t>
            </a:r>
            <a:endParaRPr lang="en-US" sz="4400" dirty="0"/>
          </a:p>
          <a:p>
            <a:pPr lvl="0"/>
            <a:r>
              <a:rPr lang="en-GB" sz="4400" b="1" dirty="0"/>
              <a:t>Treatment-</a:t>
            </a:r>
            <a:r>
              <a:rPr lang="en-GB" sz="4400" dirty="0"/>
              <a:t>under sections 298 (2); 311 (2); 319 (1)(c); 401(c).</a:t>
            </a:r>
            <a:endParaRPr lang="en-US" sz="4400" dirty="0"/>
          </a:p>
        </p:txBody>
      </p:sp>
    </p:spTree>
    <p:extLst>
      <p:ext uri="{BB962C8B-B14F-4D97-AF65-F5344CB8AC3E}">
        <p14:creationId xmlns:p14="http://schemas.microsoft.com/office/powerpoint/2010/main" val="8796575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5B8B7D9-41A9-49E1-8D3E-EAE149F28DAB}"/>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Principle 4: Collection of data or statistics </a:t>
            </a:r>
          </a:p>
        </p:txBody>
      </p:sp>
      <p:sp>
        <p:nvSpPr>
          <p:cNvPr id="3" name="Content Placeholder 2">
            <a:extLst>
              <a:ext uri="{FF2B5EF4-FFF2-40B4-BE49-F238E27FC236}">
                <a16:creationId xmlns:a16="http://schemas.microsoft.com/office/drawing/2014/main" xmlns="" id="{F24EE8DB-6071-4759-9169-6876B0848AB2}"/>
              </a:ext>
            </a:extLst>
          </p:cNvPr>
          <p:cNvSpPr>
            <a:spLocks noGrp="1"/>
          </p:cNvSpPr>
          <p:nvPr>
            <p:ph idx="1"/>
          </p:nvPr>
        </p:nvSpPr>
        <p:spPr/>
        <p:txBody>
          <a:bodyPr>
            <a:noAutofit/>
          </a:bodyPr>
          <a:lstStyle/>
          <a:p>
            <a:pPr marL="0" indent="0">
              <a:buNone/>
            </a:pPr>
            <a:r>
              <a:rPr lang="en-US" b="1" dirty="0">
                <a:latin typeface="Adobe Heiti Std R" panose="020B0400000000000000" pitchFamily="34" charset="-128"/>
                <a:ea typeface="Adobe Heiti Std R" panose="020B0400000000000000" pitchFamily="34" charset="-128"/>
              </a:rPr>
              <a:t>M</a:t>
            </a:r>
            <a:r>
              <a:rPr lang="en-US" dirty="0">
                <a:latin typeface="Adobe Heiti Std R" panose="020B0400000000000000" pitchFamily="34" charset="-128"/>
                <a:ea typeface="Adobe Heiti Std R" panose="020B0400000000000000" pitchFamily="34" charset="-128"/>
              </a:rPr>
              <a:t>odern criminal justice admin requires the use of data for:</a:t>
            </a:r>
          </a:p>
          <a:p>
            <a:pPr marL="0" indent="0">
              <a:buNone/>
            </a:pPr>
            <a:endParaRPr lang="en-US" dirty="0">
              <a:latin typeface="Adobe Heiti Std R" panose="020B0400000000000000" pitchFamily="34" charset="-128"/>
              <a:ea typeface="Adobe Heiti Std R" panose="020B0400000000000000" pitchFamily="34" charset="-128"/>
            </a:endParaRPr>
          </a:p>
          <a:p>
            <a:r>
              <a:rPr lang="en-US" sz="3600" dirty="0">
                <a:latin typeface="Adobe Heiti Std R" panose="020B0400000000000000" pitchFamily="34" charset="-128"/>
                <a:ea typeface="Adobe Heiti Std R" panose="020B0400000000000000" pitchFamily="34" charset="-128"/>
              </a:rPr>
              <a:t>Advocating for improved resource allocation;</a:t>
            </a:r>
          </a:p>
          <a:p>
            <a:r>
              <a:rPr lang="en-US" sz="3600" dirty="0">
                <a:latin typeface="Adobe Heiti Std R" panose="020B0400000000000000" pitchFamily="34" charset="-128"/>
                <a:ea typeface="Adobe Heiti Std R" panose="020B0400000000000000" pitchFamily="34" charset="-128"/>
              </a:rPr>
              <a:t>Justifying donor funding;  </a:t>
            </a:r>
          </a:p>
          <a:p>
            <a:r>
              <a:rPr lang="en-US" sz="3600" dirty="0">
                <a:latin typeface="Adobe Heiti Std R" panose="020B0400000000000000" pitchFamily="34" charset="-128"/>
                <a:ea typeface="Adobe Heiti Std R" panose="020B0400000000000000" pitchFamily="34" charset="-128"/>
              </a:rPr>
              <a:t>tracking offenders; </a:t>
            </a:r>
          </a:p>
          <a:p>
            <a:r>
              <a:rPr lang="en-US" sz="3600" dirty="0">
                <a:latin typeface="Adobe Heiti Std R" panose="020B0400000000000000" pitchFamily="34" charset="-128"/>
                <a:ea typeface="Adobe Heiti Std R" panose="020B0400000000000000" pitchFamily="34" charset="-128"/>
              </a:rPr>
              <a:t>forecasting crime trends and </a:t>
            </a:r>
          </a:p>
          <a:p>
            <a:r>
              <a:rPr lang="en-US" sz="3600" dirty="0">
                <a:latin typeface="Adobe Heiti Std R" panose="020B0400000000000000" pitchFamily="34" charset="-128"/>
                <a:ea typeface="Adobe Heiti Std R" panose="020B0400000000000000" pitchFamily="34" charset="-128"/>
              </a:rPr>
              <a:t>planning appropriate preventive measures.</a:t>
            </a:r>
          </a:p>
          <a:p>
            <a:endParaRPr lang="en-US" sz="3200" dirty="0">
              <a:latin typeface="Adobe Gothic Std B" panose="020B0800000000000000" pitchFamily="34" charset="-128"/>
              <a:ea typeface="Adobe Gothic Std B" panose="020B0800000000000000" pitchFamily="34" charset="-128"/>
            </a:endParaRPr>
          </a:p>
        </p:txBody>
      </p:sp>
    </p:spTree>
    <p:extLst>
      <p:ext uri="{BB962C8B-B14F-4D97-AF65-F5344CB8AC3E}">
        <p14:creationId xmlns:p14="http://schemas.microsoft.com/office/powerpoint/2010/main" val="3102584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43D071-BE2E-4BC7-98C3-B6DF786DA6E8}"/>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Forms of Data required under ACJA/ACJLs-</a:t>
            </a:r>
          </a:p>
        </p:txBody>
      </p:sp>
      <p:sp>
        <p:nvSpPr>
          <p:cNvPr id="3" name="Content Placeholder 2">
            <a:extLst>
              <a:ext uri="{FF2B5EF4-FFF2-40B4-BE49-F238E27FC236}">
                <a16:creationId xmlns:a16="http://schemas.microsoft.com/office/drawing/2014/main" xmlns="" id="{2EDD4464-CB7E-4C15-A889-7DED8215CD43}"/>
              </a:ext>
            </a:extLst>
          </p:cNvPr>
          <p:cNvSpPr>
            <a:spLocks noGrp="1"/>
          </p:cNvSpPr>
          <p:nvPr>
            <p:ph idx="1"/>
          </p:nvPr>
        </p:nvSpPr>
        <p:spPr/>
        <p:txBody>
          <a:bodyPr/>
          <a:lstStyle/>
          <a:p>
            <a:pPr marL="0" indent="0" algn="just">
              <a:buNone/>
            </a:pPr>
            <a:r>
              <a:rPr lang="en-US" sz="4000" dirty="0">
                <a:latin typeface="Adobe Heiti Std R" panose="020B0400000000000000" pitchFamily="34" charset="-128"/>
                <a:ea typeface="Adobe Heiti Std R" panose="020B0400000000000000" pitchFamily="34" charset="-128"/>
              </a:rPr>
              <a:t>ACJA provides for criminal justice database under the management of the IGP and the AG. </a:t>
            </a:r>
          </a:p>
          <a:p>
            <a:pPr marL="0" indent="0" algn="just">
              <a:buNone/>
            </a:pPr>
            <a:r>
              <a:rPr lang="en-US" sz="4000" dirty="0">
                <a:latin typeface="Adobe Heiti Std R" panose="020B0400000000000000" pitchFamily="34" charset="-128"/>
                <a:ea typeface="Adobe Heiti Std R" panose="020B0400000000000000" pitchFamily="34" charset="-128"/>
              </a:rPr>
              <a:t>Arrests, trials and decisions in all criminal cases must be fed into this data base known as the </a:t>
            </a:r>
            <a:r>
              <a:rPr lang="en-US" sz="4000" b="1" dirty="0">
                <a:latin typeface="Adobe Heiti Std R" panose="020B0400000000000000" pitchFamily="34" charset="-128"/>
                <a:ea typeface="Adobe Heiti Std R" panose="020B0400000000000000" pitchFamily="34" charset="-128"/>
              </a:rPr>
              <a:t>Central Criminal Records Registry (CCRR). (S. 16)</a:t>
            </a:r>
          </a:p>
          <a:p>
            <a:endParaRPr lang="en-US" dirty="0"/>
          </a:p>
        </p:txBody>
      </p:sp>
    </p:spTree>
    <p:extLst>
      <p:ext uri="{BB962C8B-B14F-4D97-AF65-F5344CB8AC3E}">
        <p14:creationId xmlns:p14="http://schemas.microsoft.com/office/powerpoint/2010/main" val="5045308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584686-1F14-4E88-AAB4-9769AA9E7F0C}"/>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Principle 5: Technology-aided justice system-</a:t>
            </a:r>
            <a:endParaRPr lang="en-US" dirty="0">
              <a:latin typeface="Adobe Gothic Std B" panose="020B0800000000000000" pitchFamily="34" charset="-128"/>
              <a:ea typeface="Adobe Gothic Std B" panose="020B0800000000000000" pitchFamily="34" charset="-128"/>
            </a:endParaRPr>
          </a:p>
        </p:txBody>
      </p:sp>
      <p:sp>
        <p:nvSpPr>
          <p:cNvPr id="3" name="Content Placeholder 2">
            <a:extLst>
              <a:ext uri="{FF2B5EF4-FFF2-40B4-BE49-F238E27FC236}">
                <a16:creationId xmlns:a16="http://schemas.microsoft.com/office/drawing/2014/main" xmlns="" id="{3277FB6E-75D3-4682-B350-3BB38AE28897}"/>
              </a:ext>
            </a:extLst>
          </p:cNvPr>
          <p:cNvSpPr>
            <a:spLocks noGrp="1"/>
          </p:cNvSpPr>
          <p:nvPr>
            <p:ph idx="1"/>
          </p:nvPr>
        </p:nvSpPr>
        <p:spPr/>
        <p:txBody>
          <a:bodyPr>
            <a:noAutofit/>
          </a:bodyPr>
          <a:lstStyle/>
          <a:p>
            <a:pPr marL="0" indent="0" algn="just">
              <a:buNone/>
            </a:pPr>
            <a:r>
              <a:rPr lang="en-US" sz="3600" dirty="0">
                <a:latin typeface="Adobe Heiti Std R" panose="020B0400000000000000" pitchFamily="34" charset="-128"/>
                <a:ea typeface="Adobe Heiti Std R" panose="020B0400000000000000" pitchFamily="34" charset="-128"/>
              </a:rPr>
              <a:t>The ACJA in </a:t>
            </a:r>
            <a:r>
              <a:rPr lang="en-US" sz="3600" b="1" dirty="0">
                <a:latin typeface="Adobe Heiti Std R" panose="020B0400000000000000" pitchFamily="34" charset="-128"/>
                <a:ea typeface="Adobe Heiti Std R" panose="020B0400000000000000" pitchFamily="34" charset="-128"/>
              </a:rPr>
              <a:t>s. 364 </a:t>
            </a:r>
            <a:r>
              <a:rPr lang="en-US" sz="3600" dirty="0">
                <a:latin typeface="Adobe Heiti Std R" panose="020B0400000000000000" pitchFamily="34" charset="-128"/>
                <a:ea typeface="Adobe Heiti Std R" panose="020B0400000000000000" pitchFamily="34" charset="-128"/>
              </a:rPr>
              <a:t>provides for:</a:t>
            </a:r>
          </a:p>
          <a:p>
            <a:pPr algn="just"/>
            <a:r>
              <a:rPr lang="en-US" sz="3600" dirty="0">
                <a:latin typeface="Adobe Heiti Std R" panose="020B0400000000000000" pitchFamily="34" charset="-128"/>
                <a:ea typeface="Adobe Heiti Std R" panose="020B0400000000000000" pitchFamily="34" charset="-128"/>
              </a:rPr>
              <a:t>the taking of notes of evidence or record of proceedings at a trial by manual or </a:t>
            </a:r>
            <a:r>
              <a:rPr lang="en-US" sz="3600" b="1" dirty="0">
                <a:latin typeface="Adobe Heiti Std R" panose="020B0400000000000000" pitchFamily="34" charset="-128"/>
                <a:ea typeface="Adobe Heiti Std R" panose="020B0400000000000000" pitchFamily="34" charset="-128"/>
              </a:rPr>
              <a:t>electronic </a:t>
            </a:r>
            <a:r>
              <a:rPr lang="en-US" sz="3600" dirty="0">
                <a:latin typeface="Adobe Heiti Std R" panose="020B0400000000000000" pitchFamily="34" charset="-128"/>
                <a:ea typeface="Adobe Heiti Std R" panose="020B0400000000000000" pitchFamily="34" charset="-128"/>
              </a:rPr>
              <a:t>recording. </a:t>
            </a:r>
          </a:p>
          <a:p>
            <a:pPr algn="just"/>
            <a:r>
              <a:rPr lang="en-US" dirty="0">
                <a:latin typeface="Adobe Heiti Std R" panose="020B0400000000000000" pitchFamily="34" charset="-128"/>
                <a:ea typeface="Adobe Heiti Std R" panose="020B0400000000000000" pitchFamily="34" charset="-128"/>
              </a:rPr>
              <a:t>e-recording of the process of taking confessional statements.(s.15(4)).</a:t>
            </a:r>
          </a:p>
        </p:txBody>
      </p:sp>
    </p:spTree>
    <p:extLst>
      <p:ext uri="{BB962C8B-B14F-4D97-AF65-F5344CB8AC3E}">
        <p14:creationId xmlns:p14="http://schemas.microsoft.com/office/powerpoint/2010/main" val="9105283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776A44-48CC-4F88-826A-2BF13B3C27F4}"/>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Decisions of Video Recording of taking of Confessional Statements </a:t>
            </a:r>
          </a:p>
        </p:txBody>
      </p:sp>
      <p:sp>
        <p:nvSpPr>
          <p:cNvPr id="3" name="Content Placeholder 2">
            <a:extLst>
              <a:ext uri="{FF2B5EF4-FFF2-40B4-BE49-F238E27FC236}">
                <a16:creationId xmlns:a16="http://schemas.microsoft.com/office/drawing/2014/main" xmlns="" id="{EBA0EB02-79F3-4931-BCC8-2C3A84DF6AE6}"/>
              </a:ext>
            </a:extLst>
          </p:cNvPr>
          <p:cNvSpPr>
            <a:spLocks noGrp="1"/>
          </p:cNvSpPr>
          <p:nvPr>
            <p:ph idx="1"/>
          </p:nvPr>
        </p:nvSpPr>
        <p:spPr/>
        <p:txBody>
          <a:bodyPr>
            <a:normAutofit/>
          </a:bodyPr>
          <a:lstStyle/>
          <a:p>
            <a:pPr marL="0" indent="0" algn="just">
              <a:buNone/>
            </a:pPr>
            <a:r>
              <a:rPr lang="en-US" sz="4400" dirty="0">
                <a:latin typeface="Adobe Heiti Std R" panose="020B0400000000000000" pitchFamily="34" charset="-128"/>
                <a:ea typeface="Adobe Heiti Std R" panose="020B0400000000000000" pitchFamily="34" charset="-128"/>
              </a:rPr>
              <a:t>The Court of Appeal has held that failure to record the taking of confessional statements on video will invalidate any statement so taken unless the statement-taking is witnessed: </a:t>
            </a:r>
            <a:r>
              <a:rPr lang="en-US" dirty="0"/>
              <a:t>Joseph </a:t>
            </a:r>
            <a:r>
              <a:rPr lang="en-US" dirty="0" err="1"/>
              <a:t>Zhiya</a:t>
            </a:r>
            <a:r>
              <a:rPr lang="en-US" dirty="0"/>
              <a:t> v People of Lagos State App. </a:t>
            </a:r>
            <a:r>
              <a:rPr lang="en-US" dirty="0" err="1"/>
              <a:t>No:CA</a:t>
            </a:r>
            <a:r>
              <a:rPr lang="en-US" dirty="0"/>
              <a:t>/L/618c/2015</a:t>
            </a:r>
            <a:endParaRPr lang="en-US" sz="4400" dirty="0">
              <a:latin typeface="Adobe Heiti Std R" panose="020B0400000000000000" pitchFamily="34" charset="-128"/>
              <a:ea typeface="Adobe Heiti Std R" panose="020B0400000000000000" pitchFamily="34" charset="-128"/>
            </a:endParaRPr>
          </a:p>
          <a:p>
            <a:endParaRPr lang="en-US" dirty="0"/>
          </a:p>
        </p:txBody>
      </p:sp>
    </p:spTree>
    <p:extLst>
      <p:ext uri="{BB962C8B-B14F-4D97-AF65-F5344CB8AC3E}">
        <p14:creationId xmlns:p14="http://schemas.microsoft.com/office/powerpoint/2010/main" val="28798269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B7726E-1D27-4B39-A8F1-1FD9AE09C304}"/>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Principle 6: Gender balance-</a:t>
            </a:r>
          </a:p>
        </p:txBody>
      </p:sp>
      <p:sp>
        <p:nvSpPr>
          <p:cNvPr id="3" name="Content Placeholder 2">
            <a:extLst>
              <a:ext uri="{FF2B5EF4-FFF2-40B4-BE49-F238E27FC236}">
                <a16:creationId xmlns:a16="http://schemas.microsoft.com/office/drawing/2014/main" xmlns="" id="{4BF2C47E-4457-4322-8FFA-104E765FAAEC}"/>
              </a:ext>
            </a:extLst>
          </p:cNvPr>
          <p:cNvSpPr>
            <a:spLocks noGrp="1"/>
          </p:cNvSpPr>
          <p:nvPr>
            <p:ph idx="1"/>
          </p:nvPr>
        </p:nvSpPr>
        <p:spPr/>
        <p:txBody>
          <a:bodyPr>
            <a:normAutofit/>
          </a:bodyPr>
          <a:lstStyle/>
          <a:p>
            <a:pPr marL="0" indent="0">
              <a:buNone/>
            </a:pPr>
            <a:r>
              <a:rPr lang="en-US" dirty="0">
                <a:latin typeface="Adobe Heiti Std R" panose="020B0400000000000000" pitchFamily="34" charset="-128"/>
                <a:ea typeface="Adobe Heiti Std R" panose="020B0400000000000000" pitchFamily="34" charset="-128"/>
              </a:rPr>
              <a:t>The ACJA makes attempts to address discrimination against women. </a:t>
            </a:r>
          </a:p>
          <a:p>
            <a:pPr algn="just"/>
            <a:r>
              <a:rPr lang="en-US" sz="3200" dirty="0">
                <a:latin typeface="Adobe Heiti Std R" panose="020B0400000000000000" pitchFamily="34" charset="-128"/>
                <a:ea typeface="Adobe Heiti Std R" panose="020B0400000000000000" pitchFamily="34" charset="-128"/>
              </a:rPr>
              <a:t>S.167(3), that women cannot be prevented from serving as sureties for suspects.</a:t>
            </a:r>
          </a:p>
          <a:p>
            <a:pPr algn="just"/>
            <a:r>
              <a:rPr lang="en-US" sz="3200" dirty="0">
                <a:latin typeface="Adobe Heiti Std R" panose="020B0400000000000000" pitchFamily="34" charset="-128"/>
                <a:ea typeface="Adobe Heiti Std R" panose="020B0400000000000000" pitchFamily="34" charset="-128"/>
              </a:rPr>
              <a:t>The right of a woman to maintain and hold property in her own name is entrenched in the Act: S.191. </a:t>
            </a:r>
          </a:p>
          <a:p>
            <a:pPr algn="just"/>
            <a:r>
              <a:rPr lang="en-US" sz="3200" dirty="0">
                <a:latin typeface="Adobe Heiti Std R" panose="020B0400000000000000" pitchFamily="34" charset="-128"/>
                <a:ea typeface="Adobe Heiti Std R" panose="020B0400000000000000" pitchFamily="34" charset="-128"/>
              </a:rPr>
              <a:t>However, the language of the Act may be criticized as being male-oriented. </a:t>
            </a:r>
          </a:p>
          <a:p>
            <a:pPr marL="0" indent="0">
              <a:buNone/>
            </a:pPr>
            <a:endParaRPr lang="en-US" dirty="0"/>
          </a:p>
        </p:txBody>
      </p:sp>
    </p:spTree>
    <p:extLst>
      <p:ext uri="{BB962C8B-B14F-4D97-AF65-F5344CB8AC3E}">
        <p14:creationId xmlns:p14="http://schemas.microsoft.com/office/powerpoint/2010/main" val="11090016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D92CE2-08F8-4294-A060-BC3C2457F43F}"/>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Principle 7: Protection of the Child</a:t>
            </a:r>
          </a:p>
        </p:txBody>
      </p:sp>
      <p:sp>
        <p:nvSpPr>
          <p:cNvPr id="3" name="Content Placeholder 2">
            <a:extLst>
              <a:ext uri="{FF2B5EF4-FFF2-40B4-BE49-F238E27FC236}">
                <a16:creationId xmlns:a16="http://schemas.microsoft.com/office/drawing/2014/main" xmlns="" id="{6C29E6A0-AF48-461C-84CC-99B46932770C}"/>
              </a:ext>
            </a:extLst>
          </p:cNvPr>
          <p:cNvSpPr>
            <a:spLocks noGrp="1"/>
          </p:cNvSpPr>
          <p:nvPr>
            <p:ph idx="1"/>
          </p:nvPr>
        </p:nvSpPr>
        <p:spPr/>
        <p:txBody>
          <a:bodyPr>
            <a:normAutofit/>
          </a:bodyPr>
          <a:lstStyle/>
          <a:p>
            <a:r>
              <a:rPr lang="en-US" sz="4800" dirty="0">
                <a:latin typeface="Adobe Heiti Std R" panose="020B0400000000000000" pitchFamily="34" charset="-128"/>
                <a:ea typeface="Adobe Heiti Std R" panose="020B0400000000000000" pitchFamily="34" charset="-128"/>
              </a:rPr>
              <a:t>No death penalty for a child (S.405);</a:t>
            </a:r>
          </a:p>
          <a:p>
            <a:r>
              <a:rPr lang="en-US" sz="4800" dirty="0">
                <a:latin typeface="Adobe Heiti Std R" panose="020B0400000000000000" pitchFamily="34" charset="-128"/>
                <a:ea typeface="Adobe Heiti Std R" panose="020B0400000000000000" pitchFamily="34" charset="-128"/>
              </a:rPr>
              <a:t>A pregnant woman cannot be given the death penalty (S.404);</a:t>
            </a:r>
          </a:p>
          <a:p>
            <a:r>
              <a:rPr lang="en-US" sz="4800" dirty="0">
                <a:latin typeface="Adobe Heiti Std R" panose="020B0400000000000000" pitchFamily="34" charset="-128"/>
                <a:ea typeface="Adobe Heiti Std R" panose="020B0400000000000000" pitchFamily="34" charset="-128"/>
              </a:rPr>
              <a:t>Children are to be tried under the Child Rights Law (SS.371,452,467);</a:t>
            </a:r>
          </a:p>
          <a:p>
            <a:endParaRPr lang="en-US" sz="4800" dirty="0">
              <a:latin typeface="Adobe Heiti Std R" panose="020B0400000000000000" pitchFamily="34" charset="-128"/>
              <a:ea typeface="Adobe Heiti Std R" panose="020B0400000000000000" pitchFamily="34" charset="-128"/>
            </a:endParaRPr>
          </a:p>
        </p:txBody>
      </p:sp>
    </p:spTree>
    <p:extLst>
      <p:ext uri="{BB962C8B-B14F-4D97-AF65-F5344CB8AC3E}">
        <p14:creationId xmlns:p14="http://schemas.microsoft.com/office/powerpoint/2010/main" val="2407305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7604422-B9D8-4EBC-A0A9-D81C609EA262}"/>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Background to the ACJA</a:t>
            </a:r>
          </a:p>
        </p:txBody>
      </p:sp>
      <p:sp>
        <p:nvSpPr>
          <p:cNvPr id="3" name="Content Placeholder 2">
            <a:extLst>
              <a:ext uri="{FF2B5EF4-FFF2-40B4-BE49-F238E27FC236}">
                <a16:creationId xmlns:a16="http://schemas.microsoft.com/office/drawing/2014/main" xmlns="" id="{8570960D-0270-4702-B044-FED217F9D963}"/>
              </a:ext>
            </a:extLst>
          </p:cNvPr>
          <p:cNvSpPr>
            <a:spLocks noGrp="1"/>
          </p:cNvSpPr>
          <p:nvPr>
            <p:ph idx="1"/>
          </p:nvPr>
        </p:nvSpPr>
        <p:spPr/>
        <p:txBody>
          <a:bodyPr/>
          <a:lstStyle/>
          <a:p>
            <a:pPr algn="just"/>
            <a:r>
              <a:rPr lang="en-US" sz="4000" dirty="0">
                <a:latin typeface="Adobe Heiti Std R" panose="020B0400000000000000" pitchFamily="34" charset="-128"/>
                <a:ea typeface="Adobe Heiti Std R" panose="020B0400000000000000" pitchFamily="34" charset="-128"/>
              </a:rPr>
              <a:t>The Administration of Criminal Justice Act (ACJA) was signed into law by President Goodluck Jonathan, on 14</a:t>
            </a:r>
            <a:r>
              <a:rPr lang="en-US" sz="4000" baseline="30000" dirty="0">
                <a:latin typeface="Adobe Heiti Std R" panose="020B0400000000000000" pitchFamily="34" charset="-128"/>
                <a:ea typeface="Adobe Heiti Std R" panose="020B0400000000000000" pitchFamily="34" charset="-128"/>
              </a:rPr>
              <a:t>th</a:t>
            </a:r>
            <a:r>
              <a:rPr lang="en-US" sz="4000" dirty="0">
                <a:latin typeface="Adobe Heiti Std R" panose="020B0400000000000000" pitchFamily="34" charset="-128"/>
                <a:ea typeface="Adobe Heiti Std R" panose="020B0400000000000000" pitchFamily="34" charset="-128"/>
              </a:rPr>
              <a:t> May 2015.</a:t>
            </a:r>
          </a:p>
          <a:p>
            <a:pPr algn="just"/>
            <a:r>
              <a:rPr lang="en-US" sz="4000" dirty="0">
                <a:latin typeface="Adobe Heiti Std R" panose="020B0400000000000000" pitchFamily="34" charset="-128"/>
                <a:ea typeface="Adobe Heiti Std R" panose="020B0400000000000000" pitchFamily="34" charset="-128"/>
              </a:rPr>
              <a:t>Before then the  Criminal Procedure Act (CPA) and the Criminal Procedure Code (CPC)</a:t>
            </a:r>
            <a:r>
              <a:rPr lang="en-US" sz="4000" dirty="0">
                <a:latin typeface="Adobe Heiti Std R" panose="020B0400000000000000" pitchFamily="34" charset="-128"/>
                <a:ea typeface="Adobe Heiti Std R" panose="020B0400000000000000" pitchFamily="34" charset="-128"/>
                <a:cs typeface="Segoe UI" panose="020B0502040204020203" pitchFamily="34" charset="0"/>
              </a:rPr>
              <a:t>, applied in the Southern and Northern States respectively.</a:t>
            </a:r>
          </a:p>
          <a:p>
            <a:endParaRPr lang="en-US" dirty="0">
              <a:latin typeface="Adobe Heiti Std R" panose="020B0400000000000000" pitchFamily="34" charset="-128"/>
              <a:ea typeface="Adobe Heiti Std R" panose="020B0400000000000000" pitchFamily="34" charset="-128"/>
            </a:endParaRPr>
          </a:p>
        </p:txBody>
      </p:sp>
    </p:spTree>
    <p:extLst>
      <p:ext uri="{BB962C8B-B14F-4D97-AF65-F5344CB8AC3E}">
        <p14:creationId xmlns:p14="http://schemas.microsoft.com/office/powerpoint/2010/main" val="11829742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3665FC-8FFD-4240-979D-8FA8ED904EAA}"/>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Principle 8: Human Rights compliant</a:t>
            </a:r>
          </a:p>
        </p:txBody>
      </p:sp>
      <p:sp>
        <p:nvSpPr>
          <p:cNvPr id="3" name="Content Placeholder 2">
            <a:extLst>
              <a:ext uri="{FF2B5EF4-FFF2-40B4-BE49-F238E27FC236}">
                <a16:creationId xmlns:a16="http://schemas.microsoft.com/office/drawing/2014/main" xmlns="" id="{00885770-BEB9-4053-9BDF-123A69F96080}"/>
              </a:ext>
            </a:extLst>
          </p:cNvPr>
          <p:cNvSpPr>
            <a:spLocks noGrp="1"/>
          </p:cNvSpPr>
          <p:nvPr>
            <p:ph idx="1"/>
          </p:nvPr>
        </p:nvSpPr>
        <p:spPr/>
        <p:txBody>
          <a:bodyPr>
            <a:normAutofit/>
          </a:bodyPr>
          <a:lstStyle/>
          <a:p>
            <a:pPr marL="0" indent="0" algn="just">
              <a:buNone/>
            </a:pPr>
            <a:r>
              <a:rPr lang="en-US" sz="3600" dirty="0">
                <a:latin typeface="Adobe Fan Heiti Std B" panose="020B0700000000000000" pitchFamily="34" charset="-128"/>
                <a:ea typeface="Adobe Fan Heiti Std B" panose="020B0700000000000000" pitchFamily="34" charset="-128"/>
              </a:rPr>
              <a:t>The ACJA makes a deliberate attempt to ensure that the constitutional rights of suspects are well protected by law enforcement agents and the courts. </a:t>
            </a:r>
          </a:p>
          <a:p>
            <a:pPr marL="0" indent="0" algn="just">
              <a:buNone/>
            </a:pPr>
            <a:r>
              <a:rPr lang="en-US" sz="3600" dirty="0">
                <a:latin typeface="Adobe Fan Heiti Std B" panose="020B0700000000000000" pitchFamily="34" charset="-128"/>
                <a:ea typeface="Adobe Fan Heiti Std B" panose="020B0700000000000000" pitchFamily="34" charset="-128"/>
              </a:rPr>
              <a:t>The right to bail and the procedure for actualizing it are clearly spelt out in the Act. The ACJA adopts a </a:t>
            </a:r>
            <a:r>
              <a:rPr lang="en-US" sz="3600" dirty="0">
                <a:solidFill>
                  <a:srgbClr val="FF0000"/>
                </a:solidFill>
                <a:latin typeface="Adobe Gothic Std B" panose="020B0800000000000000" pitchFamily="34" charset="-128"/>
                <a:ea typeface="Adobe Gothic Std B" panose="020B0800000000000000" pitchFamily="34" charset="-128"/>
              </a:rPr>
              <a:t>liberal policy</a:t>
            </a:r>
            <a:r>
              <a:rPr lang="en-US" sz="3600" dirty="0">
                <a:latin typeface="Adobe Fan Heiti Std B" panose="020B0700000000000000" pitchFamily="34" charset="-128"/>
                <a:ea typeface="Adobe Fan Heiti Std B" panose="020B0700000000000000" pitchFamily="34" charset="-128"/>
              </a:rPr>
              <a:t> with respect to the grant of bail to a suspect pending trial. </a:t>
            </a:r>
          </a:p>
          <a:p>
            <a:endParaRPr lang="en-US" sz="3600" dirty="0">
              <a:latin typeface="Adobe Fan Heiti Std B" panose="020B0700000000000000" pitchFamily="34" charset="-128"/>
              <a:ea typeface="Adobe Fan Heiti Std B" panose="020B0700000000000000" pitchFamily="34" charset="-128"/>
            </a:endParaRPr>
          </a:p>
          <a:p>
            <a:endParaRPr lang="en-US" sz="3600" dirty="0"/>
          </a:p>
        </p:txBody>
      </p:sp>
    </p:spTree>
    <p:extLst>
      <p:ext uri="{BB962C8B-B14F-4D97-AF65-F5344CB8AC3E}">
        <p14:creationId xmlns:p14="http://schemas.microsoft.com/office/powerpoint/2010/main" val="38972991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A7D2FEF-EE66-4739-9BC0-73303F503972}"/>
              </a:ext>
            </a:extLst>
          </p:cNvPr>
          <p:cNvSpPr>
            <a:spLocks noGrp="1"/>
          </p:cNvSpPr>
          <p:nvPr>
            <p:ph type="title"/>
          </p:nvPr>
        </p:nvSpPr>
        <p:spPr/>
        <p:txBody>
          <a:bodyPr>
            <a:normAutofit fontScale="90000"/>
          </a:bodyPr>
          <a:lstStyle/>
          <a:p>
            <a:r>
              <a:rPr lang="en-US" sz="6000" b="1" dirty="0">
                <a:latin typeface="Adobe Gothic Std B" panose="020B0800000000000000" pitchFamily="34" charset="-128"/>
                <a:ea typeface="Adobe Gothic Std B" panose="020B0800000000000000" pitchFamily="34" charset="-128"/>
              </a:rPr>
              <a:t>Innovations in the ACJA/ACJLs</a:t>
            </a:r>
          </a:p>
        </p:txBody>
      </p:sp>
      <p:sp>
        <p:nvSpPr>
          <p:cNvPr id="3" name="Content Placeholder 2">
            <a:extLst>
              <a:ext uri="{FF2B5EF4-FFF2-40B4-BE49-F238E27FC236}">
                <a16:creationId xmlns:a16="http://schemas.microsoft.com/office/drawing/2014/main" xmlns="" id="{0012DED6-C1AB-4C58-A75C-893DC3053B39}"/>
              </a:ext>
            </a:extLst>
          </p:cNvPr>
          <p:cNvSpPr>
            <a:spLocks noGrp="1"/>
          </p:cNvSpPr>
          <p:nvPr>
            <p:ph idx="1"/>
          </p:nvPr>
        </p:nvSpPr>
        <p:spPr/>
        <p:txBody>
          <a:bodyPr>
            <a:normAutofit/>
          </a:bodyPr>
          <a:lstStyle/>
          <a:p>
            <a:r>
              <a:rPr lang="en-US" sz="3600" dirty="0">
                <a:latin typeface="Adobe Fan Heiti Std B" panose="020B0700000000000000" pitchFamily="34" charset="-128"/>
                <a:ea typeface="Adobe Fan Heiti Std B" panose="020B0700000000000000" pitchFamily="34" charset="-128"/>
              </a:rPr>
              <a:t>Applicability to all federal courts and the trial of federal offences (S.2 (1));</a:t>
            </a:r>
          </a:p>
          <a:p>
            <a:pPr fontAlgn="auto"/>
            <a:r>
              <a:rPr lang="en-US" sz="3600" dirty="0">
                <a:latin typeface="Adobe Fan Heiti Std B" panose="020B0700000000000000" pitchFamily="34" charset="-128"/>
                <a:ea typeface="Adobe Fan Heiti Std B" panose="020B0700000000000000" pitchFamily="34" charset="-128"/>
              </a:rPr>
              <a:t>Prohibition of unlawful arrests -unlawful arrest is one of the major problems of the Nigerian criminal process;</a:t>
            </a:r>
          </a:p>
          <a:p>
            <a:pPr fontAlgn="auto"/>
            <a:r>
              <a:rPr lang="en-US" sz="3600" dirty="0">
                <a:latin typeface="Adobe Fan Heiti Std B" panose="020B0700000000000000" pitchFamily="34" charset="-128"/>
                <a:ea typeface="Adobe Fan Heiti Std B" panose="020B0700000000000000" pitchFamily="34" charset="-128"/>
              </a:rPr>
              <a:t>searches shall be conducted decently and by a person of the same sex;</a:t>
            </a:r>
          </a:p>
          <a:p>
            <a:pPr fontAlgn="auto"/>
            <a:endParaRPr lang="en-US" b="1" dirty="0"/>
          </a:p>
          <a:p>
            <a:endParaRPr lang="en-US" dirty="0"/>
          </a:p>
        </p:txBody>
      </p:sp>
    </p:spTree>
    <p:extLst>
      <p:ext uri="{BB962C8B-B14F-4D97-AF65-F5344CB8AC3E}">
        <p14:creationId xmlns:p14="http://schemas.microsoft.com/office/powerpoint/2010/main" val="19368481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A08E721-2C68-43A7-B9AE-73058F73A38F}"/>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Innovations in the ACJA (contd.)</a:t>
            </a:r>
            <a:endParaRPr lang="en-US" dirty="0"/>
          </a:p>
        </p:txBody>
      </p:sp>
      <p:sp>
        <p:nvSpPr>
          <p:cNvPr id="3" name="Content Placeholder 2">
            <a:extLst>
              <a:ext uri="{FF2B5EF4-FFF2-40B4-BE49-F238E27FC236}">
                <a16:creationId xmlns:a16="http://schemas.microsoft.com/office/drawing/2014/main" xmlns="" id="{B7B988E4-BE8E-440D-B302-B0C62FAFDCC0}"/>
              </a:ext>
            </a:extLst>
          </p:cNvPr>
          <p:cNvSpPr>
            <a:spLocks noGrp="1"/>
          </p:cNvSpPr>
          <p:nvPr>
            <p:ph idx="1"/>
          </p:nvPr>
        </p:nvSpPr>
        <p:spPr/>
        <p:txBody>
          <a:bodyPr/>
          <a:lstStyle/>
          <a:p>
            <a:pPr algn="just" fontAlgn="auto"/>
            <a:r>
              <a:rPr lang="en-US" sz="3600" b="1" dirty="0">
                <a:latin typeface="Adobe Fan Heiti Std B" panose="020B0700000000000000" pitchFamily="34" charset="-128"/>
                <a:ea typeface="Adobe Fan Heiti Std B" panose="020B0700000000000000" pitchFamily="34" charset="-128"/>
              </a:rPr>
              <a:t>S. 7 prohibits arrest by proxy or arrest in lieu of parents, siblings, friends or relations of suspects;</a:t>
            </a:r>
          </a:p>
          <a:p>
            <a:pPr algn="just" fontAlgn="auto"/>
            <a:r>
              <a:rPr lang="en-US" sz="3600" b="1" dirty="0">
                <a:latin typeface="Adobe Fan Heiti Std B" panose="020B0700000000000000" pitchFamily="34" charset="-128"/>
                <a:ea typeface="Adobe Fan Heiti Std B" panose="020B0700000000000000" pitchFamily="34" charset="-128"/>
              </a:rPr>
              <a:t>S. 6(2) makes provisions for the protection of constitutional rights of citizens who are arrested. </a:t>
            </a:r>
          </a:p>
          <a:p>
            <a:pPr algn="just" fontAlgn="auto"/>
            <a:r>
              <a:rPr lang="en-US" sz="3600" b="1" dirty="0">
                <a:latin typeface="Adobe Fan Heiti Std B" panose="020B0700000000000000" pitchFamily="34" charset="-128"/>
                <a:ea typeface="Adobe Fan Heiti Std B" panose="020B0700000000000000" pitchFamily="34" charset="-128"/>
              </a:rPr>
              <a:t>Suspect must be informed of the reason for the arrest.</a:t>
            </a:r>
          </a:p>
          <a:p>
            <a:endParaRPr lang="en-US" dirty="0"/>
          </a:p>
        </p:txBody>
      </p:sp>
    </p:spTree>
    <p:extLst>
      <p:ext uri="{BB962C8B-B14F-4D97-AF65-F5344CB8AC3E}">
        <p14:creationId xmlns:p14="http://schemas.microsoft.com/office/powerpoint/2010/main" val="5791411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66087C-858A-49BF-86C0-652EFDCE6298}"/>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Innovations in the ACJA (contd.)</a:t>
            </a:r>
            <a:endParaRPr lang="en-US" dirty="0"/>
          </a:p>
        </p:txBody>
      </p:sp>
      <p:sp>
        <p:nvSpPr>
          <p:cNvPr id="3" name="Content Placeholder 2">
            <a:extLst>
              <a:ext uri="{FF2B5EF4-FFF2-40B4-BE49-F238E27FC236}">
                <a16:creationId xmlns:a16="http://schemas.microsoft.com/office/drawing/2014/main" xmlns="" id="{2D6E8156-4345-4E0B-89E0-8B4EDFC16722}"/>
              </a:ext>
            </a:extLst>
          </p:cNvPr>
          <p:cNvSpPr>
            <a:spLocks noGrp="1"/>
          </p:cNvSpPr>
          <p:nvPr>
            <p:ph idx="1"/>
          </p:nvPr>
        </p:nvSpPr>
        <p:spPr/>
        <p:txBody>
          <a:bodyPr>
            <a:normAutofit/>
          </a:bodyPr>
          <a:lstStyle/>
          <a:p>
            <a:pPr lvl="0"/>
            <a:r>
              <a:rPr lang="en-US" sz="4000" dirty="0">
                <a:latin typeface="Adobe Fan Heiti Std B" panose="020B0700000000000000" pitchFamily="34" charset="-128"/>
                <a:ea typeface="Adobe Fan Heiti Std B" panose="020B0700000000000000" pitchFamily="34" charset="-128"/>
              </a:rPr>
              <a:t>Humane treatment of an arrested person and prohibition of arrest for civil cases-S. 8(1);</a:t>
            </a:r>
          </a:p>
          <a:p>
            <a:pPr lvl="0" fontAlgn="auto"/>
            <a:r>
              <a:rPr lang="en-US" sz="4000" dirty="0">
                <a:latin typeface="Adobe Fan Heiti Std B" panose="020B0700000000000000" pitchFamily="34" charset="-128"/>
                <a:ea typeface="Adobe Fan Heiti Std B" panose="020B0700000000000000" pitchFamily="34" charset="-128"/>
              </a:rPr>
              <a:t>Mandatory inventory of property-s.10.</a:t>
            </a:r>
          </a:p>
          <a:p>
            <a:pPr lvl="0" fontAlgn="auto"/>
            <a:r>
              <a:rPr lang="en-US" sz="4000" dirty="0">
                <a:latin typeface="Adobe Fan Heiti Std B" panose="020B0700000000000000" pitchFamily="34" charset="-128"/>
                <a:ea typeface="Adobe Fan Heiti Std B" panose="020B0700000000000000" pitchFamily="34" charset="-128"/>
              </a:rPr>
              <a:t>Mandatory record of arrests-S.15 </a:t>
            </a:r>
          </a:p>
          <a:p>
            <a:pPr lvl="0" fontAlgn="auto"/>
            <a:endParaRPr lang="en-US" dirty="0"/>
          </a:p>
        </p:txBody>
      </p:sp>
    </p:spTree>
    <p:extLst>
      <p:ext uri="{BB962C8B-B14F-4D97-AF65-F5344CB8AC3E}">
        <p14:creationId xmlns:p14="http://schemas.microsoft.com/office/powerpoint/2010/main" val="32306258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4B56076-8372-4A54-B11F-22DB7DA342F3}"/>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Innovations in the ACJA (contd.)</a:t>
            </a:r>
            <a:endParaRPr lang="en-US" dirty="0"/>
          </a:p>
        </p:txBody>
      </p:sp>
      <p:sp>
        <p:nvSpPr>
          <p:cNvPr id="3" name="Content Placeholder 2">
            <a:extLst>
              <a:ext uri="{FF2B5EF4-FFF2-40B4-BE49-F238E27FC236}">
                <a16:creationId xmlns:a16="http://schemas.microsoft.com/office/drawing/2014/main" xmlns="" id="{43A29C80-E7A1-4820-985C-D492163FCC41}"/>
              </a:ext>
            </a:extLst>
          </p:cNvPr>
          <p:cNvSpPr>
            <a:spLocks noGrp="1"/>
          </p:cNvSpPr>
          <p:nvPr>
            <p:ph idx="1"/>
          </p:nvPr>
        </p:nvSpPr>
        <p:spPr/>
        <p:txBody>
          <a:bodyPr>
            <a:normAutofit lnSpcReduction="10000"/>
          </a:bodyPr>
          <a:lstStyle/>
          <a:p>
            <a:pPr lvl="0" algn="just" fontAlgn="auto"/>
            <a:r>
              <a:rPr lang="en-US" sz="3600" dirty="0">
                <a:latin typeface="Adobe Fan Heiti Std B" panose="020B0700000000000000" pitchFamily="34" charset="-128"/>
                <a:ea typeface="Adobe Fan Heiti Std B" panose="020B0700000000000000" pitchFamily="34" charset="-128"/>
              </a:rPr>
              <a:t>Establishment of a Central Criminal Records Registry (CCRR)-S.16(1) within the Nigeria Police.</a:t>
            </a:r>
          </a:p>
          <a:p>
            <a:pPr lvl="0" algn="just" fontAlgn="auto"/>
            <a:r>
              <a:rPr lang="en-US" sz="3600" dirty="0">
                <a:latin typeface="Adobe Fan Heiti Std B" panose="020B0700000000000000" pitchFamily="34" charset="-128"/>
                <a:ea typeface="Adobe Fan Heiti Std B" panose="020B0700000000000000" pitchFamily="34" charset="-128"/>
              </a:rPr>
              <a:t> Electronic recording of confessional statements-Section 15 (5);</a:t>
            </a:r>
          </a:p>
          <a:p>
            <a:pPr algn="just"/>
            <a:r>
              <a:rPr lang="en-US" sz="3600" dirty="0">
                <a:latin typeface="Adobe Fan Heiti Std B" panose="020B0700000000000000" pitchFamily="34" charset="-128"/>
                <a:ea typeface="Adobe Fan Heiti Std B" panose="020B0700000000000000" pitchFamily="34" charset="-128"/>
              </a:rPr>
              <a:t>Liberal regime of bail-</a:t>
            </a:r>
          </a:p>
          <a:p>
            <a:pPr algn="just" fontAlgn="auto"/>
            <a:r>
              <a:rPr lang="en-US" sz="3600" dirty="0">
                <a:latin typeface="Adobe Fan Heiti Std B" panose="020B0700000000000000" pitchFamily="34" charset="-128"/>
                <a:ea typeface="Adobe Fan Heiti Std B" panose="020B0700000000000000" pitchFamily="34" charset="-128"/>
              </a:rPr>
              <a:t>Monthly report by Police to supervising magistrates-s. 28 </a:t>
            </a:r>
          </a:p>
          <a:p>
            <a:pPr lvl="0"/>
            <a:r>
              <a:rPr lang="en-GB" b="1" dirty="0">
                <a:latin typeface="Adobe Fan Heiti Std B" panose="020B0700000000000000" pitchFamily="34" charset="-128"/>
                <a:ea typeface="Adobe Fan Heiti Std B" panose="020B0700000000000000" pitchFamily="34" charset="-128"/>
              </a:rPr>
              <a:t>Inspection visits to detention facilities-</a:t>
            </a:r>
            <a:r>
              <a:rPr lang="en-US" dirty="0">
                <a:latin typeface="Adobe Fan Heiti Std B" panose="020B0700000000000000" pitchFamily="34" charset="-128"/>
                <a:ea typeface="Adobe Fan Heiti Std B" panose="020B0700000000000000" pitchFamily="34" charset="-128"/>
              </a:rPr>
              <a:t>S. 34 </a:t>
            </a:r>
            <a:endParaRPr lang="en-US" sz="3600" dirty="0">
              <a:latin typeface="Adobe Fan Heiti Std B" panose="020B0700000000000000" pitchFamily="34" charset="-128"/>
              <a:ea typeface="Adobe Fan Heiti Std B" panose="020B0700000000000000" pitchFamily="34" charset="-128"/>
            </a:endParaRPr>
          </a:p>
        </p:txBody>
      </p:sp>
    </p:spTree>
    <p:extLst>
      <p:ext uri="{BB962C8B-B14F-4D97-AF65-F5344CB8AC3E}">
        <p14:creationId xmlns:p14="http://schemas.microsoft.com/office/powerpoint/2010/main" val="19410509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284A1A4-AC0E-44FE-95D5-AFA11F357D59}"/>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Innovations in the ACJA (contd.)</a:t>
            </a:r>
            <a:endParaRPr lang="en-US" dirty="0"/>
          </a:p>
        </p:txBody>
      </p:sp>
      <p:sp>
        <p:nvSpPr>
          <p:cNvPr id="3" name="Content Placeholder 2">
            <a:extLst>
              <a:ext uri="{FF2B5EF4-FFF2-40B4-BE49-F238E27FC236}">
                <a16:creationId xmlns:a16="http://schemas.microsoft.com/office/drawing/2014/main" xmlns="" id="{221D8B1B-CEEE-491B-B705-BB21ED78609C}"/>
              </a:ext>
            </a:extLst>
          </p:cNvPr>
          <p:cNvSpPr>
            <a:spLocks noGrp="1"/>
          </p:cNvSpPr>
          <p:nvPr>
            <p:ph idx="1"/>
          </p:nvPr>
        </p:nvSpPr>
        <p:spPr/>
        <p:txBody>
          <a:bodyPr>
            <a:normAutofit/>
          </a:bodyPr>
          <a:lstStyle/>
          <a:p>
            <a:pPr lvl="0" fontAlgn="auto"/>
            <a:r>
              <a:rPr lang="en-US" sz="3600" dirty="0">
                <a:latin typeface="Adobe Fan Heiti Std B" panose="020B0700000000000000" pitchFamily="34" charset="-128"/>
                <a:ea typeface="Adobe Fan Heiti Std B" panose="020B0700000000000000" pitchFamily="34" charset="-128"/>
              </a:rPr>
              <a:t>Quarterly report of arrests to the A-G Federation</a:t>
            </a:r>
            <a:r>
              <a:rPr lang="en-US" sz="3600" b="1" dirty="0">
                <a:latin typeface="Adobe Fan Heiti Std B" panose="020B0700000000000000" pitchFamily="34" charset="-128"/>
                <a:ea typeface="Adobe Fan Heiti Std B" panose="020B0700000000000000" pitchFamily="34" charset="-128"/>
              </a:rPr>
              <a:t>-</a:t>
            </a:r>
            <a:r>
              <a:rPr lang="en-US" sz="3600" dirty="0">
                <a:latin typeface="Adobe Fan Heiti Std B" panose="020B0700000000000000" pitchFamily="34" charset="-128"/>
                <a:ea typeface="Adobe Fan Heiti Std B" panose="020B0700000000000000" pitchFamily="34" charset="-128"/>
              </a:rPr>
              <a:t>S. 29 of the ACJA by the Inspector General Police and head of every arresting agency;</a:t>
            </a:r>
          </a:p>
          <a:p>
            <a:pPr lvl="0" fontAlgn="auto"/>
            <a:r>
              <a:rPr lang="en-US" sz="3600" dirty="0">
                <a:latin typeface="Adobe Fan Heiti Std B" panose="020B0700000000000000" pitchFamily="34" charset="-128"/>
                <a:ea typeface="Adobe Fan Heiti Std B" panose="020B0700000000000000" pitchFamily="34" charset="-128"/>
              </a:rPr>
              <a:t>Returns by Comptroller-General of Correctional Services-</a:t>
            </a:r>
            <a:r>
              <a:rPr lang="en-US" sz="3600" b="1" dirty="0">
                <a:latin typeface="Adobe Fan Heiti Std B" panose="020B0700000000000000" pitchFamily="34" charset="-128"/>
                <a:ea typeface="Adobe Fan Heiti Std B" panose="020B0700000000000000" pitchFamily="34" charset="-128"/>
              </a:rPr>
              <a:t> </a:t>
            </a:r>
            <a:r>
              <a:rPr lang="en-US" sz="3600" dirty="0">
                <a:latin typeface="Adobe Fan Heiti Std B" panose="020B0700000000000000" pitchFamily="34" charset="-128"/>
                <a:ea typeface="Adobe Fan Heiti Std B" panose="020B0700000000000000" pitchFamily="34" charset="-128"/>
              </a:rPr>
              <a:t>S. 111;</a:t>
            </a:r>
          </a:p>
          <a:p>
            <a:pPr lvl="0" fontAlgn="auto"/>
            <a:r>
              <a:rPr lang="en-US" sz="3600" dirty="0">
                <a:latin typeface="Adobe Fan Heiti Std B" panose="020B0700000000000000" pitchFamily="34" charset="-128"/>
                <a:ea typeface="Adobe Fan Heiti Std B" panose="020B0700000000000000" pitchFamily="34" charset="-128"/>
              </a:rPr>
              <a:t>Abolition of lay prosecution</a:t>
            </a:r>
            <a:r>
              <a:rPr lang="en-US" sz="3600" b="1" dirty="0">
                <a:latin typeface="Adobe Fan Heiti Std B" panose="020B0700000000000000" pitchFamily="34" charset="-128"/>
                <a:ea typeface="Adobe Fan Heiti Std B" panose="020B0700000000000000" pitchFamily="34" charset="-128"/>
              </a:rPr>
              <a:t>-</a:t>
            </a:r>
            <a:r>
              <a:rPr lang="en-US" sz="3600" dirty="0">
                <a:latin typeface="Adobe Fan Heiti Std B" panose="020B0700000000000000" pitchFamily="34" charset="-128"/>
                <a:ea typeface="Adobe Fan Heiti Std B" panose="020B0700000000000000" pitchFamily="34" charset="-128"/>
              </a:rPr>
              <a:t>S. 106  </a:t>
            </a:r>
          </a:p>
          <a:p>
            <a:endParaRPr lang="en-US" dirty="0"/>
          </a:p>
        </p:txBody>
      </p:sp>
    </p:spTree>
    <p:extLst>
      <p:ext uri="{BB962C8B-B14F-4D97-AF65-F5344CB8AC3E}">
        <p14:creationId xmlns:p14="http://schemas.microsoft.com/office/powerpoint/2010/main" val="16149843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822BDBD-4153-4763-8351-F5AD9B295595}"/>
              </a:ext>
            </a:extLst>
          </p:cNvPr>
          <p:cNvSpPr>
            <a:spLocks noGrp="1"/>
          </p:cNvSpPr>
          <p:nvPr>
            <p:ph type="title"/>
          </p:nvPr>
        </p:nvSpPr>
        <p:spPr/>
        <p:txBody>
          <a:bodyPr>
            <a:normAutofit/>
          </a:bodyPr>
          <a:lstStyle/>
          <a:p>
            <a:r>
              <a:rPr lang="en-US" sz="5400" b="1" dirty="0">
                <a:latin typeface="Adobe Gothic Std B" panose="020B0800000000000000" pitchFamily="34" charset="-128"/>
                <a:ea typeface="Adobe Gothic Std B" panose="020B0800000000000000" pitchFamily="34" charset="-128"/>
              </a:rPr>
              <a:t>Innovations in the ACJA (contd.)</a:t>
            </a:r>
            <a:endParaRPr lang="en-US" sz="5400" dirty="0"/>
          </a:p>
        </p:txBody>
      </p:sp>
      <p:sp>
        <p:nvSpPr>
          <p:cNvPr id="3" name="Content Placeholder 2">
            <a:extLst>
              <a:ext uri="{FF2B5EF4-FFF2-40B4-BE49-F238E27FC236}">
                <a16:creationId xmlns:a16="http://schemas.microsoft.com/office/drawing/2014/main" xmlns="" id="{F950FBDF-7C83-4B1D-A9A2-44A1A980AE2F}"/>
              </a:ext>
            </a:extLst>
          </p:cNvPr>
          <p:cNvSpPr>
            <a:spLocks noGrp="1"/>
          </p:cNvSpPr>
          <p:nvPr>
            <p:ph idx="1"/>
          </p:nvPr>
        </p:nvSpPr>
        <p:spPr/>
        <p:txBody>
          <a:bodyPr>
            <a:normAutofit/>
          </a:bodyPr>
          <a:lstStyle/>
          <a:p>
            <a:pPr lvl="0" fontAlgn="auto"/>
            <a:r>
              <a:rPr lang="en-US" sz="4400" dirty="0">
                <a:latin typeface="Adobe Fan Heiti Std B" panose="020B0700000000000000" pitchFamily="34" charset="-128"/>
                <a:ea typeface="Adobe Fan Heiti Std B" panose="020B0700000000000000" pitchFamily="34" charset="-128"/>
              </a:rPr>
              <a:t>Professional bondsperson-S. 187.</a:t>
            </a:r>
          </a:p>
          <a:p>
            <a:pPr lvl="0" fontAlgn="auto"/>
            <a:r>
              <a:rPr lang="en-US" sz="4400" dirty="0">
                <a:latin typeface="Adobe Fan Heiti Std B" panose="020B0700000000000000" pitchFamily="34" charset="-128"/>
                <a:ea typeface="Adobe Fan Heiti Std B" panose="020B0700000000000000" pitchFamily="34" charset="-128"/>
              </a:rPr>
              <a:t>Time protocol for remand orders</a:t>
            </a:r>
          </a:p>
          <a:p>
            <a:r>
              <a:rPr lang="en-US" sz="4400" dirty="0">
                <a:latin typeface="Adobe Fan Heiti Std B" panose="020B0700000000000000" pitchFamily="34" charset="-128"/>
                <a:ea typeface="Adobe Fan Heiti Std B" panose="020B0700000000000000" pitchFamily="34" charset="-128"/>
              </a:rPr>
              <a:t>The ACJA has abolished the practice of ‘holding charges’ .S. </a:t>
            </a:r>
            <a:r>
              <a:rPr lang="en-US" sz="4400" b="1" dirty="0">
                <a:latin typeface="Adobe Fan Heiti Std B" panose="020B0700000000000000" pitchFamily="34" charset="-128"/>
                <a:ea typeface="Adobe Fan Heiti Std B" panose="020B0700000000000000" pitchFamily="34" charset="-128"/>
              </a:rPr>
              <a:t>293-299</a:t>
            </a:r>
            <a:r>
              <a:rPr lang="en-US" sz="4400" dirty="0">
                <a:latin typeface="Adobe Fan Heiti Std B" panose="020B0700000000000000" pitchFamily="34" charset="-128"/>
                <a:ea typeface="Adobe Fan Heiti Std B" panose="020B0700000000000000" pitchFamily="34" charset="-128"/>
              </a:rPr>
              <a:t> provide guidelines.</a:t>
            </a:r>
          </a:p>
          <a:p>
            <a:r>
              <a:rPr lang="en-US" sz="4400" dirty="0">
                <a:latin typeface="Adobe Fan Heiti Std B" panose="020B0700000000000000" pitchFamily="34" charset="-128"/>
                <a:ea typeface="Adobe Fan Heiti Std B" panose="020B0700000000000000" pitchFamily="34" charset="-128"/>
              </a:rPr>
              <a:t>Trial in abstentia-s.266</a:t>
            </a:r>
          </a:p>
        </p:txBody>
      </p:sp>
    </p:spTree>
    <p:extLst>
      <p:ext uri="{BB962C8B-B14F-4D97-AF65-F5344CB8AC3E}">
        <p14:creationId xmlns:p14="http://schemas.microsoft.com/office/powerpoint/2010/main" val="35156861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86189F-F081-4B53-A937-20F818CB40C9}"/>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Innovations in the ACJA (contd.)</a:t>
            </a:r>
            <a:endParaRPr lang="en-US" dirty="0"/>
          </a:p>
        </p:txBody>
      </p:sp>
      <p:sp>
        <p:nvSpPr>
          <p:cNvPr id="3" name="Content Placeholder 2">
            <a:extLst>
              <a:ext uri="{FF2B5EF4-FFF2-40B4-BE49-F238E27FC236}">
                <a16:creationId xmlns:a16="http://schemas.microsoft.com/office/drawing/2014/main" xmlns="" id="{06523863-BAC0-44D2-A9DD-C4E401207E43}"/>
              </a:ext>
            </a:extLst>
          </p:cNvPr>
          <p:cNvSpPr>
            <a:spLocks noGrp="1"/>
          </p:cNvSpPr>
          <p:nvPr>
            <p:ph idx="1"/>
          </p:nvPr>
        </p:nvSpPr>
        <p:spPr/>
        <p:txBody>
          <a:bodyPr>
            <a:normAutofit/>
          </a:bodyPr>
          <a:lstStyle/>
          <a:p>
            <a:pPr algn="just"/>
            <a:r>
              <a:rPr lang="en-US" sz="3200" b="1" dirty="0">
                <a:latin typeface="Adobe Fan Heiti Std B" panose="020B0700000000000000" pitchFamily="34" charset="-128"/>
                <a:ea typeface="Adobe Fan Heiti Std B" panose="020B0700000000000000" pitchFamily="34" charset="-128"/>
              </a:rPr>
              <a:t>Guidelines to prevent abuses in Plea Bargaining-</a:t>
            </a:r>
            <a:r>
              <a:rPr lang="en-US" sz="3200" dirty="0">
                <a:latin typeface="Adobe Fan Heiti Std B" panose="020B0700000000000000" pitchFamily="34" charset="-128"/>
                <a:ea typeface="Adobe Fan Heiti Std B" panose="020B0700000000000000" pitchFamily="34" charset="-128"/>
              </a:rPr>
              <a:t>S. 270.</a:t>
            </a:r>
          </a:p>
          <a:p>
            <a:pPr lvl="0" algn="just" fontAlgn="auto"/>
            <a:r>
              <a:rPr lang="en-US" sz="3200" b="1" dirty="0">
                <a:latin typeface="Adobe Fan Heiti Std B" panose="020B0700000000000000" pitchFamily="34" charset="-128"/>
                <a:ea typeface="Adobe Fan Heiti Std B" panose="020B0700000000000000" pitchFamily="34" charset="-128"/>
              </a:rPr>
              <a:t>Measures for achieving speedy</a:t>
            </a:r>
            <a:r>
              <a:rPr lang="en-US" sz="3200" b="1" i="1" dirty="0">
                <a:latin typeface="Adobe Fan Heiti Std B" panose="020B0700000000000000" pitchFamily="34" charset="-128"/>
                <a:ea typeface="Adobe Fan Heiti Std B" panose="020B0700000000000000" pitchFamily="34" charset="-128"/>
              </a:rPr>
              <a:t> </a:t>
            </a:r>
            <a:r>
              <a:rPr lang="en-US" sz="3200" b="1" dirty="0">
                <a:latin typeface="Adobe Fan Heiti Std B" panose="020B0700000000000000" pitchFamily="34" charset="-128"/>
                <a:ea typeface="Adobe Fan Heiti Std B" panose="020B0700000000000000" pitchFamily="34" charset="-128"/>
              </a:rPr>
              <a:t>trial- e.g. s.382</a:t>
            </a:r>
            <a:r>
              <a:rPr lang="en-US" sz="3200" dirty="0">
                <a:latin typeface="Adobe Fan Heiti Std B" panose="020B0700000000000000" pitchFamily="34" charset="-128"/>
                <a:ea typeface="Adobe Fan Heiti Std B" panose="020B0700000000000000" pitchFamily="34" charset="-128"/>
              </a:rPr>
              <a:t> provides that where an information has been filed, the Chief Judge shall assign it for trial within 15 working days of its filing.</a:t>
            </a:r>
          </a:p>
          <a:p>
            <a:pPr lvl="0" algn="just" fontAlgn="auto"/>
            <a:r>
              <a:rPr lang="en-US" sz="3200" dirty="0">
                <a:latin typeface="Adobe Fan Heiti Std B" panose="020B0700000000000000" pitchFamily="34" charset="-128"/>
                <a:ea typeface="Adobe Fan Heiti Std B" panose="020B0700000000000000" pitchFamily="34" charset="-128"/>
              </a:rPr>
              <a:t>Upon assigning the information, the court to which the information is assigned shall within 10 working days issue notice of trial.</a:t>
            </a:r>
          </a:p>
          <a:p>
            <a:endParaRPr lang="en-US" sz="3200" dirty="0">
              <a:latin typeface="Adobe Heiti Std R" panose="020B0400000000000000" pitchFamily="34" charset="-128"/>
              <a:ea typeface="Adobe Heiti Std R" panose="020B0400000000000000" pitchFamily="34" charset="-128"/>
            </a:endParaRPr>
          </a:p>
        </p:txBody>
      </p:sp>
    </p:spTree>
    <p:extLst>
      <p:ext uri="{BB962C8B-B14F-4D97-AF65-F5344CB8AC3E}">
        <p14:creationId xmlns:p14="http://schemas.microsoft.com/office/powerpoint/2010/main" val="6397014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8748D5-03C8-4A72-81E0-0FB3A6D5B775}"/>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Innovations in the ACJA (contd.)</a:t>
            </a:r>
            <a:endParaRPr lang="en-US" dirty="0"/>
          </a:p>
        </p:txBody>
      </p:sp>
      <p:sp>
        <p:nvSpPr>
          <p:cNvPr id="3" name="Content Placeholder 2">
            <a:extLst>
              <a:ext uri="{FF2B5EF4-FFF2-40B4-BE49-F238E27FC236}">
                <a16:creationId xmlns:a16="http://schemas.microsoft.com/office/drawing/2014/main" xmlns="" id="{822E861B-890D-486A-BB4B-FBCC00BED97F}"/>
              </a:ext>
            </a:extLst>
          </p:cNvPr>
          <p:cNvSpPr>
            <a:spLocks noGrp="1"/>
          </p:cNvSpPr>
          <p:nvPr>
            <p:ph idx="1"/>
          </p:nvPr>
        </p:nvSpPr>
        <p:spPr/>
        <p:txBody>
          <a:bodyPr/>
          <a:lstStyle/>
          <a:p>
            <a:pPr lvl="0" algn="just" fontAlgn="auto"/>
            <a:r>
              <a:rPr lang="en-US" sz="3600" dirty="0">
                <a:latin typeface="Adobe Fan Heiti Std B" panose="020B0700000000000000" pitchFamily="34" charset="-128"/>
                <a:ea typeface="Adobe Fan Heiti Std B" panose="020B0700000000000000" pitchFamily="34" charset="-128"/>
              </a:rPr>
              <a:t>S. 221 "Objections shall not be taken or entertained during proceeding or trial on the ground of an imperfect or erroneous charge." </a:t>
            </a:r>
          </a:p>
          <a:p>
            <a:pPr lvl="0" algn="just" fontAlgn="auto"/>
            <a:r>
              <a:rPr lang="en-US" sz="3600" dirty="0">
                <a:latin typeface="Adobe Fan Heiti Std B" panose="020B0700000000000000" pitchFamily="34" charset="-128"/>
                <a:ea typeface="Adobe Fan Heiti Std B" panose="020B0700000000000000" pitchFamily="34" charset="-128"/>
              </a:rPr>
              <a:t>S. 396(2) -any ruling on an  objection to a charge will be taken along with the judgment on the substantive matter.</a:t>
            </a:r>
          </a:p>
          <a:p>
            <a:endParaRPr lang="en-US" dirty="0"/>
          </a:p>
        </p:txBody>
      </p:sp>
    </p:spTree>
    <p:extLst>
      <p:ext uri="{BB962C8B-B14F-4D97-AF65-F5344CB8AC3E}">
        <p14:creationId xmlns:p14="http://schemas.microsoft.com/office/powerpoint/2010/main" val="19165615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6636BF5-9A5C-4955-91E1-E32AEEE58D9D}"/>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Day-to-day trial</a:t>
            </a:r>
            <a:endParaRPr lang="en-US" dirty="0"/>
          </a:p>
        </p:txBody>
      </p:sp>
      <p:sp>
        <p:nvSpPr>
          <p:cNvPr id="3" name="Content Placeholder 2">
            <a:extLst>
              <a:ext uri="{FF2B5EF4-FFF2-40B4-BE49-F238E27FC236}">
                <a16:creationId xmlns:a16="http://schemas.microsoft.com/office/drawing/2014/main" xmlns="" id="{1E50A84F-269B-4C83-8231-A03D4D83D3EF}"/>
              </a:ext>
            </a:extLst>
          </p:cNvPr>
          <p:cNvSpPr>
            <a:spLocks noGrp="1"/>
          </p:cNvSpPr>
          <p:nvPr>
            <p:ph idx="1"/>
          </p:nvPr>
        </p:nvSpPr>
        <p:spPr/>
        <p:txBody>
          <a:bodyPr>
            <a:normAutofit/>
          </a:bodyPr>
          <a:lstStyle/>
          <a:p>
            <a:pPr algn="just"/>
            <a:r>
              <a:rPr lang="en-US" sz="3600" b="1" dirty="0">
                <a:latin typeface="Adobe Fan Heiti Std B" panose="020B0700000000000000" pitchFamily="34" charset="-128"/>
                <a:ea typeface="Adobe Fan Heiti Std B" panose="020B0700000000000000" pitchFamily="34" charset="-128"/>
              </a:rPr>
              <a:t>S. 396(3) and (4)</a:t>
            </a:r>
            <a:r>
              <a:rPr lang="en-US" sz="3600" dirty="0">
                <a:latin typeface="Adobe Fan Heiti Std B" panose="020B0700000000000000" pitchFamily="34" charset="-128"/>
                <a:ea typeface="Adobe Fan Heiti Std B" panose="020B0700000000000000" pitchFamily="34" charset="-128"/>
              </a:rPr>
              <a:t> require trials to proceed on a day-to-day basis. </a:t>
            </a:r>
          </a:p>
          <a:p>
            <a:pPr algn="just"/>
            <a:r>
              <a:rPr lang="en-US" sz="3600" dirty="0">
                <a:latin typeface="Adobe Fan Heiti Std B" panose="020B0700000000000000" pitchFamily="34" charset="-128"/>
                <a:ea typeface="Adobe Fan Heiti Std B" panose="020B0700000000000000" pitchFamily="34" charset="-128"/>
              </a:rPr>
              <a:t>Where this is impracticable, the prosecution and the defendant are entitled to a maximum of five adjournments each from arraignment to judgment - with the interval between each adjournment not exceeding 14 days. </a:t>
            </a:r>
          </a:p>
          <a:p>
            <a:endParaRPr lang="en-US" dirty="0">
              <a:latin typeface="Adobe Fan Heiti Std B" panose="020B0700000000000000" pitchFamily="34" charset="-128"/>
              <a:ea typeface="Adobe Fan Heiti Std B" panose="020B0700000000000000" pitchFamily="34" charset="-128"/>
            </a:endParaRPr>
          </a:p>
        </p:txBody>
      </p:sp>
    </p:spTree>
    <p:extLst>
      <p:ext uri="{BB962C8B-B14F-4D97-AF65-F5344CB8AC3E}">
        <p14:creationId xmlns:p14="http://schemas.microsoft.com/office/powerpoint/2010/main" val="923804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CCEA8E9-087B-4B56-8EF9-E08CD2170532}"/>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Reasons for changing from the old criminal procedure laws (contd.)</a:t>
            </a:r>
          </a:p>
        </p:txBody>
      </p:sp>
      <p:sp>
        <p:nvSpPr>
          <p:cNvPr id="3" name="Content Placeholder 2">
            <a:extLst>
              <a:ext uri="{FF2B5EF4-FFF2-40B4-BE49-F238E27FC236}">
                <a16:creationId xmlns:a16="http://schemas.microsoft.com/office/drawing/2014/main" xmlns="" id="{F1D930F1-6D94-47FD-99F8-1523B9A2FF99}"/>
              </a:ext>
            </a:extLst>
          </p:cNvPr>
          <p:cNvSpPr>
            <a:spLocks noGrp="1"/>
          </p:cNvSpPr>
          <p:nvPr>
            <p:ph idx="1"/>
          </p:nvPr>
        </p:nvSpPr>
        <p:spPr/>
        <p:txBody>
          <a:bodyPr>
            <a:normAutofit/>
          </a:bodyPr>
          <a:lstStyle/>
          <a:p>
            <a:pPr marL="0" indent="0">
              <a:buNone/>
            </a:pPr>
            <a:r>
              <a:rPr lang="en-US" sz="4400" dirty="0">
                <a:latin typeface="Adobe Heiti Std R" panose="020B0400000000000000" pitchFamily="34" charset="-128"/>
                <a:ea typeface="Adobe Heiti Std R" panose="020B0400000000000000" pitchFamily="34" charset="-128"/>
              </a:rPr>
              <a:t>These include:</a:t>
            </a:r>
          </a:p>
          <a:p>
            <a:r>
              <a:rPr lang="en-US" sz="4400" dirty="0">
                <a:latin typeface="Adobe Heiti Std R" panose="020B0400000000000000" pitchFamily="34" charset="-128"/>
                <a:ea typeface="Adobe Heiti Std R" panose="020B0400000000000000" pitchFamily="34" charset="-128"/>
              </a:rPr>
              <a:t>delay in the dispensation of justice,   </a:t>
            </a:r>
          </a:p>
          <a:p>
            <a:r>
              <a:rPr lang="en-US" sz="4400" dirty="0">
                <a:latin typeface="Adobe Heiti Std R" panose="020B0400000000000000" pitchFamily="34" charset="-128"/>
                <a:ea typeface="Adobe Heiti Std R" panose="020B0400000000000000" pitchFamily="34" charset="-128"/>
              </a:rPr>
              <a:t>congested dockets of the courts, </a:t>
            </a:r>
          </a:p>
          <a:p>
            <a:r>
              <a:rPr lang="en-US" sz="4400" dirty="0">
                <a:latin typeface="Adobe Heiti Std R" panose="020B0400000000000000" pitchFamily="34" charset="-128"/>
                <a:ea typeface="Adobe Heiti Std R" panose="020B0400000000000000" pitchFamily="34" charset="-128"/>
              </a:rPr>
              <a:t>abuse of arrest powers by the police, </a:t>
            </a:r>
          </a:p>
          <a:p>
            <a:r>
              <a:rPr lang="en-US" sz="4400" dirty="0">
                <a:latin typeface="Adobe Heiti Std R" panose="020B0400000000000000" pitchFamily="34" charset="-128"/>
                <a:ea typeface="Adobe Heiti Std R" panose="020B0400000000000000" pitchFamily="34" charset="-128"/>
              </a:rPr>
              <a:t>excessive use of imprisonment due to lack of alternatives, </a:t>
            </a:r>
          </a:p>
          <a:p>
            <a:endParaRPr lang="en-US" sz="4400" dirty="0">
              <a:latin typeface="Adobe Heiti Std R" panose="020B0400000000000000" pitchFamily="34" charset="-128"/>
              <a:ea typeface="Adobe Heiti Std R" panose="020B0400000000000000" pitchFamily="34" charset="-128"/>
            </a:endParaRPr>
          </a:p>
        </p:txBody>
      </p:sp>
    </p:spTree>
    <p:extLst>
      <p:ext uri="{BB962C8B-B14F-4D97-AF65-F5344CB8AC3E}">
        <p14:creationId xmlns:p14="http://schemas.microsoft.com/office/powerpoint/2010/main" val="24069942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53382E-6749-4BAD-B372-FF8B860942AD}"/>
              </a:ext>
            </a:extLst>
          </p:cNvPr>
          <p:cNvSpPr>
            <a:spLocks noGrp="1"/>
          </p:cNvSpPr>
          <p:nvPr>
            <p:ph type="title"/>
          </p:nvPr>
        </p:nvSpPr>
        <p:spPr/>
        <p:txBody>
          <a:bodyPr>
            <a:normAutofit/>
          </a:bodyPr>
          <a:lstStyle/>
          <a:p>
            <a:r>
              <a:rPr lang="en-US" sz="5400" b="1" dirty="0">
                <a:latin typeface="Adobe Gothic Std B" panose="020B0800000000000000" pitchFamily="34" charset="-128"/>
                <a:ea typeface="Adobe Gothic Std B" panose="020B0800000000000000" pitchFamily="34" charset="-128"/>
              </a:rPr>
              <a:t>Limits on Adjournments</a:t>
            </a:r>
            <a:endParaRPr lang="en-US" sz="5400" dirty="0"/>
          </a:p>
        </p:txBody>
      </p:sp>
      <p:sp>
        <p:nvSpPr>
          <p:cNvPr id="3" name="Content Placeholder 2">
            <a:extLst>
              <a:ext uri="{FF2B5EF4-FFF2-40B4-BE49-F238E27FC236}">
                <a16:creationId xmlns:a16="http://schemas.microsoft.com/office/drawing/2014/main" xmlns="" id="{81B267DD-527F-4AE0-91BC-5C5C54E6217D}"/>
              </a:ext>
            </a:extLst>
          </p:cNvPr>
          <p:cNvSpPr>
            <a:spLocks noGrp="1"/>
          </p:cNvSpPr>
          <p:nvPr>
            <p:ph idx="1"/>
          </p:nvPr>
        </p:nvSpPr>
        <p:spPr/>
        <p:txBody>
          <a:bodyPr/>
          <a:lstStyle/>
          <a:p>
            <a:pPr marL="0" indent="0" algn="just">
              <a:buNone/>
            </a:pPr>
            <a:r>
              <a:rPr lang="en-US" sz="4400" dirty="0">
                <a:latin typeface="Adobe Fan Heiti Std B" panose="020B0700000000000000" pitchFamily="34" charset="-128"/>
                <a:ea typeface="Adobe Fan Heiti Std B" panose="020B0700000000000000" pitchFamily="34" charset="-128"/>
              </a:rPr>
              <a:t>Where it is impracticable to conclude a criminal proceeding after the parties have exhausted their five adjournments each, the interval between one adjournment to another shall not exceed seven days inclusive of weekends. </a:t>
            </a:r>
          </a:p>
          <a:p>
            <a:endParaRPr lang="en-US" dirty="0"/>
          </a:p>
        </p:txBody>
      </p:sp>
    </p:spTree>
    <p:extLst>
      <p:ext uri="{BB962C8B-B14F-4D97-AF65-F5344CB8AC3E}">
        <p14:creationId xmlns:p14="http://schemas.microsoft.com/office/powerpoint/2010/main" val="2569164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8D52567-D987-4A36-9216-EE3AB24F0322}"/>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Power to award costs in criminal proceedings</a:t>
            </a:r>
            <a:endParaRPr lang="en-US" dirty="0"/>
          </a:p>
        </p:txBody>
      </p:sp>
      <p:sp>
        <p:nvSpPr>
          <p:cNvPr id="3" name="Content Placeholder 2">
            <a:extLst>
              <a:ext uri="{FF2B5EF4-FFF2-40B4-BE49-F238E27FC236}">
                <a16:creationId xmlns:a16="http://schemas.microsoft.com/office/drawing/2014/main" xmlns="" id="{29D59271-54E9-4331-9FF1-D430601E8944}"/>
              </a:ext>
            </a:extLst>
          </p:cNvPr>
          <p:cNvSpPr>
            <a:spLocks noGrp="1"/>
          </p:cNvSpPr>
          <p:nvPr>
            <p:ph idx="1"/>
          </p:nvPr>
        </p:nvSpPr>
        <p:spPr/>
        <p:txBody>
          <a:bodyPr>
            <a:normAutofit/>
          </a:bodyPr>
          <a:lstStyle/>
          <a:p>
            <a:pPr algn="just" fontAlgn="auto"/>
            <a:r>
              <a:rPr lang="en-US" sz="3600" dirty="0">
                <a:latin typeface="Adobe Fan Heiti Std B" panose="020B0700000000000000" pitchFamily="34" charset="-128"/>
                <a:ea typeface="Adobe Fan Heiti Std B" panose="020B0700000000000000" pitchFamily="34" charset="-128"/>
              </a:rPr>
              <a:t>S. 396(6) empowers the court to award costs with the sole aim of discouraging frivolous adjournments. </a:t>
            </a:r>
          </a:p>
          <a:p>
            <a:pPr algn="just" fontAlgn="auto"/>
            <a:endParaRPr lang="en-US" sz="3600" dirty="0">
              <a:latin typeface="Adobe Fan Heiti Std B" panose="020B0700000000000000" pitchFamily="34" charset="-128"/>
              <a:ea typeface="Adobe Fan Heiti Std B" panose="020B0700000000000000" pitchFamily="34" charset="-128"/>
            </a:endParaRPr>
          </a:p>
        </p:txBody>
      </p:sp>
    </p:spTree>
    <p:extLst>
      <p:ext uri="{BB962C8B-B14F-4D97-AF65-F5344CB8AC3E}">
        <p14:creationId xmlns:p14="http://schemas.microsoft.com/office/powerpoint/2010/main" val="8792302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DC3DC09-8327-4524-B769-78AFBF9DF013}"/>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Prohibition of Stay of Proceedings</a:t>
            </a:r>
          </a:p>
        </p:txBody>
      </p:sp>
      <p:sp>
        <p:nvSpPr>
          <p:cNvPr id="3" name="Content Placeholder 2">
            <a:extLst>
              <a:ext uri="{FF2B5EF4-FFF2-40B4-BE49-F238E27FC236}">
                <a16:creationId xmlns:a16="http://schemas.microsoft.com/office/drawing/2014/main" xmlns="" id="{75664AED-5B17-4D94-AB71-972E6AEBC861}"/>
              </a:ext>
            </a:extLst>
          </p:cNvPr>
          <p:cNvSpPr>
            <a:spLocks noGrp="1"/>
          </p:cNvSpPr>
          <p:nvPr>
            <p:ph idx="1"/>
          </p:nvPr>
        </p:nvSpPr>
        <p:spPr/>
        <p:txBody>
          <a:bodyPr>
            <a:normAutofit/>
          </a:bodyPr>
          <a:lstStyle/>
          <a:p>
            <a:pPr lvl="0" algn="just"/>
            <a:r>
              <a:rPr lang="en-US" sz="3600" b="1" dirty="0">
                <a:latin typeface="Adobe Fan Heiti Std B" panose="020B0700000000000000" pitchFamily="34" charset="-128"/>
                <a:ea typeface="Adobe Fan Heiti Std B" panose="020B0700000000000000" pitchFamily="34" charset="-128"/>
              </a:rPr>
              <a:t>Abolition of stay of proceedings in criminal cases- S</a:t>
            </a:r>
            <a:r>
              <a:rPr lang="en-US" sz="3600" dirty="0">
                <a:latin typeface="Adobe Fan Heiti Std B" panose="020B0700000000000000" pitchFamily="34" charset="-128"/>
                <a:ea typeface="Adobe Fan Heiti Std B" panose="020B0700000000000000" pitchFamily="34" charset="-128"/>
              </a:rPr>
              <a:t>. 306:</a:t>
            </a:r>
          </a:p>
          <a:p>
            <a:pPr marL="0" lvl="0" indent="0" algn="just">
              <a:buNone/>
            </a:pPr>
            <a:endParaRPr lang="en-US" sz="3600" dirty="0">
              <a:latin typeface="Adobe Fan Heiti Std B" panose="020B0700000000000000" pitchFamily="34" charset="-128"/>
              <a:ea typeface="Adobe Fan Heiti Std B" panose="020B0700000000000000" pitchFamily="34" charset="-128"/>
            </a:endParaRPr>
          </a:p>
          <a:p>
            <a:pPr marL="0" lvl="0" indent="0" algn="just">
              <a:buNone/>
            </a:pPr>
            <a:r>
              <a:rPr lang="en-US" sz="3600" i="1" dirty="0">
                <a:latin typeface="Adobe Fan Heiti Std B" panose="020B0700000000000000" pitchFamily="34" charset="-128"/>
                <a:ea typeface="Adobe Fan Heiti Std B" panose="020B0700000000000000" pitchFamily="34" charset="-128"/>
              </a:rPr>
              <a:t>“The court </a:t>
            </a:r>
            <a:r>
              <a:rPr lang="en-US" sz="3600" i="1" dirty="0">
                <a:solidFill>
                  <a:srgbClr val="FF0000"/>
                </a:solidFill>
                <a:latin typeface="Adobe Fan Heiti Std B" panose="020B0700000000000000" pitchFamily="34" charset="-128"/>
                <a:ea typeface="Adobe Fan Heiti Std B" panose="020B0700000000000000" pitchFamily="34" charset="-128"/>
              </a:rPr>
              <a:t>shall not </a:t>
            </a:r>
            <a:r>
              <a:rPr lang="en-US" sz="3600" i="1" dirty="0">
                <a:latin typeface="Adobe Fan Heiti Std B" panose="020B0700000000000000" pitchFamily="34" charset="-128"/>
                <a:ea typeface="Adobe Fan Heiti Std B" panose="020B0700000000000000" pitchFamily="34" charset="-128"/>
              </a:rPr>
              <a:t>entertain an application for stay of proceedings.”</a:t>
            </a:r>
          </a:p>
          <a:p>
            <a:pPr marL="0" lvl="0" indent="0" algn="just">
              <a:buNone/>
            </a:pPr>
            <a:r>
              <a:rPr lang="en-US" sz="3600" i="1" dirty="0">
                <a:latin typeface="Adobe Fan Heiti Std B" panose="020B0700000000000000" pitchFamily="34" charset="-128"/>
                <a:ea typeface="Adobe Fan Heiti Std B" panose="020B0700000000000000" pitchFamily="34" charset="-128"/>
              </a:rPr>
              <a:t> </a:t>
            </a:r>
          </a:p>
          <a:p>
            <a:endParaRPr lang="en-US" sz="3600" dirty="0"/>
          </a:p>
        </p:txBody>
      </p:sp>
    </p:spTree>
    <p:extLst>
      <p:ext uri="{BB962C8B-B14F-4D97-AF65-F5344CB8AC3E}">
        <p14:creationId xmlns:p14="http://schemas.microsoft.com/office/powerpoint/2010/main" val="39622951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C1B676-8981-410A-BD70-AFA73FFD3B51}"/>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Dispensation to Appellate judge to complete part-heard trial</a:t>
            </a:r>
          </a:p>
        </p:txBody>
      </p:sp>
      <p:sp>
        <p:nvSpPr>
          <p:cNvPr id="3" name="Content Placeholder 2">
            <a:extLst>
              <a:ext uri="{FF2B5EF4-FFF2-40B4-BE49-F238E27FC236}">
                <a16:creationId xmlns:a16="http://schemas.microsoft.com/office/drawing/2014/main" xmlns="" id="{EE7E420C-E219-4195-A718-10638625BDEC}"/>
              </a:ext>
            </a:extLst>
          </p:cNvPr>
          <p:cNvSpPr>
            <a:spLocks noGrp="1"/>
          </p:cNvSpPr>
          <p:nvPr>
            <p:ph idx="1"/>
          </p:nvPr>
        </p:nvSpPr>
        <p:spPr/>
        <p:txBody>
          <a:bodyPr/>
          <a:lstStyle/>
          <a:p>
            <a:pPr algn="just"/>
            <a:r>
              <a:rPr lang="en-US" sz="4400" dirty="0">
                <a:latin typeface="Adobe Fan Heiti Std B" panose="020B0700000000000000" pitchFamily="34" charset="-128"/>
                <a:ea typeface="Adobe Fan Heiti Std B" panose="020B0700000000000000" pitchFamily="34" charset="-128"/>
              </a:rPr>
              <a:t>S. 396(7) allows a Judge who has been elevated to the Court of Appeal to continue to sit as a High Court Judge for the purpose of concluding any part-heard criminal case.</a:t>
            </a:r>
          </a:p>
          <a:p>
            <a:pPr algn="just"/>
            <a:r>
              <a:rPr lang="en-US" sz="4400" dirty="0">
                <a:latin typeface="Adobe Fan Heiti Std B" panose="020B0700000000000000" pitchFamily="34" charset="-128"/>
                <a:ea typeface="Adobe Fan Heiti Std B" panose="020B0700000000000000" pitchFamily="34" charset="-128"/>
              </a:rPr>
              <a:t>FRN v. Kalu (2019)-</a:t>
            </a:r>
          </a:p>
          <a:p>
            <a:endParaRPr lang="en-US" dirty="0"/>
          </a:p>
        </p:txBody>
      </p:sp>
    </p:spTree>
    <p:extLst>
      <p:ext uri="{BB962C8B-B14F-4D97-AF65-F5344CB8AC3E}">
        <p14:creationId xmlns:p14="http://schemas.microsoft.com/office/powerpoint/2010/main" val="10135740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BF183E0-4F23-4C2A-8D9B-6500FCB79BA1}"/>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Timelines to commence &amp; complete trial-</a:t>
            </a:r>
            <a:endParaRPr lang="en-US" dirty="0"/>
          </a:p>
        </p:txBody>
      </p:sp>
      <p:sp>
        <p:nvSpPr>
          <p:cNvPr id="3" name="Content Placeholder 2">
            <a:extLst>
              <a:ext uri="{FF2B5EF4-FFF2-40B4-BE49-F238E27FC236}">
                <a16:creationId xmlns:a16="http://schemas.microsoft.com/office/drawing/2014/main" xmlns="" id="{925F0E94-D9E1-48DE-A83D-0AC48580F56F}"/>
              </a:ext>
            </a:extLst>
          </p:cNvPr>
          <p:cNvSpPr>
            <a:spLocks noGrp="1"/>
          </p:cNvSpPr>
          <p:nvPr>
            <p:ph idx="1"/>
          </p:nvPr>
        </p:nvSpPr>
        <p:spPr/>
        <p:txBody>
          <a:bodyPr>
            <a:noAutofit/>
          </a:bodyPr>
          <a:lstStyle/>
          <a:p>
            <a:pPr lvl="0" algn="just" fontAlgn="auto"/>
            <a:r>
              <a:rPr lang="en-US" sz="3200" b="1" dirty="0">
                <a:latin typeface="Adobe Fan Heiti Std B" panose="020B0700000000000000" pitchFamily="34" charset="-128"/>
                <a:ea typeface="Adobe Fan Heiti Std B" panose="020B0700000000000000" pitchFamily="34" charset="-128"/>
              </a:rPr>
              <a:t>S.</a:t>
            </a:r>
            <a:r>
              <a:rPr lang="en-US" sz="3200" dirty="0">
                <a:latin typeface="Adobe Fan Heiti Std B" panose="020B0700000000000000" pitchFamily="34" charset="-128"/>
                <a:ea typeface="Adobe Fan Heiti Std B" panose="020B0700000000000000" pitchFamily="34" charset="-128"/>
              </a:rPr>
              <a:t> 110(3) requires that trial shall commence not later than 30 days from the date of filing the charge, and the trial shall be completed within a reasonable time.</a:t>
            </a:r>
          </a:p>
          <a:p>
            <a:pPr algn="just" fontAlgn="auto"/>
            <a:r>
              <a:rPr lang="en-US" sz="3200" dirty="0">
                <a:latin typeface="Adobe Fan Heiti Std B" panose="020B0700000000000000" pitchFamily="34" charset="-128"/>
                <a:ea typeface="Adobe Fan Heiti Std B" panose="020B0700000000000000" pitchFamily="34" charset="-128"/>
              </a:rPr>
              <a:t> Where a trial does not commence within 30 days, or trial has commenced but has not been completed after 180 days of arraignment, the Magistrate shall forward to the CJ the particulars of the charge and reasons for failure to commence the trial or to complete the trial.</a:t>
            </a:r>
          </a:p>
        </p:txBody>
      </p:sp>
    </p:spTree>
    <p:extLst>
      <p:ext uri="{BB962C8B-B14F-4D97-AF65-F5344CB8AC3E}">
        <p14:creationId xmlns:p14="http://schemas.microsoft.com/office/powerpoint/2010/main" val="13352077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28BE998-1410-43D4-A35E-3802E18C4615}"/>
              </a:ext>
            </a:extLst>
          </p:cNvPr>
          <p:cNvSpPr>
            <a:spLocks noGrp="1"/>
          </p:cNvSpPr>
          <p:nvPr>
            <p:ph type="title"/>
          </p:nvPr>
        </p:nvSpPr>
        <p:spPr/>
        <p:txBody>
          <a:bodyPr/>
          <a:lstStyle/>
          <a:p>
            <a:r>
              <a:rPr lang="en-US" b="1" dirty="0">
                <a:latin typeface="Adobe Heiti Std R" panose="020B0400000000000000" pitchFamily="34" charset="-128"/>
                <a:ea typeface="Adobe Heiti Std R" panose="020B0400000000000000" pitchFamily="34" charset="-128"/>
              </a:rPr>
              <a:t>Quarterly returns to the CJ</a:t>
            </a:r>
            <a:endParaRPr lang="en-US" dirty="0"/>
          </a:p>
        </p:txBody>
      </p:sp>
      <p:sp>
        <p:nvSpPr>
          <p:cNvPr id="3" name="Content Placeholder 2">
            <a:extLst>
              <a:ext uri="{FF2B5EF4-FFF2-40B4-BE49-F238E27FC236}">
                <a16:creationId xmlns:a16="http://schemas.microsoft.com/office/drawing/2014/main" xmlns="" id="{B99B37C8-0596-4FAB-A579-94D7CC56B2D6}"/>
              </a:ext>
            </a:extLst>
          </p:cNvPr>
          <p:cNvSpPr>
            <a:spLocks noGrp="1"/>
          </p:cNvSpPr>
          <p:nvPr>
            <p:ph idx="1"/>
          </p:nvPr>
        </p:nvSpPr>
        <p:spPr/>
        <p:txBody>
          <a:bodyPr>
            <a:normAutofit/>
          </a:bodyPr>
          <a:lstStyle/>
          <a:p>
            <a:pPr algn="just"/>
            <a:r>
              <a:rPr lang="en-US" sz="4400" dirty="0">
                <a:latin typeface="Adobe Heiti Std R" panose="020B0400000000000000" pitchFamily="34" charset="-128"/>
                <a:ea typeface="Adobe Heiti Std R" panose="020B0400000000000000" pitchFamily="34" charset="-128"/>
              </a:rPr>
              <a:t>S. 110 (4) for courts to make quarterly returns to the CJ on the particulars of all cases, including charges, remand or other proceedings commenced and dealt with in the court within the quarter. </a:t>
            </a:r>
          </a:p>
        </p:txBody>
      </p:sp>
    </p:spTree>
    <p:extLst>
      <p:ext uri="{BB962C8B-B14F-4D97-AF65-F5344CB8AC3E}">
        <p14:creationId xmlns:p14="http://schemas.microsoft.com/office/powerpoint/2010/main" val="103361208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CDD1B0A-2303-4B11-AD7D-FEAF182D399A}"/>
              </a:ext>
            </a:extLst>
          </p:cNvPr>
          <p:cNvSpPr>
            <a:spLocks noGrp="1"/>
          </p:cNvSpPr>
          <p:nvPr>
            <p:ph type="title"/>
          </p:nvPr>
        </p:nvSpPr>
        <p:spPr/>
        <p:txBody>
          <a:bodyPr/>
          <a:lstStyle/>
          <a:p>
            <a:r>
              <a:rPr lang="en-US" b="1" dirty="0">
                <a:latin typeface="Adobe Heiti Std R" panose="020B0400000000000000" pitchFamily="34" charset="-128"/>
                <a:ea typeface="Adobe Heiti Std R" panose="020B0400000000000000" pitchFamily="34" charset="-128"/>
              </a:rPr>
              <a:t>Duty of a legal practitioner engaged for a defendant</a:t>
            </a:r>
            <a:endParaRPr lang="en-US" dirty="0"/>
          </a:p>
        </p:txBody>
      </p:sp>
      <p:sp>
        <p:nvSpPr>
          <p:cNvPr id="3" name="Content Placeholder 2">
            <a:extLst>
              <a:ext uri="{FF2B5EF4-FFF2-40B4-BE49-F238E27FC236}">
                <a16:creationId xmlns:a16="http://schemas.microsoft.com/office/drawing/2014/main" xmlns="" id="{F1851C1E-3719-4912-8CC9-725B49B73A7A}"/>
              </a:ext>
            </a:extLst>
          </p:cNvPr>
          <p:cNvSpPr>
            <a:spLocks noGrp="1"/>
          </p:cNvSpPr>
          <p:nvPr>
            <p:ph idx="1"/>
          </p:nvPr>
        </p:nvSpPr>
        <p:spPr/>
        <p:txBody>
          <a:bodyPr>
            <a:normAutofit/>
          </a:bodyPr>
          <a:lstStyle/>
          <a:p>
            <a:pPr marL="0" indent="0" algn="just">
              <a:buNone/>
            </a:pPr>
            <a:r>
              <a:rPr lang="en-US" sz="4000" dirty="0">
                <a:latin typeface="Adobe Heiti Std R" panose="020B0400000000000000" pitchFamily="34" charset="-128"/>
                <a:ea typeface="Adobe Heiti Std R" panose="020B0400000000000000" pitchFamily="34" charset="-128"/>
              </a:rPr>
              <a:t>S. 349(4) demands that a legal practitioner who accepts a brief to represent a defendant shall conduct the </a:t>
            </a:r>
            <a:r>
              <a:rPr lang="en-US" sz="4000" dirty="0" err="1">
                <a:latin typeface="Adobe Heiti Std R" panose="020B0400000000000000" pitchFamily="34" charset="-128"/>
                <a:ea typeface="Adobe Heiti Std R" panose="020B0400000000000000" pitchFamily="34" charset="-128"/>
              </a:rPr>
              <a:t>defence</a:t>
            </a:r>
            <a:r>
              <a:rPr lang="en-US" sz="4000" dirty="0">
                <a:latin typeface="Adobe Heiti Std R" panose="020B0400000000000000" pitchFamily="34" charset="-128"/>
                <a:ea typeface="Adobe Heiti Std R" panose="020B0400000000000000" pitchFamily="34" charset="-128"/>
              </a:rPr>
              <a:t> with all due diligence and be bound to conduct the case on behalf of the defendant until final judgment unless allowed for any special reason to cease from representing the defendant.</a:t>
            </a:r>
          </a:p>
          <a:p>
            <a:endParaRPr lang="en-US" dirty="0"/>
          </a:p>
        </p:txBody>
      </p:sp>
    </p:spTree>
    <p:extLst>
      <p:ext uri="{BB962C8B-B14F-4D97-AF65-F5344CB8AC3E}">
        <p14:creationId xmlns:p14="http://schemas.microsoft.com/office/powerpoint/2010/main" val="321051777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D722CDB-536A-413D-90B8-5E09EC08D7C2}"/>
              </a:ext>
            </a:extLst>
          </p:cNvPr>
          <p:cNvSpPr>
            <a:spLocks noGrp="1"/>
          </p:cNvSpPr>
          <p:nvPr>
            <p:ph idx="1"/>
          </p:nvPr>
        </p:nvSpPr>
        <p:spPr/>
        <p:txBody>
          <a:bodyPr>
            <a:noAutofit/>
          </a:bodyPr>
          <a:lstStyle/>
          <a:p>
            <a:pPr marL="0" lvl="0" indent="0" algn="just" fontAlgn="auto">
              <a:buNone/>
            </a:pPr>
            <a:r>
              <a:rPr lang="en-US" b="1" dirty="0">
                <a:latin typeface="Adobe Fan Heiti Std B" panose="020B0700000000000000" pitchFamily="34" charset="-128"/>
                <a:ea typeface="Adobe Fan Heiti Std B" panose="020B0700000000000000" pitchFamily="34" charset="-128"/>
              </a:rPr>
              <a:t>Any</a:t>
            </a:r>
            <a:r>
              <a:rPr lang="en-US" dirty="0">
                <a:latin typeface="Adobe Fan Heiti Std B" panose="020B0700000000000000" pitchFamily="34" charset="-128"/>
                <a:ea typeface="Adobe Fan Heiti Std B" panose="020B0700000000000000" pitchFamily="34" charset="-128"/>
              </a:rPr>
              <a:t> defendant charged with a capital offence or an offence punishable with life imprisonment must have legal representation- </a:t>
            </a:r>
          </a:p>
          <a:p>
            <a:pPr marL="0" indent="0" algn="just">
              <a:buNone/>
            </a:pPr>
            <a:r>
              <a:rPr lang="en-US" dirty="0">
                <a:latin typeface="Adobe Fan Heiti Std B" panose="020B0700000000000000" pitchFamily="34" charset="-128"/>
                <a:ea typeface="Adobe Fan Heiti Std B" panose="020B0700000000000000" pitchFamily="34" charset="-128"/>
              </a:rPr>
              <a:t>However, where some defendants stubbornly refuse to engage a legal practitioner or to accept those engaged for them as a ploy to delay their trial, </a:t>
            </a:r>
            <a:r>
              <a:rPr lang="en-US" b="1" dirty="0">
                <a:latin typeface="Adobe Fan Heiti Std B" panose="020B0700000000000000" pitchFamily="34" charset="-128"/>
                <a:ea typeface="Adobe Fan Heiti Std B" panose="020B0700000000000000" pitchFamily="34" charset="-128"/>
              </a:rPr>
              <a:t>S. 349 (3) and (4)</a:t>
            </a:r>
            <a:r>
              <a:rPr lang="en-US" dirty="0">
                <a:latin typeface="Adobe Fan Heiti Std B" panose="020B0700000000000000" pitchFamily="34" charset="-128"/>
                <a:ea typeface="Adobe Fan Heiti Std B" panose="020B0700000000000000" pitchFamily="34" charset="-128"/>
              </a:rPr>
              <a:t> permits the court to direct legal aid to represent the defendant.</a:t>
            </a:r>
          </a:p>
          <a:p>
            <a:pPr marL="0" indent="0" algn="just">
              <a:buNone/>
            </a:pPr>
            <a:r>
              <a:rPr lang="en-US" dirty="0">
                <a:latin typeface="Adobe Fan Heiti Std B" panose="020B0700000000000000" pitchFamily="34" charset="-128"/>
                <a:ea typeface="Adobe Fan Heiti Std B" panose="020B0700000000000000" pitchFamily="34" charset="-128"/>
              </a:rPr>
              <a:t> Where he continues to refuse, he cannot complain of any denial of his right to legal representation if convicted. </a:t>
            </a:r>
          </a:p>
          <a:p>
            <a:pPr algn="just"/>
            <a:r>
              <a:rPr lang="en-US" dirty="0">
                <a:latin typeface="Adobe Fan Heiti Std B" panose="020B0700000000000000" pitchFamily="34" charset="-128"/>
                <a:ea typeface="Adobe Fan Heiti Std B" panose="020B0700000000000000" pitchFamily="34" charset="-128"/>
              </a:rPr>
              <a:t>See also SS. 267(4) and 395 ACJA. </a:t>
            </a:r>
          </a:p>
          <a:p>
            <a:pPr algn="just"/>
            <a:endParaRPr lang="en-US" dirty="0">
              <a:latin typeface="Adobe Fan Heiti Std B" panose="020B0700000000000000" pitchFamily="34" charset="-128"/>
              <a:ea typeface="Adobe Fan Heiti Std B" panose="020B0700000000000000" pitchFamily="34" charset="-128"/>
            </a:endParaRPr>
          </a:p>
        </p:txBody>
      </p:sp>
      <p:sp>
        <p:nvSpPr>
          <p:cNvPr id="5" name="Title 4">
            <a:extLst>
              <a:ext uri="{FF2B5EF4-FFF2-40B4-BE49-F238E27FC236}">
                <a16:creationId xmlns:a16="http://schemas.microsoft.com/office/drawing/2014/main" xmlns="" id="{2CAF0329-90BA-4FBC-B010-A6E374637A52}"/>
              </a:ext>
            </a:extLst>
          </p:cNvPr>
          <p:cNvSpPr>
            <a:spLocks noGrp="1"/>
          </p:cNvSpPr>
          <p:nvPr>
            <p:ph type="title"/>
          </p:nvPr>
        </p:nvSpPr>
        <p:spPr/>
        <p:txBody>
          <a:bodyPr/>
          <a:lstStyle/>
          <a:p>
            <a:r>
              <a:rPr lang="en-US" b="1" dirty="0">
                <a:latin typeface="Adobe Fan Heiti Std B" panose="020B0700000000000000" pitchFamily="34" charset="-128"/>
                <a:ea typeface="Adobe Fan Heiti Std B" panose="020B0700000000000000" pitchFamily="34" charset="-128"/>
              </a:rPr>
              <a:t>Mandatory legal representation for some</a:t>
            </a:r>
            <a:r>
              <a:rPr lang="en-US" dirty="0">
                <a:latin typeface="Adobe Fan Heiti Std B" panose="020B0700000000000000" pitchFamily="34" charset="-128"/>
                <a:ea typeface="Adobe Fan Heiti Std B" panose="020B0700000000000000" pitchFamily="34" charset="-128"/>
              </a:rPr>
              <a:t> defendants</a:t>
            </a:r>
            <a:endParaRPr lang="en-US" dirty="0"/>
          </a:p>
        </p:txBody>
      </p:sp>
    </p:spTree>
    <p:extLst>
      <p:ext uri="{BB962C8B-B14F-4D97-AF65-F5344CB8AC3E}">
        <p14:creationId xmlns:p14="http://schemas.microsoft.com/office/powerpoint/2010/main" val="144267620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60E8201-7AC1-4B21-8E8D-08F8DE59B827}"/>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Other Innovations in the ACJA (contd.)</a:t>
            </a:r>
            <a:endParaRPr lang="en-US" dirty="0"/>
          </a:p>
        </p:txBody>
      </p:sp>
      <p:sp>
        <p:nvSpPr>
          <p:cNvPr id="3" name="Content Placeholder 2">
            <a:extLst>
              <a:ext uri="{FF2B5EF4-FFF2-40B4-BE49-F238E27FC236}">
                <a16:creationId xmlns:a16="http://schemas.microsoft.com/office/drawing/2014/main" xmlns="" id="{E2586E70-2816-4F5D-9BA1-2AE9E70B631A}"/>
              </a:ext>
            </a:extLst>
          </p:cNvPr>
          <p:cNvSpPr>
            <a:spLocks noGrp="1"/>
          </p:cNvSpPr>
          <p:nvPr>
            <p:ph idx="1"/>
          </p:nvPr>
        </p:nvSpPr>
        <p:spPr/>
        <p:txBody>
          <a:bodyPr>
            <a:noAutofit/>
          </a:bodyPr>
          <a:lstStyle/>
          <a:p>
            <a:pPr lvl="0"/>
            <a:r>
              <a:rPr lang="en-US" sz="3200" b="1" dirty="0">
                <a:latin typeface="Adobe Heiti Std R" panose="020B0400000000000000" pitchFamily="34" charset="-128"/>
                <a:ea typeface="Adobe Heiti Std R" panose="020B0400000000000000" pitchFamily="34" charset="-128"/>
              </a:rPr>
              <a:t>Timeline for issuance of legal advice- 14 days</a:t>
            </a:r>
            <a:endParaRPr lang="en-US" sz="3200" dirty="0">
              <a:latin typeface="Adobe Heiti Std R" panose="020B0400000000000000" pitchFamily="34" charset="-128"/>
              <a:ea typeface="Adobe Heiti Std R" panose="020B0400000000000000" pitchFamily="34" charset="-128"/>
            </a:endParaRPr>
          </a:p>
          <a:p>
            <a:r>
              <a:rPr lang="en-US" sz="3200" dirty="0">
                <a:latin typeface="Adobe Heiti Std R" panose="020B0400000000000000" pitchFamily="34" charset="-128"/>
                <a:ea typeface="Adobe Heiti Std R" panose="020B0400000000000000" pitchFamily="34" charset="-128"/>
              </a:rPr>
              <a:t>S. 376 demands that the time limit for the issuance of DPP’s legal advice shall be within 14 days of receipt of police case file.</a:t>
            </a:r>
          </a:p>
          <a:p>
            <a:pPr lvl="0" fontAlgn="auto"/>
            <a:r>
              <a:rPr lang="en-US" sz="3200" b="1" dirty="0">
                <a:latin typeface="Adobe Heiti Std R" panose="020B0400000000000000" pitchFamily="34" charset="-128"/>
                <a:ea typeface="Adobe Heiti Std R" panose="020B0400000000000000" pitchFamily="34" charset="-128"/>
              </a:rPr>
              <a:t>Witness protection-</a:t>
            </a:r>
            <a:r>
              <a:rPr lang="en-US" sz="3200" dirty="0">
                <a:latin typeface="Adobe Heiti Std R" panose="020B0400000000000000" pitchFamily="34" charset="-128"/>
                <a:ea typeface="Adobe Heiti Std R" panose="020B0400000000000000" pitchFamily="34" charset="-128"/>
              </a:rPr>
              <a:t>S. 232</a:t>
            </a:r>
          </a:p>
          <a:p>
            <a:pPr lvl="0" fontAlgn="auto"/>
            <a:r>
              <a:rPr lang="en-US" sz="3200" b="1" dirty="0">
                <a:latin typeface="Adobe Heiti Std R" panose="020B0400000000000000" pitchFamily="34" charset="-128"/>
                <a:ea typeface="Adobe Heiti Std R" panose="020B0400000000000000" pitchFamily="34" charset="-128"/>
              </a:rPr>
              <a:t>Electronic or written record of proceedings-</a:t>
            </a:r>
            <a:r>
              <a:rPr lang="en-US" sz="3200" dirty="0">
                <a:latin typeface="Adobe Heiti Std R" panose="020B0400000000000000" pitchFamily="34" charset="-128"/>
                <a:ea typeface="Adobe Heiti Std R" panose="020B0400000000000000" pitchFamily="34" charset="-128"/>
              </a:rPr>
              <a:t>S. 364 </a:t>
            </a:r>
          </a:p>
          <a:p>
            <a:pPr lvl="0"/>
            <a:r>
              <a:rPr lang="en-US" sz="3200" b="1" dirty="0">
                <a:latin typeface="Adobe Heiti Std R" panose="020B0400000000000000" pitchFamily="34" charset="-128"/>
                <a:ea typeface="Adobe Heiti Std R" panose="020B0400000000000000" pitchFamily="34" charset="-128"/>
              </a:rPr>
              <a:t>Compensation to victims of crime- S.</a:t>
            </a:r>
            <a:r>
              <a:rPr lang="en-US" sz="3200" dirty="0">
                <a:latin typeface="Adobe Heiti Std R" panose="020B0400000000000000" pitchFamily="34" charset="-128"/>
                <a:ea typeface="Adobe Heiti Std R" panose="020B0400000000000000" pitchFamily="34" charset="-128"/>
              </a:rPr>
              <a:t> 319, court may within the proceedings or when passing judgment, order the convict to pay compensation to any person injured by the offence.. </a:t>
            </a:r>
          </a:p>
        </p:txBody>
      </p:sp>
    </p:spTree>
    <p:extLst>
      <p:ext uri="{BB962C8B-B14F-4D97-AF65-F5344CB8AC3E}">
        <p14:creationId xmlns:p14="http://schemas.microsoft.com/office/powerpoint/2010/main" val="242075052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6C3CF2-407D-4C63-B3EC-11035B8C6566}"/>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Other Innovations in the ACJA (contd.)</a:t>
            </a:r>
            <a:endParaRPr lang="en-US" dirty="0"/>
          </a:p>
        </p:txBody>
      </p:sp>
      <p:sp>
        <p:nvSpPr>
          <p:cNvPr id="3" name="Content Placeholder 2">
            <a:extLst>
              <a:ext uri="{FF2B5EF4-FFF2-40B4-BE49-F238E27FC236}">
                <a16:creationId xmlns:a16="http://schemas.microsoft.com/office/drawing/2014/main" xmlns="" id="{E3BD41BC-5CCC-475E-9F23-FBDCE7B9532A}"/>
              </a:ext>
            </a:extLst>
          </p:cNvPr>
          <p:cNvSpPr>
            <a:spLocks noGrp="1"/>
          </p:cNvSpPr>
          <p:nvPr>
            <p:ph idx="1"/>
          </p:nvPr>
        </p:nvSpPr>
        <p:spPr/>
        <p:txBody>
          <a:bodyPr>
            <a:normAutofit fontScale="92500" lnSpcReduction="10000"/>
          </a:bodyPr>
          <a:lstStyle/>
          <a:p>
            <a:pPr lvl="0"/>
            <a:r>
              <a:rPr lang="en-US" sz="3900" b="1" dirty="0">
                <a:latin typeface="Adobe Heiti Std R" panose="020B0400000000000000" pitchFamily="34" charset="-128"/>
                <a:ea typeface="Adobe Heiti Std R" panose="020B0400000000000000" pitchFamily="34" charset="-128"/>
              </a:rPr>
              <a:t>Service of court processes by courier companies-S. 292;</a:t>
            </a:r>
          </a:p>
          <a:p>
            <a:r>
              <a:rPr lang="en-US" sz="3900" b="1" dirty="0">
                <a:latin typeface="Adobe Heiti Std R" panose="020B0400000000000000" pitchFamily="34" charset="-128"/>
                <a:ea typeface="Adobe Heiti Std R" panose="020B0400000000000000" pitchFamily="34" charset="-128"/>
              </a:rPr>
              <a:t>Sentencing guidelines-</a:t>
            </a:r>
            <a:r>
              <a:rPr lang="en-US" sz="3900" dirty="0">
                <a:latin typeface="Adobe Heiti Std R" panose="020B0400000000000000" pitchFamily="34" charset="-128"/>
                <a:ea typeface="Adobe Heiti Std R" panose="020B0400000000000000" pitchFamily="34" charset="-128"/>
              </a:rPr>
              <a:t>sections 311, 401 and 416.</a:t>
            </a:r>
          </a:p>
          <a:p>
            <a:pPr lvl="0"/>
            <a:r>
              <a:rPr lang="en-US" sz="3900" b="1" dirty="0">
                <a:latin typeface="Adobe Heiti Std R" panose="020B0400000000000000" pitchFamily="34" charset="-128"/>
                <a:ea typeface="Adobe Heiti Std R" panose="020B0400000000000000" pitchFamily="34" charset="-128"/>
              </a:rPr>
              <a:t>Seizure and forfeiture of proceeds of crime-</a:t>
            </a:r>
            <a:r>
              <a:rPr lang="en-US" sz="3900" dirty="0">
                <a:latin typeface="Adobe Heiti Std R" panose="020B0400000000000000" pitchFamily="34" charset="-128"/>
                <a:ea typeface="Adobe Heiti Std R" panose="020B0400000000000000" pitchFamily="34" charset="-128"/>
              </a:rPr>
              <a:t>S. 328 can be a veritable instrument in the fight against corruption. </a:t>
            </a:r>
          </a:p>
          <a:p>
            <a:pPr lvl="0"/>
            <a:r>
              <a:rPr lang="en-US" sz="3900" b="1" dirty="0">
                <a:latin typeface="Adobe Heiti Std R" panose="020B0400000000000000" pitchFamily="34" charset="-128"/>
                <a:ea typeface="Adobe Heiti Std R" panose="020B0400000000000000" pitchFamily="34" charset="-128"/>
              </a:rPr>
              <a:t>Powers of head of court to make rules-</a:t>
            </a:r>
            <a:r>
              <a:rPr lang="en-US" sz="3900" dirty="0">
                <a:latin typeface="Adobe Heiti Std R" panose="020B0400000000000000" pitchFamily="34" charset="-128"/>
                <a:ea typeface="Adobe Heiti Std R" panose="020B0400000000000000" pitchFamily="34" charset="-128"/>
              </a:rPr>
              <a:t>on various matters to supplement the provisions of the Act.</a:t>
            </a:r>
          </a:p>
          <a:p>
            <a:pPr marL="0" lvl="0" indent="0">
              <a:buNone/>
            </a:pPr>
            <a:endParaRPr lang="en-US" dirty="0"/>
          </a:p>
          <a:p>
            <a:pPr lvl="0"/>
            <a:endParaRPr lang="en-US" dirty="0"/>
          </a:p>
        </p:txBody>
      </p:sp>
    </p:spTree>
    <p:extLst>
      <p:ext uri="{BB962C8B-B14F-4D97-AF65-F5344CB8AC3E}">
        <p14:creationId xmlns:p14="http://schemas.microsoft.com/office/powerpoint/2010/main" val="419627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CCFC5D8-D8C6-40F6-AA44-B4378B1C6D0F}"/>
              </a:ext>
            </a:extLst>
          </p:cNvPr>
          <p:cNvSpPr>
            <a:spLocks noGrp="1"/>
          </p:cNvSpPr>
          <p:nvPr>
            <p:ph type="title"/>
          </p:nvPr>
        </p:nvSpPr>
        <p:spPr/>
        <p:txBody>
          <a:bodyPr>
            <a:normAutofit/>
          </a:bodyPr>
          <a:lstStyle/>
          <a:p>
            <a:r>
              <a:rPr lang="en-US" dirty="0">
                <a:latin typeface="Adobe Gothic Std B" panose="020B0800000000000000" pitchFamily="34" charset="-128"/>
                <a:ea typeface="Adobe Gothic Std B" panose="020B0800000000000000" pitchFamily="34" charset="-128"/>
              </a:rPr>
              <a:t>Reasons for changing from the old criminal procedure laws (contd.)</a:t>
            </a:r>
            <a:endParaRPr lang="en-US" dirty="0"/>
          </a:p>
        </p:txBody>
      </p:sp>
      <p:sp>
        <p:nvSpPr>
          <p:cNvPr id="3" name="Content Placeholder 2">
            <a:extLst>
              <a:ext uri="{FF2B5EF4-FFF2-40B4-BE49-F238E27FC236}">
                <a16:creationId xmlns:a16="http://schemas.microsoft.com/office/drawing/2014/main" xmlns="" id="{76B026FB-9AA5-4BE8-82B5-8EF30F8092DF}"/>
              </a:ext>
            </a:extLst>
          </p:cNvPr>
          <p:cNvSpPr>
            <a:spLocks noGrp="1"/>
          </p:cNvSpPr>
          <p:nvPr>
            <p:ph idx="1"/>
          </p:nvPr>
        </p:nvSpPr>
        <p:spPr/>
        <p:txBody>
          <a:bodyPr/>
          <a:lstStyle/>
          <a:p>
            <a:pPr algn="just"/>
            <a:r>
              <a:rPr lang="en-US" sz="4800" dirty="0"/>
              <a:t>congestion of </a:t>
            </a:r>
            <a:r>
              <a:rPr lang="en-US" sz="4800" dirty="0" smtClean="0"/>
              <a:t>correctional </a:t>
            </a:r>
            <a:r>
              <a:rPr lang="en-US" sz="4800" dirty="0" err="1" smtClean="0"/>
              <a:t>centre</a:t>
            </a:r>
            <a:r>
              <a:rPr lang="en-US" sz="4800" dirty="0" smtClean="0"/>
              <a:t> </a:t>
            </a:r>
            <a:r>
              <a:rPr lang="en-US" sz="4800" dirty="0"/>
              <a:t>with a high population of Awaiting Trial Persons (ATPs),</a:t>
            </a:r>
          </a:p>
          <a:p>
            <a:pPr algn="just"/>
            <a:r>
              <a:rPr lang="en-US" sz="4800" dirty="0"/>
              <a:t> lack of witness protection, and </a:t>
            </a:r>
          </a:p>
          <a:p>
            <a:pPr algn="just"/>
            <a:r>
              <a:rPr lang="en-US" sz="4800" dirty="0"/>
              <a:t>above all, anachronistic and convoluted procedures. </a:t>
            </a:r>
          </a:p>
          <a:p>
            <a:endParaRPr lang="en-US" dirty="0"/>
          </a:p>
        </p:txBody>
      </p:sp>
    </p:spTree>
    <p:extLst>
      <p:ext uri="{BB962C8B-B14F-4D97-AF65-F5344CB8AC3E}">
        <p14:creationId xmlns:p14="http://schemas.microsoft.com/office/powerpoint/2010/main" val="166429775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3409CCA-A16C-457E-A138-2500CCDC5F4B}"/>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Other Innovations in the ACJA (contd.)</a:t>
            </a:r>
            <a:endParaRPr lang="en-US" dirty="0"/>
          </a:p>
        </p:txBody>
      </p:sp>
      <p:sp>
        <p:nvSpPr>
          <p:cNvPr id="3" name="Content Placeholder 2">
            <a:extLst>
              <a:ext uri="{FF2B5EF4-FFF2-40B4-BE49-F238E27FC236}">
                <a16:creationId xmlns:a16="http://schemas.microsoft.com/office/drawing/2014/main" xmlns="" id="{0F3A6E2B-41B7-4CA1-AEC5-E3B22D7A2AD1}"/>
              </a:ext>
            </a:extLst>
          </p:cNvPr>
          <p:cNvSpPr>
            <a:spLocks noGrp="1"/>
          </p:cNvSpPr>
          <p:nvPr>
            <p:ph idx="1"/>
          </p:nvPr>
        </p:nvSpPr>
        <p:spPr/>
        <p:txBody>
          <a:bodyPr>
            <a:normAutofit/>
          </a:bodyPr>
          <a:lstStyle/>
          <a:p>
            <a:pPr algn="just"/>
            <a:r>
              <a:rPr lang="en-US" sz="3600" dirty="0">
                <a:latin typeface="Adobe Fan Heiti Std B" panose="020B0700000000000000" pitchFamily="34" charset="-128"/>
                <a:ea typeface="Adobe Fan Heiti Std B" panose="020B0700000000000000" pitchFamily="34" charset="-128"/>
              </a:rPr>
              <a:t>S. 491 empowers the appropriate authority to treat as a punishable misconduct violations of the Act without reasonable cause </a:t>
            </a:r>
          </a:p>
          <a:p>
            <a:pPr algn="just"/>
            <a:r>
              <a:rPr lang="en-US" sz="3600" dirty="0">
                <a:latin typeface="Adobe Fan Heiti Std B" panose="020B0700000000000000" pitchFamily="34" charset="-128"/>
                <a:ea typeface="Adobe Fan Heiti Std B" panose="020B0700000000000000" pitchFamily="34" charset="-128"/>
              </a:rPr>
              <a:t>Authorization is given to judges under s. 492 (3) to apply any procedure that will meet the justice of the case where there are no express provisions in this Act to deal with a situation under consideration. </a:t>
            </a:r>
          </a:p>
          <a:p>
            <a:pPr algn="just"/>
            <a:endParaRPr lang="en-US" sz="3600" dirty="0">
              <a:latin typeface="Adobe Fan Heiti Std B" panose="020B0700000000000000" pitchFamily="34" charset="-128"/>
              <a:ea typeface="Adobe Fan Heiti Std B" panose="020B0700000000000000" pitchFamily="34" charset="-128"/>
            </a:endParaRPr>
          </a:p>
        </p:txBody>
      </p:sp>
    </p:spTree>
    <p:extLst>
      <p:ext uri="{BB962C8B-B14F-4D97-AF65-F5344CB8AC3E}">
        <p14:creationId xmlns:p14="http://schemas.microsoft.com/office/powerpoint/2010/main" val="333725776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008F6F-20D3-48AC-A7F4-26BDFF40E0B7}"/>
              </a:ext>
            </a:extLst>
          </p:cNvPr>
          <p:cNvSpPr>
            <a:spLocks noGrp="1"/>
          </p:cNvSpPr>
          <p:nvPr>
            <p:ph type="title"/>
          </p:nvPr>
        </p:nvSpPr>
        <p:spPr/>
        <p:txBody>
          <a:bodyPr>
            <a:normAutofit/>
          </a:bodyPr>
          <a:lstStyle/>
          <a:p>
            <a:r>
              <a:rPr lang="en-US" sz="5400" dirty="0">
                <a:latin typeface="Adobe Gothic Std B" panose="020B0800000000000000" pitchFamily="34" charset="-128"/>
                <a:ea typeface="Adobe Gothic Std B" panose="020B0800000000000000" pitchFamily="34" charset="-128"/>
              </a:rPr>
              <a:t>Prospects</a:t>
            </a:r>
          </a:p>
        </p:txBody>
      </p:sp>
      <p:sp>
        <p:nvSpPr>
          <p:cNvPr id="3" name="Content Placeholder 2">
            <a:extLst>
              <a:ext uri="{FF2B5EF4-FFF2-40B4-BE49-F238E27FC236}">
                <a16:creationId xmlns:a16="http://schemas.microsoft.com/office/drawing/2014/main" xmlns="" id="{DB49F2FB-90EB-4224-AFB9-2ADB563905CC}"/>
              </a:ext>
            </a:extLst>
          </p:cNvPr>
          <p:cNvSpPr>
            <a:spLocks noGrp="1"/>
          </p:cNvSpPr>
          <p:nvPr>
            <p:ph idx="1"/>
          </p:nvPr>
        </p:nvSpPr>
        <p:spPr/>
        <p:txBody>
          <a:bodyPr>
            <a:normAutofit fontScale="92500" lnSpcReduction="20000"/>
          </a:bodyPr>
          <a:lstStyle/>
          <a:p>
            <a:pPr marL="0" indent="0">
              <a:buNone/>
            </a:pPr>
            <a:r>
              <a:rPr lang="en-US" b="1" dirty="0"/>
              <a:t>The prospect of the ACJA seems very bright. The appellate courts have endorsed several of the innovative provisions in the Act:</a:t>
            </a:r>
          </a:p>
          <a:p>
            <a:pPr marL="0" indent="0">
              <a:buNone/>
            </a:pPr>
            <a:endParaRPr lang="en-US" b="1" dirty="0"/>
          </a:p>
          <a:p>
            <a:pPr algn="just"/>
            <a:r>
              <a:rPr lang="en-US" sz="3200" b="1" dirty="0" err="1">
                <a:solidFill>
                  <a:srgbClr val="FF0000"/>
                </a:solidFill>
              </a:rPr>
              <a:t>Olisa</a:t>
            </a:r>
            <a:r>
              <a:rPr lang="en-US" sz="3200" b="1" dirty="0">
                <a:solidFill>
                  <a:srgbClr val="FF0000"/>
                </a:solidFill>
              </a:rPr>
              <a:t> </a:t>
            </a:r>
            <a:r>
              <a:rPr lang="en-US" sz="3200" b="1" dirty="0" err="1">
                <a:solidFill>
                  <a:srgbClr val="FF0000"/>
                </a:solidFill>
              </a:rPr>
              <a:t>Metuh</a:t>
            </a:r>
            <a:r>
              <a:rPr lang="en-US" sz="3200" b="1" dirty="0">
                <a:solidFill>
                  <a:srgbClr val="FF0000"/>
                </a:solidFill>
              </a:rPr>
              <a:t> v. FRN</a:t>
            </a:r>
            <a:r>
              <a:rPr lang="en-US" sz="3200" b="1" dirty="0"/>
              <a:t>- The SC upheld the ban on stay of proceedings;</a:t>
            </a:r>
          </a:p>
          <a:p>
            <a:pPr algn="just"/>
            <a:r>
              <a:rPr lang="en-US" sz="3200" b="1" dirty="0"/>
              <a:t>In </a:t>
            </a:r>
            <a:r>
              <a:rPr lang="en-US" sz="3200" b="1" dirty="0" err="1">
                <a:solidFill>
                  <a:srgbClr val="FF0000"/>
                </a:solidFill>
              </a:rPr>
              <a:t>Destra</a:t>
            </a:r>
            <a:r>
              <a:rPr lang="en-US" sz="3200" b="1" dirty="0">
                <a:solidFill>
                  <a:srgbClr val="FF0000"/>
                </a:solidFill>
              </a:rPr>
              <a:t> Investments v. FRN</a:t>
            </a:r>
            <a:r>
              <a:rPr lang="en-US" sz="3200" b="1" dirty="0"/>
              <a:t>, the SC held that the ruling on  a preliminary objection to trial even if based on jurisdiction may be deferred until the time of judgement on the substantive matter. (2018) 8 NWLR (Pt.1621) 335</a:t>
            </a:r>
          </a:p>
          <a:p>
            <a:pPr algn="just"/>
            <a:r>
              <a:rPr lang="en-US" sz="3200" b="1" dirty="0">
                <a:solidFill>
                  <a:srgbClr val="FF0000"/>
                </a:solidFill>
              </a:rPr>
              <a:t>Kalu v. FRN-</a:t>
            </a:r>
            <a:r>
              <a:rPr lang="en-US" sz="3200" b="1" dirty="0"/>
              <a:t> The Court of Appeal has upheld that an appellate judge on his elevation can return to conclude part-heard matters.</a:t>
            </a:r>
          </a:p>
        </p:txBody>
      </p:sp>
    </p:spTree>
    <p:extLst>
      <p:ext uri="{BB962C8B-B14F-4D97-AF65-F5344CB8AC3E}">
        <p14:creationId xmlns:p14="http://schemas.microsoft.com/office/powerpoint/2010/main" val="254940090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8491A18-90DC-43D0-BCAC-D7F9569DFF86}"/>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Ignoring the ACJA is tantamount to professional misconduct</a:t>
            </a:r>
          </a:p>
        </p:txBody>
      </p:sp>
      <p:sp>
        <p:nvSpPr>
          <p:cNvPr id="3" name="Content Placeholder 2">
            <a:extLst>
              <a:ext uri="{FF2B5EF4-FFF2-40B4-BE49-F238E27FC236}">
                <a16:creationId xmlns:a16="http://schemas.microsoft.com/office/drawing/2014/main" xmlns="" id="{7AE6D787-A037-4341-9C56-B5DD62A5179B}"/>
              </a:ext>
            </a:extLst>
          </p:cNvPr>
          <p:cNvSpPr>
            <a:spLocks noGrp="1"/>
          </p:cNvSpPr>
          <p:nvPr>
            <p:ph idx="1"/>
          </p:nvPr>
        </p:nvSpPr>
        <p:spPr/>
        <p:txBody>
          <a:bodyPr>
            <a:normAutofit lnSpcReduction="10000"/>
          </a:bodyPr>
          <a:lstStyle/>
          <a:p>
            <a:r>
              <a:rPr lang="en-US" dirty="0"/>
              <a:t>In </a:t>
            </a:r>
            <a:r>
              <a:rPr lang="en-US" dirty="0" err="1">
                <a:latin typeface="Adobe Gothic Std B" panose="020B0800000000000000" pitchFamily="34" charset="-128"/>
                <a:ea typeface="Adobe Gothic Std B" panose="020B0800000000000000" pitchFamily="34" charset="-128"/>
              </a:rPr>
              <a:t>Dayo</a:t>
            </a:r>
            <a:r>
              <a:rPr lang="en-US" dirty="0">
                <a:latin typeface="Adobe Gothic Std B" panose="020B0800000000000000" pitchFamily="34" charset="-128"/>
                <a:ea typeface="Adobe Gothic Std B" panose="020B0800000000000000" pitchFamily="34" charset="-128"/>
              </a:rPr>
              <a:t> </a:t>
            </a:r>
            <a:r>
              <a:rPr lang="en-US" dirty="0" err="1">
                <a:latin typeface="Adobe Gothic Std B" panose="020B0800000000000000" pitchFamily="34" charset="-128"/>
                <a:ea typeface="Adobe Gothic Std B" panose="020B0800000000000000" pitchFamily="34" charset="-128"/>
              </a:rPr>
              <a:t>Olagunju</a:t>
            </a:r>
            <a:r>
              <a:rPr lang="en-US" dirty="0">
                <a:latin typeface="Adobe Gothic Std B" panose="020B0800000000000000" pitchFamily="34" charset="-128"/>
                <a:ea typeface="Adobe Gothic Std B" panose="020B0800000000000000" pitchFamily="34" charset="-128"/>
              </a:rPr>
              <a:t> v. FRN (2018) LPELR-43909 (SC) </a:t>
            </a:r>
            <a:r>
              <a:rPr lang="en-US" dirty="0" err="1">
                <a:latin typeface="Adobe Gothic Std B" panose="020B0800000000000000" pitchFamily="34" charset="-128"/>
                <a:ea typeface="Adobe Gothic Std B" panose="020B0800000000000000" pitchFamily="34" charset="-128"/>
              </a:rPr>
              <a:t>Aka’ahs</a:t>
            </a:r>
            <a:r>
              <a:rPr lang="en-US" dirty="0">
                <a:latin typeface="Adobe Gothic Std B" panose="020B0800000000000000" pitchFamily="34" charset="-128"/>
                <a:ea typeface="Adobe Gothic Std B" panose="020B0800000000000000" pitchFamily="34" charset="-128"/>
              </a:rPr>
              <a:t> JSC stated: </a:t>
            </a:r>
          </a:p>
          <a:p>
            <a:pPr marL="0" indent="0" algn="just">
              <a:buNone/>
            </a:pPr>
            <a:r>
              <a:rPr lang="en-US" i="1" dirty="0">
                <a:latin typeface="Adobe Gothic Std B" panose="020B0800000000000000" pitchFamily="34" charset="-128"/>
                <a:ea typeface="Adobe Gothic Std B" panose="020B0800000000000000" pitchFamily="34" charset="-128"/>
              </a:rPr>
              <a:t>Despite the enactment of ACJA 2015 that provides for objection to be taken along with the substantive case to make for speedy trial of cases, learned counsel have continued to bog down the courts (both trial and appellate courts) with interlocutory appeals with the sole purpose of stultifying and truncating such trials. It is about time  that such practice is taken to be a professional misconduct and  the appropriate disciplinary </a:t>
            </a:r>
            <a:r>
              <a:rPr lang="en-US" i="1" dirty="0" smtClean="0">
                <a:latin typeface="Adobe Gothic Std B" panose="020B0800000000000000" pitchFamily="34" charset="-128"/>
                <a:ea typeface="Adobe Gothic Std B" panose="020B0800000000000000" pitchFamily="34" charset="-128"/>
              </a:rPr>
              <a:t>sanctions </a:t>
            </a:r>
            <a:r>
              <a:rPr lang="en-US" i="1" dirty="0">
                <a:latin typeface="Adobe Gothic Std B" panose="020B0800000000000000" pitchFamily="34" charset="-128"/>
                <a:ea typeface="Adobe Gothic Std B" panose="020B0800000000000000" pitchFamily="34" charset="-128"/>
              </a:rPr>
              <a:t>invoked against such legal practitioners... Any objection regarding jurisdiction or any other objection should be heard along with the substantive case’</a:t>
            </a:r>
            <a:endParaRPr lang="en-US" i="1" dirty="0"/>
          </a:p>
        </p:txBody>
      </p:sp>
    </p:spTree>
    <p:extLst>
      <p:ext uri="{BB962C8B-B14F-4D97-AF65-F5344CB8AC3E}">
        <p14:creationId xmlns:p14="http://schemas.microsoft.com/office/powerpoint/2010/main" val="353911090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21E0B2B-AD3F-4BE3-AAAD-C9F48D4F1A94}"/>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What’s  the effect of the decision in </a:t>
            </a:r>
            <a:r>
              <a:rPr lang="en-US" dirty="0" err="1">
                <a:latin typeface="Adobe Gothic Std B" panose="020B0800000000000000" pitchFamily="34" charset="-128"/>
                <a:ea typeface="Adobe Gothic Std B" panose="020B0800000000000000" pitchFamily="34" charset="-128"/>
              </a:rPr>
              <a:t>S</a:t>
            </a:r>
            <a:r>
              <a:rPr lang="en-US" dirty="0" err="1" smtClean="0">
                <a:latin typeface="Adobe Gothic Std B" panose="020B0800000000000000" pitchFamily="34" charset="-128"/>
                <a:ea typeface="Adobe Gothic Std B" panose="020B0800000000000000" pitchFamily="34" charset="-128"/>
              </a:rPr>
              <a:t>hema</a:t>
            </a:r>
            <a:r>
              <a:rPr lang="en-US" dirty="0" smtClean="0">
                <a:latin typeface="Adobe Gothic Std B" panose="020B0800000000000000" pitchFamily="34" charset="-128"/>
                <a:ea typeface="Adobe Gothic Std B" panose="020B0800000000000000" pitchFamily="34" charset="-128"/>
              </a:rPr>
              <a:t> </a:t>
            </a:r>
            <a:r>
              <a:rPr lang="en-US" dirty="0">
                <a:latin typeface="Adobe Gothic Std B" panose="020B0800000000000000" pitchFamily="34" charset="-128"/>
                <a:ea typeface="Adobe Gothic Std B" panose="020B0800000000000000" pitchFamily="34" charset="-128"/>
              </a:rPr>
              <a:t>v</a:t>
            </a:r>
            <a:r>
              <a:rPr lang="en-US" dirty="0" smtClean="0">
                <a:latin typeface="Adobe Gothic Std B" panose="020B0800000000000000" pitchFamily="34" charset="-128"/>
                <a:ea typeface="Adobe Gothic Std B" panose="020B0800000000000000" pitchFamily="34" charset="-128"/>
              </a:rPr>
              <a:t>. FRN</a:t>
            </a:r>
            <a:r>
              <a:rPr lang="en-US" dirty="0">
                <a:latin typeface="Adobe Gothic Std B" panose="020B0800000000000000" pitchFamily="34" charset="-128"/>
                <a:ea typeface="Adobe Gothic Std B" panose="020B0800000000000000" pitchFamily="34" charset="-128"/>
              </a:rPr>
              <a:t>?</a:t>
            </a:r>
          </a:p>
        </p:txBody>
      </p:sp>
      <p:sp>
        <p:nvSpPr>
          <p:cNvPr id="3" name="Content Placeholder 2">
            <a:extLst>
              <a:ext uri="{FF2B5EF4-FFF2-40B4-BE49-F238E27FC236}">
                <a16:creationId xmlns:a16="http://schemas.microsoft.com/office/drawing/2014/main" xmlns="" id="{F3768785-A2CD-47D9-A062-8EE6C539C826}"/>
              </a:ext>
            </a:extLst>
          </p:cNvPr>
          <p:cNvSpPr>
            <a:spLocks noGrp="1"/>
          </p:cNvSpPr>
          <p:nvPr>
            <p:ph idx="1"/>
          </p:nvPr>
        </p:nvSpPr>
        <p:spPr/>
        <p:txBody>
          <a:bodyPr/>
          <a:lstStyle/>
          <a:p>
            <a:pPr marL="0" indent="0" algn="just">
              <a:buNone/>
            </a:pPr>
            <a:r>
              <a:rPr lang="en-US" dirty="0"/>
              <a:t>There are circumstances when the trial court cannot defer his ruling on an objection to jurisdiction such as when the defendant/appellant states that he had earlier been tried on the same subject-matter and was acquitted or convicted by a court of competent jurisdiction. (CA/K/432/C/2018 delivered on 05/02/19 </a:t>
            </a:r>
          </a:p>
          <a:p>
            <a:pPr marL="0" indent="0" algn="just">
              <a:buNone/>
            </a:pPr>
            <a:r>
              <a:rPr lang="en-US" dirty="0"/>
              <a:t>This does not detract from the principle that as a general rule, rulings on preliminary objections including objections to jurisdictions are to be deferred till the time of delivery of judgement in the substantive matter. </a:t>
            </a:r>
          </a:p>
        </p:txBody>
      </p:sp>
    </p:spTree>
    <p:extLst>
      <p:ext uri="{BB962C8B-B14F-4D97-AF65-F5344CB8AC3E}">
        <p14:creationId xmlns:p14="http://schemas.microsoft.com/office/powerpoint/2010/main" val="58863810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4DF49F-4535-42B8-B5B7-1B8276EF5935}"/>
              </a:ext>
            </a:extLst>
          </p:cNvPr>
          <p:cNvSpPr>
            <a:spLocks noGrp="1"/>
          </p:cNvSpPr>
          <p:nvPr>
            <p:ph type="title"/>
          </p:nvPr>
        </p:nvSpPr>
        <p:spPr/>
        <p:txBody>
          <a:bodyPr>
            <a:normAutofit/>
          </a:bodyPr>
          <a:lstStyle/>
          <a:p>
            <a:r>
              <a:rPr lang="en-US" sz="6000" dirty="0">
                <a:latin typeface="Adobe Gothic Std B" panose="020B0800000000000000" pitchFamily="34" charset="-128"/>
                <a:ea typeface="Adobe Gothic Std B" panose="020B0800000000000000" pitchFamily="34" charset="-128"/>
              </a:rPr>
              <a:t>Conclusion</a:t>
            </a:r>
          </a:p>
        </p:txBody>
      </p:sp>
      <p:sp>
        <p:nvSpPr>
          <p:cNvPr id="3" name="Content Placeholder 2">
            <a:extLst>
              <a:ext uri="{FF2B5EF4-FFF2-40B4-BE49-F238E27FC236}">
                <a16:creationId xmlns:a16="http://schemas.microsoft.com/office/drawing/2014/main" xmlns="" id="{E6F714DD-44D4-46DF-B3BA-0A68CF38BDC7}"/>
              </a:ext>
            </a:extLst>
          </p:cNvPr>
          <p:cNvSpPr>
            <a:spLocks noGrp="1"/>
          </p:cNvSpPr>
          <p:nvPr>
            <p:ph idx="1"/>
          </p:nvPr>
        </p:nvSpPr>
        <p:spPr/>
        <p:txBody>
          <a:bodyPr>
            <a:normAutofit/>
          </a:bodyPr>
          <a:lstStyle/>
          <a:p>
            <a:pPr marL="0" indent="0" algn="just">
              <a:buNone/>
            </a:pPr>
            <a:r>
              <a:rPr lang="en-US" sz="4000" dirty="0">
                <a:latin typeface="Adobe Heiti Std R" panose="020B0400000000000000" pitchFamily="34" charset="-128"/>
                <a:ea typeface="Adobe Heiti Std R" panose="020B0400000000000000" pitchFamily="34" charset="-128"/>
              </a:rPr>
              <a:t>The Administration of Criminal Justice Act, 2015 and the ACJLs of the various states have brought about significant improvements in the Nigerian system of criminal justice administration. However, merely enacting a good law does not necessarily translate to effective application of that law. </a:t>
            </a:r>
          </a:p>
          <a:p>
            <a:endParaRPr lang="en-US" dirty="0">
              <a:latin typeface="Adobe Heiti Std R" panose="020B0400000000000000" pitchFamily="34" charset="-128"/>
              <a:ea typeface="Adobe Heiti Std R" panose="020B0400000000000000" pitchFamily="34" charset="-128"/>
            </a:endParaRPr>
          </a:p>
        </p:txBody>
      </p:sp>
    </p:spTree>
    <p:extLst>
      <p:ext uri="{BB962C8B-B14F-4D97-AF65-F5344CB8AC3E}">
        <p14:creationId xmlns:p14="http://schemas.microsoft.com/office/powerpoint/2010/main" val="23785242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FB93C8C-72E1-45D7-8844-BE852EB3C2AA}"/>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Conclusion(contd.)</a:t>
            </a:r>
            <a:endParaRPr lang="en-US" dirty="0"/>
          </a:p>
        </p:txBody>
      </p:sp>
      <p:sp>
        <p:nvSpPr>
          <p:cNvPr id="3" name="Content Placeholder 2">
            <a:extLst>
              <a:ext uri="{FF2B5EF4-FFF2-40B4-BE49-F238E27FC236}">
                <a16:creationId xmlns:a16="http://schemas.microsoft.com/office/drawing/2014/main" xmlns="" id="{C0F4C623-A4F6-4FCB-BCB0-2966AE502F08}"/>
              </a:ext>
            </a:extLst>
          </p:cNvPr>
          <p:cNvSpPr>
            <a:spLocks noGrp="1"/>
          </p:cNvSpPr>
          <p:nvPr>
            <p:ph idx="1"/>
          </p:nvPr>
        </p:nvSpPr>
        <p:spPr/>
        <p:txBody>
          <a:bodyPr>
            <a:normAutofit/>
          </a:bodyPr>
          <a:lstStyle/>
          <a:p>
            <a:pPr marL="0" indent="0" algn="just">
              <a:buNone/>
            </a:pPr>
            <a:r>
              <a:rPr lang="en-US" sz="4400" dirty="0">
                <a:latin typeface="Adobe Heiti Std R" panose="020B0400000000000000" pitchFamily="34" charset="-128"/>
                <a:ea typeface="Adobe Heiti Std R" panose="020B0400000000000000" pitchFamily="34" charset="-128"/>
              </a:rPr>
              <a:t>It is therefore necessary that all the agencies of criminal justice administration must endeavor to study and understand the provisions of these laws and work in synergy to ensure the realization of their objectives.</a:t>
            </a:r>
          </a:p>
        </p:txBody>
      </p:sp>
    </p:spTree>
    <p:extLst>
      <p:ext uri="{BB962C8B-B14F-4D97-AF65-F5344CB8AC3E}">
        <p14:creationId xmlns:p14="http://schemas.microsoft.com/office/powerpoint/2010/main" val="42474929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25F448A-C089-47F0-B97B-92B65B095BA5}"/>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Most notorious feature of the old criminal procedure system-</a:t>
            </a:r>
          </a:p>
        </p:txBody>
      </p:sp>
      <p:sp>
        <p:nvSpPr>
          <p:cNvPr id="3" name="Content Placeholder 2">
            <a:extLst>
              <a:ext uri="{FF2B5EF4-FFF2-40B4-BE49-F238E27FC236}">
                <a16:creationId xmlns:a16="http://schemas.microsoft.com/office/drawing/2014/main" xmlns="" id="{3447235D-3B10-47C3-9684-787BCF9FD995}"/>
              </a:ext>
            </a:extLst>
          </p:cNvPr>
          <p:cNvSpPr>
            <a:spLocks noGrp="1"/>
          </p:cNvSpPr>
          <p:nvPr>
            <p:ph idx="1"/>
          </p:nvPr>
        </p:nvSpPr>
        <p:spPr/>
        <p:txBody>
          <a:bodyPr>
            <a:normAutofit/>
          </a:bodyPr>
          <a:lstStyle/>
          <a:p>
            <a:pPr marL="0" indent="0" algn="just">
              <a:buNone/>
            </a:pPr>
            <a:r>
              <a:rPr lang="en-US" sz="3200" dirty="0">
                <a:latin typeface="Adobe Heiti Std R" panose="020B0400000000000000" pitchFamily="34" charset="-128"/>
                <a:ea typeface="Adobe Heiti Std R" panose="020B0400000000000000" pitchFamily="34" charset="-128"/>
              </a:rPr>
              <a:t>It was highly susceptible to abuse and manipulation by the use of:</a:t>
            </a:r>
          </a:p>
          <a:p>
            <a:pPr algn="just"/>
            <a:r>
              <a:rPr lang="en-US" sz="3200" dirty="0">
                <a:latin typeface="Adobe Heiti Std R" panose="020B0400000000000000" pitchFamily="34" charset="-128"/>
                <a:ea typeface="Adobe Heiti Std R" panose="020B0400000000000000" pitchFamily="34" charset="-128"/>
              </a:rPr>
              <a:t> </a:t>
            </a:r>
            <a:r>
              <a:rPr lang="en-US" sz="3200" b="1" dirty="0">
                <a:latin typeface="Adobe Heiti Std R" panose="020B0400000000000000" pitchFamily="34" charset="-128"/>
                <a:ea typeface="Adobe Heiti Std R" panose="020B0400000000000000" pitchFamily="34" charset="-128"/>
              </a:rPr>
              <a:t>interlocutory applications,</a:t>
            </a:r>
          </a:p>
          <a:p>
            <a:pPr algn="just"/>
            <a:r>
              <a:rPr lang="en-US" sz="3200" b="1" dirty="0">
                <a:latin typeface="Adobe Heiti Std R" panose="020B0400000000000000" pitchFamily="34" charset="-128"/>
                <a:ea typeface="Adobe Heiti Std R" panose="020B0400000000000000" pitchFamily="34" charset="-128"/>
              </a:rPr>
              <a:t>Interlocutory appeals, and</a:t>
            </a:r>
          </a:p>
          <a:p>
            <a:pPr algn="just"/>
            <a:r>
              <a:rPr lang="en-US" sz="3200" b="1" dirty="0">
                <a:latin typeface="Adobe Heiti Std R" panose="020B0400000000000000" pitchFamily="34" charset="-128"/>
                <a:ea typeface="Adobe Heiti Std R" panose="020B0400000000000000" pitchFamily="34" charset="-128"/>
              </a:rPr>
              <a:t>stay of proceedings. </a:t>
            </a:r>
          </a:p>
          <a:p>
            <a:pPr marL="0" indent="0" algn="just">
              <a:buNone/>
            </a:pPr>
            <a:endParaRPr lang="en-US" sz="3200" b="1" dirty="0">
              <a:latin typeface="Adobe Heiti Std R" panose="020B0400000000000000" pitchFamily="34" charset="-128"/>
              <a:ea typeface="Adobe Heiti Std R" panose="020B0400000000000000" pitchFamily="34" charset="-128"/>
            </a:endParaRPr>
          </a:p>
          <a:p>
            <a:pPr marL="0" indent="0" algn="just">
              <a:buNone/>
            </a:pPr>
            <a:r>
              <a:rPr lang="en-US" sz="3200" dirty="0">
                <a:latin typeface="Adobe Heiti Std R" panose="020B0400000000000000" pitchFamily="34" charset="-128"/>
                <a:ea typeface="Adobe Heiti Std R" panose="020B0400000000000000" pitchFamily="34" charset="-128"/>
              </a:rPr>
              <a:t>These seriously undermined the ability of the courts to conclude trials which involved high profile defendants.</a:t>
            </a:r>
          </a:p>
          <a:p>
            <a:pPr algn="just"/>
            <a:endParaRPr lang="en-US" sz="3200" dirty="0">
              <a:latin typeface="Adobe Heiti Std R" panose="020B0400000000000000" pitchFamily="34" charset="-128"/>
              <a:ea typeface="Adobe Heiti Std R" panose="020B0400000000000000" pitchFamily="34" charset="-128"/>
            </a:endParaRPr>
          </a:p>
        </p:txBody>
      </p:sp>
    </p:spTree>
    <p:extLst>
      <p:ext uri="{BB962C8B-B14F-4D97-AF65-F5344CB8AC3E}">
        <p14:creationId xmlns:p14="http://schemas.microsoft.com/office/powerpoint/2010/main" val="31821731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29AE8D3-09FB-4E3B-8FC8-6AC65AB8FB7A}"/>
              </a:ext>
            </a:extLst>
          </p:cNvPr>
          <p:cNvSpPr>
            <a:spLocks noGrp="1"/>
          </p:cNvSpPr>
          <p:nvPr>
            <p:ph type="title"/>
          </p:nvPr>
        </p:nvSpPr>
        <p:spPr/>
        <p:txBody>
          <a:bodyPr/>
          <a:lstStyle/>
          <a:p>
            <a:r>
              <a:rPr lang="en-US" b="1" dirty="0">
                <a:latin typeface="Adobe Gothic Std B" panose="020B0800000000000000" pitchFamily="34" charset="-128"/>
                <a:ea typeface="Adobe Gothic Std B" panose="020B0800000000000000" pitchFamily="34" charset="-128"/>
              </a:rPr>
              <a:t>Examples of delay of High Profile cases under the old system</a:t>
            </a:r>
          </a:p>
        </p:txBody>
      </p:sp>
      <p:sp>
        <p:nvSpPr>
          <p:cNvPr id="3" name="Content Placeholder 2">
            <a:extLst>
              <a:ext uri="{FF2B5EF4-FFF2-40B4-BE49-F238E27FC236}">
                <a16:creationId xmlns:a16="http://schemas.microsoft.com/office/drawing/2014/main" xmlns="" id="{02404CDA-0DE3-4DEE-B453-CC871544F7B8}"/>
              </a:ext>
            </a:extLst>
          </p:cNvPr>
          <p:cNvSpPr>
            <a:spLocks noGrp="1"/>
          </p:cNvSpPr>
          <p:nvPr>
            <p:ph idx="1"/>
          </p:nvPr>
        </p:nvSpPr>
        <p:spPr/>
        <p:txBody>
          <a:bodyPr/>
          <a:lstStyle/>
          <a:p>
            <a:r>
              <a:rPr lang="en-US" b="1" dirty="0">
                <a:latin typeface="Adobe Gothic Std B" panose="020B0800000000000000" pitchFamily="34" charset="-128"/>
                <a:ea typeface="Adobe Gothic Std B" panose="020B0800000000000000" pitchFamily="34" charset="-128"/>
              </a:rPr>
              <a:t>FRN v. </a:t>
            </a:r>
            <a:r>
              <a:rPr lang="en-US" b="1" dirty="0" err="1">
                <a:latin typeface="Adobe Gothic Std B" panose="020B0800000000000000" pitchFamily="34" charset="-128"/>
                <a:ea typeface="Adobe Gothic Std B" panose="020B0800000000000000" pitchFamily="34" charset="-128"/>
              </a:rPr>
              <a:t>Igbinedion</a:t>
            </a:r>
            <a:r>
              <a:rPr lang="en-US" b="1" dirty="0">
                <a:latin typeface="Adobe Gothic Std B" panose="020B0800000000000000" pitchFamily="34" charset="-128"/>
                <a:ea typeface="Adobe Gothic Std B" panose="020B0800000000000000" pitchFamily="34" charset="-128"/>
              </a:rPr>
              <a:t>- 5 years</a:t>
            </a:r>
          </a:p>
          <a:p>
            <a:r>
              <a:rPr lang="en-US" b="1" dirty="0">
                <a:latin typeface="Adobe Gothic Std B" panose="020B0800000000000000" pitchFamily="34" charset="-128"/>
                <a:ea typeface="Adobe Gothic Std B" panose="020B0800000000000000" pitchFamily="34" charset="-128"/>
              </a:rPr>
              <a:t>FRN v. </a:t>
            </a:r>
            <a:r>
              <a:rPr lang="en-US" b="1" dirty="0" err="1">
                <a:latin typeface="Adobe Gothic Std B" panose="020B0800000000000000" pitchFamily="34" charset="-128"/>
                <a:ea typeface="Adobe Gothic Std B" panose="020B0800000000000000" pitchFamily="34" charset="-128"/>
              </a:rPr>
              <a:t>Dariye</a:t>
            </a:r>
            <a:r>
              <a:rPr lang="en-US" b="1" dirty="0">
                <a:latin typeface="Adobe Gothic Std B" panose="020B0800000000000000" pitchFamily="34" charset="-128"/>
                <a:ea typeface="Adobe Gothic Std B" panose="020B0800000000000000" pitchFamily="34" charset="-128"/>
              </a:rPr>
              <a:t>- 8 years</a:t>
            </a:r>
          </a:p>
          <a:p>
            <a:r>
              <a:rPr lang="en-US" b="1" dirty="0">
                <a:latin typeface="Adobe Gothic Std B" panose="020B0800000000000000" pitchFamily="34" charset="-128"/>
                <a:ea typeface="Adobe Gothic Std B" panose="020B0800000000000000" pitchFamily="34" charset="-128"/>
              </a:rPr>
              <a:t>FRN v. Nyame-7 years</a:t>
            </a:r>
          </a:p>
          <a:p>
            <a:r>
              <a:rPr lang="en-US" b="1" dirty="0">
                <a:latin typeface="Adobe Gothic Std B" panose="020B0800000000000000" pitchFamily="34" charset="-128"/>
                <a:ea typeface="Adobe Gothic Std B" panose="020B0800000000000000" pitchFamily="34" charset="-128"/>
              </a:rPr>
              <a:t>FRN v. Borisade-8 years</a:t>
            </a:r>
          </a:p>
          <a:p>
            <a:r>
              <a:rPr lang="en-US" b="1" dirty="0">
                <a:latin typeface="Adobe Gothic Std B" panose="020B0800000000000000" pitchFamily="34" charset="-128"/>
                <a:ea typeface="Adobe Gothic Std B" panose="020B0800000000000000" pitchFamily="34" charset="-128"/>
              </a:rPr>
              <a:t>FRN v. Lawan-7 years and still on-going?</a:t>
            </a:r>
          </a:p>
          <a:p>
            <a:r>
              <a:rPr lang="en-US" b="1" dirty="0">
                <a:latin typeface="Adobe Gothic Std B" panose="020B0800000000000000" pitchFamily="34" charset="-128"/>
                <a:ea typeface="Adobe Gothic Std B" panose="020B0800000000000000" pitchFamily="34" charset="-128"/>
              </a:rPr>
              <a:t>FRN v. Kalu-6 years</a:t>
            </a:r>
          </a:p>
          <a:p>
            <a:r>
              <a:rPr lang="en-US" b="1" dirty="0">
                <a:latin typeface="Adobe Gothic Std B" panose="020B0800000000000000" pitchFamily="34" charset="-128"/>
                <a:ea typeface="Adobe Gothic Std B" panose="020B0800000000000000" pitchFamily="34" charset="-128"/>
              </a:rPr>
              <a:t>FRN v. </a:t>
            </a:r>
            <a:r>
              <a:rPr lang="en-US" b="1" dirty="0" err="1">
                <a:latin typeface="Adobe Gothic Std B" panose="020B0800000000000000" pitchFamily="34" charset="-128"/>
                <a:ea typeface="Adobe Gothic Std B" panose="020B0800000000000000" pitchFamily="34" charset="-128"/>
              </a:rPr>
              <a:t>Wabara</a:t>
            </a:r>
            <a:r>
              <a:rPr lang="en-US" b="1" dirty="0">
                <a:latin typeface="Adobe Gothic Std B" panose="020B0800000000000000" pitchFamily="34" charset="-128"/>
                <a:ea typeface="Adobe Gothic Std B" panose="020B0800000000000000" pitchFamily="34" charset="-128"/>
              </a:rPr>
              <a:t>- About15 years (Recently dismissed);</a:t>
            </a:r>
          </a:p>
          <a:p>
            <a:r>
              <a:rPr lang="en-US" b="1" dirty="0">
                <a:latin typeface="Adobe Gothic Std B" panose="020B0800000000000000" pitchFamily="34" charset="-128"/>
                <a:ea typeface="Adobe Gothic Std B" panose="020B0800000000000000" pitchFamily="34" charset="-128"/>
              </a:rPr>
              <a:t>FRN v. </a:t>
            </a:r>
            <a:r>
              <a:rPr lang="en-US" b="1" dirty="0" err="1">
                <a:latin typeface="Adobe Gothic Std B" panose="020B0800000000000000" pitchFamily="34" charset="-128"/>
                <a:ea typeface="Adobe Gothic Std B" panose="020B0800000000000000" pitchFamily="34" charset="-128"/>
              </a:rPr>
              <a:t>Turaki</a:t>
            </a:r>
            <a:r>
              <a:rPr lang="en-US" b="1" dirty="0">
                <a:latin typeface="Adobe Gothic Std B" panose="020B0800000000000000" pitchFamily="34" charset="-128"/>
                <a:ea typeface="Adobe Gothic Std B" panose="020B0800000000000000" pitchFamily="34" charset="-128"/>
              </a:rPr>
              <a:t> -7 years, still unconcluded?</a:t>
            </a:r>
          </a:p>
        </p:txBody>
      </p:sp>
    </p:spTree>
    <p:extLst>
      <p:ext uri="{BB962C8B-B14F-4D97-AF65-F5344CB8AC3E}">
        <p14:creationId xmlns:p14="http://schemas.microsoft.com/office/powerpoint/2010/main" val="6333918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F6AA50-C372-4D0B-9A43-C8892D826121}"/>
              </a:ext>
            </a:extLst>
          </p:cNvPr>
          <p:cNvSpPr>
            <a:spLocks noGrp="1"/>
          </p:cNvSpPr>
          <p:nvPr>
            <p:ph type="title"/>
          </p:nvPr>
        </p:nvSpPr>
        <p:spPr/>
        <p:txBody>
          <a:bodyPr>
            <a:normAutofit/>
          </a:bodyPr>
          <a:lstStyle/>
          <a:p>
            <a:r>
              <a:rPr lang="en-US" sz="5400" dirty="0">
                <a:latin typeface="Adobe Gothic Std B" panose="020B0800000000000000" pitchFamily="34" charset="-128"/>
                <a:ea typeface="Adobe Gothic Std B" panose="020B0800000000000000" pitchFamily="34" charset="-128"/>
              </a:rPr>
              <a:t>Advocacy for Change (1)</a:t>
            </a:r>
          </a:p>
        </p:txBody>
      </p:sp>
      <p:sp>
        <p:nvSpPr>
          <p:cNvPr id="3" name="Content Placeholder 2">
            <a:extLst>
              <a:ext uri="{FF2B5EF4-FFF2-40B4-BE49-F238E27FC236}">
                <a16:creationId xmlns:a16="http://schemas.microsoft.com/office/drawing/2014/main" xmlns="" id="{807C1254-925A-42F9-A55E-31EDA5B26188}"/>
              </a:ext>
            </a:extLst>
          </p:cNvPr>
          <p:cNvSpPr>
            <a:spLocks noGrp="1"/>
          </p:cNvSpPr>
          <p:nvPr>
            <p:ph idx="1"/>
          </p:nvPr>
        </p:nvSpPr>
        <p:spPr/>
        <p:txBody>
          <a:bodyPr/>
          <a:lstStyle/>
          <a:p>
            <a:r>
              <a:rPr lang="en-US" sz="4000" b="1" dirty="0" err="1">
                <a:latin typeface="Adobe Gothic Std B" panose="020B0800000000000000" pitchFamily="34" charset="-128"/>
                <a:ea typeface="Adobe Gothic Std B" panose="020B0800000000000000" pitchFamily="34" charset="-128"/>
              </a:rPr>
              <a:t>Nweze</a:t>
            </a:r>
            <a:r>
              <a:rPr lang="en-US" sz="4000" b="1" dirty="0">
                <a:latin typeface="Adobe Gothic Std B" panose="020B0800000000000000" pitchFamily="34" charset="-128"/>
                <a:ea typeface="Adobe Gothic Std B" panose="020B0800000000000000" pitchFamily="34" charset="-128"/>
              </a:rPr>
              <a:t>, JSC:</a:t>
            </a:r>
          </a:p>
          <a:p>
            <a:pPr marL="0" indent="0" algn="just">
              <a:buNone/>
            </a:pPr>
            <a:r>
              <a:rPr lang="en-US" dirty="0"/>
              <a:t>“</a:t>
            </a:r>
            <a:r>
              <a:rPr lang="en-US" sz="3600" i="1" dirty="0">
                <a:latin typeface="Adobe Fan Heiti Std B" panose="020B0700000000000000" pitchFamily="34" charset="-128"/>
                <a:ea typeface="Adobe Fan Heiti Std B" panose="020B0700000000000000" pitchFamily="34" charset="-128"/>
              </a:rPr>
              <a:t>So since 2011, that is four whole years now, the appellant through the </a:t>
            </a:r>
            <a:r>
              <a:rPr lang="en-US" sz="3600" i="1" dirty="0">
                <a:solidFill>
                  <a:srgbClr val="FF0000"/>
                </a:solidFill>
                <a:latin typeface="Adobe Fan Heiti Std B" panose="020B0700000000000000" pitchFamily="34" charset="-128"/>
                <a:ea typeface="Adobe Fan Heiti Std B" panose="020B0700000000000000" pitchFamily="34" charset="-128"/>
              </a:rPr>
              <a:t>disingenuous ploy of his counsel,</a:t>
            </a:r>
            <a:r>
              <a:rPr lang="en-US" sz="3600" i="1" dirty="0">
                <a:latin typeface="Adobe Fan Heiti Std B" panose="020B0700000000000000" pitchFamily="34" charset="-128"/>
                <a:ea typeface="Adobe Fan Heiti Std B" panose="020B0700000000000000" pitchFamily="34" charset="-128"/>
              </a:rPr>
              <a:t> has held up proceedings at the trial court relating to his alleged offences under the corrupt practices and Other Related offences Act’’- </a:t>
            </a:r>
          </a:p>
          <a:p>
            <a:pPr marL="0" indent="0">
              <a:buNone/>
            </a:pPr>
            <a:endParaRPr lang="en-US" dirty="0"/>
          </a:p>
          <a:p>
            <a:pPr marL="0" indent="0">
              <a:buNone/>
            </a:pPr>
            <a:r>
              <a:rPr lang="en-US" b="1" dirty="0"/>
              <a:t>Ikechukwu v. FRN &amp; 2 </a:t>
            </a:r>
            <a:r>
              <a:rPr lang="en-US" b="1" dirty="0" err="1"/>
              <a:t>Ors</a:t>
            </a:r>
            <a:r>
              <a:rPr lang="en-US" b="1" dirty="0"/>
              <a:t>.</a:t>
            </a:r>
            <a:r>
              <a:rPr lang="en-US" dirty="0"/>
              <a:t> (2015) 7 NWLR (Pt.1457) 1</a:t>
            </a:r>
          </a:p>
        </p:txBody>
      </p:sp>
    </p:spTree>
    <p:extLst>
      <p:ext uri="{BB962C8B-B14F-4D97-AF65-F5344CB8AC3E}">
        <p14:creationId xmlns:p14="http://schemas.microsoft.com/office/powerpoint/2010/main" val="24050822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66BE2D-9442-405F-B810-7C9A237733B6}"/>
              </a:ext>
            </a:extLst>
          </p:cNvPr>
          <p:cNvSpPr>
            <a:spLocks noGrp="1"/>
          </p:cNvSpPr>
          <p:nvPr>
            <p:ph type="title"/>
          </p:nvPr>
        </p:nvSpPr>
        <p:spPr/>
        <p:txBody>
          <a:bodyPr/>
          <a:lstStyle/>
          <a:p>
            <a:r>
              <a:rPr lang="en-US" dirty="0">
                <a:latin typeface="Adobe Gothic Std B" panose="020B0800000000000000" pitchFamily="34" charset="-128"/>
                <a:ea typeface="Adobe Gothic Std B" panose="020B0800000000000000" pitchFamily="34" charset="-128"/>
              </a:rPr>
              <a:t>Advocacy for Change (2)</a:t>
            </a:r>
            <a:endParaRPr lang="en-US" dirty="0"/>
          </a:p>
        </p:txBody>
      </p:sp>
      <p:sp>
        <p:nvSpPr>
          <p:cNvPr id="3" name="Content Placeholder 2">
            <a:extLst>
              <a:ext uri="{FF2B5EF4-FFF2-40B4-BE49-F238E27FC236}">
                <a16:creationId xmlns:a16="http://schemas.microsoft.com/office/drawing/2014/main" xmlns="" id="{44853CA7-BCCD-46C2-85CA-BAB5AA2F05AD}"/>
              </a:ext>
            </a:extLst>
          </p:cNvPr>
          <p:cNvSpPr>
            <a:spLocks noGrp="1"/>
          </p:cNvSpPr>
          <p:nvPr>
            <p:ph idx="1"/>
          </p:nvPr>
        </p:nvSpPr>
        <p:spPr/>
        <p:txBody>
          <a:bodyPr>
            <a:normAutofit lnSpcReduction="10000"/>
          </a:bodyPr>
          <a:lstStyle/>
          <a:p>
            <a:r>
              <a:rPr lang="en-US" sz="3600" dirty="0" err="1">
                <a:latin typeface="Adobe Gothic Std B" panose="020B0800000000000000" pitchFamily="34" charset="-128"/>
                <a:ea typeface="Adobe Gothic Std B" panose="020B0800000000000000" pitchFamily="34" charset="-128"/>
              </a:rPr>
              <a:t>Aka’ahs</a:t>
            </a:r>
            <a:r>
              <a:rPr lang="en-US" sz="3600" dirty="0">
                <a:latin typeface="Adobe Gothic Std B" panose="020B0800000000000000" pitchFamily="34" charset="-128"/>
                <a:ea typeface="Adobe Gothic Std B" panose="020B0800000000000000" pitchFamily="34" charset="-128"/>
              </a:rPr>
              <a:t>, JSC</a:t>
            </a:r>
          </a:p>
          <a:p>
            <a:pPr marL="0" indent="0" algn="just">
              <a:buNone/>
            </a:pPr>
            <a:r>
              <a:rPr lang="en-US" sz="3200" b="1" dirty="0">
                <a:cs typeface="Akhbar MT" pitchFamily="2" charset="-78"/>
              </a:rPr>
              <a:t>“It is to be noted that the trial of the appellant is yet to commence. It should become abundantly clear to the layman that the sole aim of this appeal is to stall and eventually frustrate the actual trial of the appellant. It is in the </a:t>
            </a:r>
            <a:r>
              <a:rPr lang="en-US" sz="3200" b="1" dirty="0">
                <a:solidFill>
                  <a:srgbClr val="FF0000"/>
                </a:solidFill>
                <a:cs typeface="Akhbar MT" pitchFamily="2" charset="-78"/>
              </a:rPr>
              <a:t>interest of both the appellant and the wider society</a:t>
            </a:r>
            <a:r>
              <a:rPr lang="en-US" sz="3200" b="1" dirty="0">
                <a:cs typeface="Akhbar MT" pitchFamily="2" charset="-78"/>
              </a:rPr>
              <a:t> that his innocence or guilt is established as </a:t>
            </a:r>
            <a:r>
              <a:rPr lang="en-US" sz="3200" b="1" dirty="0">
                <a:solidFill>
                  <a:schemeClr val="accent1"/>
                </a:solidFill>
                <a:cs typeface="Akhbar MT" pitchFamily="2" charset="-78"/>
              </a:rPr>
              <a:t>public confidence</a:t>
            </a:r>
            <a:r>
              <a:rPr lang="en-US" sz="3200" b="1" dirty="0">
                <a:cs typeface="Akhbar MT" pitchFamily="2" charset="-78"/>
              </a:rPr>
              <a:t> in the administration of criminal justice is eroded where </a:t>
            </a:r>
            <a:r>
              <a:rPr lang="en-US" sz="3200" b="1" dirty="0">
                <a:solidFill>
                  <a:srgbClr val="FF0000"/>
                </a:solidFill>
                <a:cs typeface="Akhbar MT" pitchFamily="2" charset="-78"/>
              </a:rPr>
              <a:t>those with means  or the powerful </a:t>
            </a:r>
            <a:r>
              <a:rPr lang="en-US" sz="3200" b="1" dirty="0">
                <a:cs typeface="Akhbar MT" pitchFamily="2" charset="-78"/>
              </a:rPr>
              <a:t> erect legal bumps in the judicial process to </a:t>
            </a:r>
            <a:r>
              <a:rPr lang="en-US" sz="3200" b="1" dirty="0">
                <a:solidFill>
                  <a:srgbClr val="FF0000"/>
                </a:solidFill>
                <a:cs typeface="Akhbar MT" pitchFamily="2" charset="-78"/>
              </a:rPr>
              <a:t>delay justice</a:t>
            </a:r>
            <a:r>
              <a:rPr lang="en-US" sz="3200" b="1" dirty="0">
                <a:cs typeface="Akhbar MT" pitchFamily="2" charset="-78"/>
              </a:rPr>
              <a:t>”   </a:t>
            </a:r>
          </a:p>
        </p:txBody>
      </p:sp>
    </p:spTree>
    <p:extLst>
      <p:ext uri="{BB962C8B-B14F-4D97-AF65-F5344CB8AC3E}">
        <p14:creationId xmlns:p14="http://schemas.microsoft.com/office/powerpoint/2010/main" val="23520376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16188</TotalTime>
  <Words>3206</Words>
  <Application>Microsoft Office PowerPoint</Application>
  <PresentationFormat>Custom</PresentationFormat>
  <Paragraphs>214</Paragraphs>
  <Slides>55</Slides>
  <Notes>0</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Office Theme</vt:lpstr>
      <vt:lpstr>ACJA 2015/ACJLs Principles, Innovations &amp; Prospects</vt:lpstr>
      <vt:lpstr>Background (contd.)</vt:lpstr>
      <vt:lpstr>Background to the ACJA</vt:lpstr>
      <vt:lpstr>Reasons for changing from the old criminal procedure laws (contd.)</vt:lpstr>
      <vt:lpstr>Reasons for changing from the old criminal procedure laws (contd.)</vt:lpstr>
      <vt:lpstr>Most notorious feature of the old criminal procedure system-</vt:lpstr>
      <vt:lpstr>Examples of delay of High Profile cases under the old system</vt:lpstr>
      <vt:lpstr>Advocacy for Change (1)</vt:lpstr>
      <vt:lpstr>Advocacy for Change (2)</vt:lpstr>
      <vt:lpstr>Response of the Executive Arm of Govt.</vt:lpstr>
      <vt:lpstr>Response of the Executive Arm of Govt.</vt:lpstr>
      <vt:lpstr>Response of the Legislature </vt:lpstr>
      <vt:lpstr>Passage of the ACJ Bill at the Federal Level</vt:lpstr>
      <vt:lpstr>Panel on Implementation of Justice Reform (PIJR)</vt:lpstr>
      <vt:lpstr>What the ACJA/ACJL seek to achieve</vt:lpstr>
      <vt:lpstr>Purpose of the ACJA/ACJL</vt:lpstr>
      <vt:lpstr>Compatibility with the Constitution</vt:lpstr>
      <vt:lpstr>Principles of the ACJA/ACJLs</vt:lpstr>
      <vt:lpstr>Locus classicus-</vt:lpstr>
      <vt:lpstr>Principle 2: Clarity of objectives</vt:lpstr>
      <vt:lpstr>Principle 3: Restorative Justice</vt:lpstr>
      <vt:lpstr>Restorative justice mechanisms in the ACJA/ACJLs</vt:lpstr>
      <vt:lpstr>Restorative justice mechanisms in the ACJA/ACJLs (contd.)</vt:lpstr>
      <vt:lpstr>Principle 4: Collection of data or statistics </vt:lpstr>
      <vt:lpstr>Forms of Data required under ACJA/ACJLs-</vt:lpstr>
      <vt:lpstr>Principle 5: Technology-aided justice system-</vt:lpstr>
      <vt:lpstr>Decisions of Video Recording of taking of Confessional Statements </vt:lpstr>
      <vt:lpstr>Principle 6: Gender balance-</vt:lpstr>
      <vt:lpstr>Principle 7: Protection of the Child</vt:lpstr>
      <vt:lpstr>Principle 8: Human Rights compliant</vt:lpstr>
      <vt:lpstr>Innovations in the ACJA/ACJLs</vt:lpstr>
      <vt:lpstr>Innovations in the ACJA (contd.)</vt:lpstr>
      <vt:lpstr>Innovations in the ACJA (contd.)</vt:lpstr>
      <vt:lpstr>Innovations in the ACJA (contd.)</vt:lpstr>
      <vt:lpstr>Innovations in the ACJA (contd.)</vt:lpstr>
      <vt:lpstr>Innovations in the ACJA (contd.)</vt:lpstr>
      <vt:lpstr>Innovations in the ACJA (contd.)</vt:lpstr>
      <vt:lpstr>Innovations in the ACJA (contd.)</vt:lpstr>
      <vt:lpstr>Day-to-day trial</vt:lpstr>
      <vt:lpstr>Limits on Adjournments</vt:lpstr>
      <vt:lpstr>Power to award costs in criminal proceedings</vt:lpstr>
      <vt:lpstr>Prohibition of Stay of Proceedings</vt:lpstr>
      <vt:lpstr>Dispensation to Appellate judge to complete part-heard trial</vt:lpstr>
      <vt:lpstr>Timelines to commence &amp; complete trial-</vt:lpstr>
      <vt:lpstr>Quarterly returns to the CJ</vt:lpstr>
      <vt:lpstr>Duty of a legal practitioner engaged for a defendant</vt:lpstr>
      <vt:lpstr>Mandatory legal representation for some defendants</vt:lpstr>
      <vt:lpstr>Other Innovations in the ACJA (contd.)</vt:lpstr>
      <vt:lpstr>Other Innovations in the ACJA (contd.)</vt:lpstr>
      <vt:lpstr>Other Innovations in the ACJA (contd.)</vt:lpstr>
      <vt:lpstr>Prospects</vt:lpstr>
      <vt:lpstr>Ignoring the ACJA is tantamount to professional misconduct</vt:lpstr>
      <vt:lpstr>What’s  the effect of the decision in Shema v. FRN?</vt:lpstr>
      <vt:lpstr>Conclusion</vt:lpstr>
      <vt:lpstr>Conclusion(contd.)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Yemi Akinseye-George</dc:creator>
  <cp:lastModifiedBy>LAIDE</cp:lastModifiedBy>
  <cp:revision>27</cp:revision>
  <dcterms:created xsi:type="dcterms:W3CDTF">2019-11-27T10:37:54Z</dcterms:created>
  <dcterms:modified xsi:type="dcterms:W3CDTF">2019-12-08T16:35:00Z</dcterms:modified>
</cp:coreProperties>
</file>