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77" r:id="rId3"/>
    <p:sldId id="257" r:id="rId4"/>
    <p:sldId id="294" r:id="rId5"/>
    <p:sldId id="275" r:id="rId6"/>
    <p:sldId id="282" r:id="rId7"/>
    <p:sldId id="272" r:id="rId8"/>
    <p:sldId id="261" r:id="rId9"/>
    <p:sldId id="260" r:id="rId10"/>
    <p:sldId id="283" r:id="rId11"/>
    <p:sldId id="284" r:id="rId12"/>
    <p:sldId id="285" r:id="rId13"/>
    <p:sldId id="280" r:id="rId14"/>
    <p:sldId id="286" r:id="rId15"/>
    <p:sldId id="281" r:id="rId16"/>
    <p:sldId id="276" r:id="rId17"/>
    <p:sldId id="262" r:id="rId18"/>
    <p:sldId id="270" r:id="rId19"/>
    <p:sldId id="265" r:id="rId20"/>
    <p:sldId id="264" r:id="rId21"/>
    <p:sldId id="267" r:id="rId22"/>
    <p:sldId id="268" r:id="rId23"/>
    <p:sldId id="278" r:id="rId24"/>
    <p:sldId id="288" r:id="rId25"/>
    <p:sldId id="290" r:id="rId26"/>
    <p:sldId id="279" r:id="rId27"/>
    <p:sldId id="293" r:id="rId28"/>
    <p:sldId id="258" r:id="rId29"/>
    <p:sldId id="287" r:id="rId30"/>
    <p:sldId id="289" r:id="rId31"/>
    <p:sldId id="274" r:id="rId32"/>
    <p:sldId id="273" r:id="rId33"/>
    <p:sldId id="291" r:id="rId34"/>
    <p:sldId id="292" r:id="rId35"/>
    <p:sldId id="263" r:id="rId36"/>
    <p:sldId id="295" r:id="rId3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73" autoAdjust="0"/>
    <p:restoredTop sz="94660"/>
  </p:normalViewPr>
  <p:slideViewPr>
    <p:cSldViewPr snapToGrid="0">
      <p:cViewPr varScale="1">
        <p:scale>
          <a:sx n="72" d="100"/>
          <a:sy n="72"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3C91135-8127-432F-ADFB-AAC3E2D56F6D}" type="doc">
      <dgm:prSet loTypeId="urn:diagrams.loki3.com/VaryingWidthList" loCatId="list" qsTypeId="urn:microsoft.com/office/officeart/2005/8/quickstyle/simple1" qsCatId="simple" csTypeId="urn:microsoft.com/office/officeart/2005/8/colors/accent1_2" csCatId="accent1" phldr="1"/>
      <dgm:spPr/>
    </dgm:pt>
    <dgm:pt modelId="{1B2A1C95-34CE-4DBC-8327-47A97900CFCD}">
      <dgm:prSet phldrT="[Text]"/>
      <dgm:spPr/>
      <dgm:t>
        <a:bodyPr/>
        <a:lstStyle/>
        <a:p>
          <a:r>
            <a:rPr lang="en-CA" dirty="0"/>
            <a:t>ACJMC STATUTORY MEMBERS </a:t>
          </a:r>
          <a:endParaRPr lang="en-NG" dirty="0"/>
        </a:p>
      </dgm:t>
    </dgm:pt>
    <dgm:pt modelId="{C7294F6F-E69D-49AE-9196-FCC94F61CA5E}" type="parTrans" cxnId="{DD762053-7118-4333-964B-1AA05155DFEA}">
      <dgm:prSet/>
      <dgm:spPr/>
      <dgm:t>
        <a:bodyPr/>
        <a:lstStyle/>
        <a:p>
          <a:endParaRPr lang="en-NG"/>
        </a:p>
      </dgm:t>
    </dgm:pt>
    <dgm:pt modelId="{CBC5D81B-E0E7-4B05-83A5-15768DACAB2D}" type="sibTrans" cxnId="{DD762053-7118-4333-964B-1AA05155DFEA}">
      <dgm:prSet/>
      <dgm:spPr/>
      <dgm:t>
        <a:bodyPr/>
        <a:lstStyle/>
        <a:p>
          <a:endParaRPr lang="en-NG"/>
        </a:p>
      </dgm:t>
    </dgm:pt>
    <dgm:pt modelId="{8C348D96-0374-4068-BFE8-1498C12B2571}">
      <dgm:prSet phldrT="[Text]"/>
      <dgm:spPr/>
      <dgm:t>
        <a:bodyPr/>
        <a:lstStyle/>
        <a:p>
          <a:r>
            <a:rPr lang="en-CA" dirty="0"/>
            <a:t>SUB-COMMITTEE MEMBERS </a:t>
          </a:r>
          <a:endParaRPr lang="en-NG" dirty="0"/>
        </a:p>
      </dgm:t>
    </dgm:pt>
    <dgm:pt modelId="{508E9D30-6E7B-4B8B-B559-DAE61F08A19F}" type="parTrans" cxnId="{E25B45C5-6D1E-48BD-93F6-239A374D61F6}">
      <dgm:prSet/>
      <dgm:spPr/>
      <dgm:t>
        <a:bodyPr/>
        <a:lstStyle/>
        <a:p>
          <a:endParaRPr lang="en-NG"/>
        </a:p>
      </dgm:t>
    </dgm:pt>
    <dgm:pt modelId="{1E5C098E-8050-44F7-AF1C-F33A9ABB4C70}" type="sibTrans" cxnId="{E25B45C5-6D1E-48BD-93F6-239A374D61F6}">
      <dgm:prSet/>
      <dgm:spPr/>
      <dgm:t>
        <a:bodyPr/>
        <a:lstStyle/>
        <a:p>
          <a:endParaRPr lang="en-NG"/>
        </a:p>
      </dgm:t>
    </dgm:pt>
    <dgm:pt modelId="{7612BEE8-A0CC-4918-B41D-56FE40FA4063}">
      <dgm:prSet phldrT="[Text]"/>
      <dgm:spPr/>
      <dgm:t>
        <a:bodyPr/>
        <a:lstStyle/>
        <a:p>
          <a:r>
            <a:rPr lang="en-CA" dirty="0"/>
            <a:t>SECRETARIAT</a:t>
          </a:r>
          <a:endParaRPr lang="en-NG" dirty="0"/>
        </a:p>
      </dgm:t>
    </dgm:pt>
    <dgm:pt modelId="{2A54101F-5D1A-49BD-AC9C-9F66181D410D}" type="parTrans" cxnId="{4A80BB4D-06E8-4993-8E87-0BAEAE571F77}">
      <dgm:prSet/>
      <dgm:spPr/>
      <dgm:t>
        <a:bodyPr/>
        <a:lstStyle/>
        <a:p>
          <a:endParaRPr lang="en-NG"/>
        </a:p>
      </dgm:t>
    </dgm:pt>
    <dgm:pt modelId="{48486AE4-0EAE-4DA9-849A-B4A5241250FA}" type="sibTrans" cxnId="{4A80BB4D-06E8-4993-8E87-0BAEAE571F77}">
      <dgm:prSet/>
      <dgm:spPr/>
      <dgm:t>
        <a:bodyPr/>
        <a:lstStyle/>
        <a:p>
          <a:endParaRPr lang="en-NG"/>
        </a:p>
      </dgm:t>
    </dgm:pt>
    <dgm:pt modelId="{79DB0543-CAF8-4E68-9417-59E6C977A2DE}" type="pres">
      <dgm:prSet presAssocID="{83C91135-8127-432F-ADFB-AAC3E2D56F6D}" presName="Name0" presStyleCnt="0">
        <dgm:presLayoutVars>
          <dgm:resizeHandles/>
        </dgm:presLayoutVars>
      </dgm:prSet>
      <dgm:spPr/>
    </dgm:pt>
    <dgm:pt modelId="{D2CF09D9-053B-4BD4-88B8-AA7E595391CD}" type="pres">
      <dgm:prSet presAssocID="{1B2A1C95-34CE-4DBC-8327-47A97900CFCD}" presName="text" presStyleLbl="node1" presStyleIdx="0" presStyleCnt="3">
        <dgm:presLayoutVars>
          <dgm:bulletEnabled val="1"/>
        </dgm:presLayoutVars>
      </dgm:prSet>
      <dgm:spPr/>
    </dgm:pt>
    <dgm:pt modelId="{6B974819-ADC7-4FAF-B1D2-BA3BF044F85A}" type="pres">
      <dgm:prSet presAssocID="{CBC5D81B-E0E7-4B05-83A5-15768DACAB2D}" presName="space" presStyleCnt="0"/>
      <dgm:spPr/>
    </dgm:pt>
    <dgm:pt modelId="{30522669-A57B-467D-A90D-9FA12A88D61E}" type="pres">
      <dgm:prSet presAssocID="{8C348D96-0374-4068-BFE8-1498C12B2571}" presName="text" presStyleLbl="node1" presStyleIdx="1" presStyleCnt="3">
        <dgm:presLayoutVars>
          <dgm:bulletEnabled val="1"/>
        </dgm:presLayoutVars>
      </dgm:prSet>
      <dgm:spPr/>
    </dgm:pt>
    <dgm:pt modelId="{58710A98-A822-43F9-BEC3-39264E51F592}" type="pres">
      <dgm:prSet presAssocID="{1E5C098E-8050-44F7-AF1C-F33A9ABB4C70}" presName="space" presStyleCnt="0"/>
      <dgm:spPr/>
    </dgm:pt>
    <dgm:pt modelId="{0B78BD1D-9D1C-4673-9CDD-ED115DC57223}" type="pres">
      <dgm:prSet presAssocID="{7612BEE8-A0CC-4918-B41D-56FE40FA4063}" presName="text" presStyleLbl="node1" presStyleIdx="2" presStyleCnt="3">
        <dgm:presLayoutVars>
          <dgm:bulletEnabled val="1"/>
        </dgm:presLayoutVars>
      </dgm:prSet>
      <dgm:spPr/>
    </dgm:pt>
  </dgm:ptLst>
  <dgm:cxnLst>
    <dgm:cxn modelId="{EB520825-C9A2-44DC-AE3B-22E3FAF99139}" type="presOf" srcId="{7612BEE8-A0CC-4918-B41D-56FE40FA4063}" destId="{0B78BD1D-9D1C-4673-9CDD-ED115DC57223}" srcOrd="0" destOrd="0" presId="urn:diagrams.loki3.com/VaryingWidthList"/>
    <dgm:cxn modelId="{4A80BB4D-06E8-4993-8E87-0BAEAE571F77}" srcId="{83C91135-8127-432F-ADFB-AAC3E2D56F6D}" destId="{7612BEE8-A0CC-4918-B41D-56FE40FA4063}" srcOrd="2" destOrd="0" parTransId="{2A54101F-5D1A-49BD-AC9C-9F66181D410D}" sibTransId="{48486AE4-0EAE-4DA9-849A-B4A5241250FA}"/>
    <dgm:cxn modelId="{DD762053-7118-4333-964B-1AA05155DFEA}" srcId="{83C91135-8127-432F-ADFB-AAC3E2D56F6D}" destId="{1B2A1C95-34CE-4DBC-8327-47A97900CFCD}" srcOrd="0" destOrd="0" parTransId="{C7294F6F-E69D-49AE-9196-FCC94F61CA5E}" sibTransId="{CBC5D81B-E0E7-4B05-83A5-15768DACAB2D}"/>
    <dgm:cxn modelId="{E25B45C5-6D1E-48BD-93F6-239A374D61F6}" srcId="{83C91135-8127-432F-ADFB-AAC3E2D56F6D}" destId="{8C348D96-0374-4068-BFE8-1498C12B2571}" srcOrd="1" destOrd="0" parTransId="{508E9D30-6E7B-4B8B-B559-DAE61F08A19F}" sibTransId="{1E5C098E-8050-44F7-AF1C-F33A9ABB4C70}"/>
    <dgm:cxn modelId="{FC6193C6-6805-45E6-A8CF-9F8B08EA7041}" type="presOf" srcId="{1B2A1C95-34CE-4DBC-8327-47A97900CFCD}" destId="{D2CF09D9-053B-4BD4-88B8-AA7E595391CD}" srcOrd="0" destOrd="0" presId="urn:diagrams.loki3.com/VaryingWidthList"/>
    <dgm:cxn modelId="{9BE4F2EA-4FE6-489E-BF66-D60D946CBEF8}" type="presOf" srcId="{83C91135-8127-432F-ADFB-AAC3E2D56F6D}" destId="{79DB0543-CAF8-4E68-9417-59E6C977A2DE}" srcOrd="0" destOrd="0" presId="urn:diagrams.loki3.com/VaryingWidthList"/>
    <dgm:cxn modelId="{AB2859F4-DF69-4CDF-AFAD-04278A6A2887}" type="presOf" srcId="{8C348D96-0374-4068-BFE8-1498C12B2571}" destId="{30522669-A57B-467D-A90D-9FA12A88D61E}" srcOrd="0" destOrd="0" presId="urn:diagrams.loki3.com/VaryingWidthList"/>
    <dgm:cxn modelId="{F030A097-BF97-42B8-A5FD-C920413BE06E}" type="presParOf" srcId="{79DB0543-CAF8-4E68-9417-59E6C977A2DE}" destId="{D2CF09D9-053B-4BD4-88B8-AA7E595391CD}" srcOrd="0" destOrd="0" presId="urn:diagrams.loki3.com/VaryingWidthList"/>
    <dgm:cxn modelId="{BFFD47E0-1972-4F03-A986-B1191F4F51DA}" type="presParOf" srcId="{79DB0543-CAF8-4E68-9417-59E6C977A2DE}" destId="{6B974819-ADC7-4FAF-B1D2-BA3BF044F85A}" srcOrd="1" destOrd="0" presId="urn:diagrams.loki3.com/VaryingWidthList"/>
    <dgm:cxn modelId="{F7D9B180-8149-4139-BEBB-E2EDAA58D521}" type="presParOf" srcId="{79DB0543-CAF8-4E68-9417-59E6C977A2DE}" destId="{30522669-A57B-467D-A90D-9FA12A88D61E}" srcOrd="2" destOrd="0" presId="urn:diagrams.loki3.com/VaryingWidthList"/>
    <dgm:cxn modelId="{74F4D61D-E246-4F30-8FB9-9E48E93F7388}" type="presParOf" srcId="{79DB0543-CAF8-4E68-9417-59E6C977A2DE}" destId="{58710A98-A822-43F9-BEC3-39264E51F592}" srcOrd="3" destOrd="0" presId="urn:diagrams.loki3.com/VaryingWidthList"/>
    <dgm:cxn modelId="{B9456EB2-36C1-4E67-AC64-BF1F2BB818BF}" type="presParOf" srcId="{79DB0543-CAF8-4E68-9417-59E6C977A2DE}" destId="{0B78BD1D-9D1C-4673-9CDD-ED115DC57223}" srcOrd="4" destOrd="0" presId="urn:diagrams.loki3.com/VaryingWidth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39B3301-C167-4A1E-944D-F38F2A73B020}" type="doc">
      <dgm:prSet loTypeId="urn:microsoft.com/office/officeart/2011/layout/TabList" loCatId="list" qsTypeId="urn:microsoft.com/office/officeart/2005/8/quickstyle/simple1" qsCatId="simple" csTypeId="urn:microsoft.com/office/officeart/2005/8/colors/accent1_2" csCatId="accent1" phldr="1"/>
      <dgm:spPr/>
      <dgm:t>
        <a:bodyPr/>
        <a:lstStyle/>
        <a:p>
          <a:endParaRPr lang="en-NG"/>
        </a:p>
      </dgm:t>
    </dgm:pt>
    <dgm:pt modelId="{EF88386E-F7C7-4B36-9136-A12EA5B22A9F}">
      <dgm:prSet phldrT="[Text]"/>
      <dgm:spPr/>
      <dgm:t>
        <a:bodyPr/>
        <a:lstStyle/>
        <a:p>
          <a:r>
            <a:rPr lang="en-CA" dirty="0"/>
            <a:t>ACJMC STATUTORY MEMBERS </a:t>
          </a:r>
          <a:endParaRPr lang="en-NG" dirty="0"/>
        </a:p>
      </dgm:t>
    </dgm:pt>
    <dgm:pt modelId="{1EE16143-880E-4387-B2C3-787A304BC8BB}" type="parTrans" cxnId="{D9E10138-2467-49A7-A263-6DFA22225573}">
      <dgm:prSet/>
      <dgm:spPr/>
      <dgm:t>
        <a:bodyPr/>
        <a:lstStyle/>
        <a:p>
          <a:endParaRPr lang="en-NG"/>
        </a:p>
      </dgm:t>
    </dgm:pt>
    <dgm:pt modelId="{C6B92821-E726-4567-8D55-EDDD7388422A}" type="sibTrans" cxnId="{D9E10138-2467-49A7-A263-6DFA22225573}">
      <dgm:prSet/>
      <dgm:spPr/>
      <dgm:t>
        <a:bodyPr/>
        <a:lstStyle/>
        <a:p>
          <a:endParaRPr lang="en-NG"/>
        </a:p>
      </dgm:t>
    </dgm:pt>
    <dgm:pt modelId="{C823BF02-D34A-4658-B42A-F19E86966E1A}">
      <dgm:prSet phldrT="[Text]"/>
      <dgm:spPr/>
      <dgm:t>
        <a:bodyPr/>
        <a:lstStyle/>
        <a:p>
          <a:r>
            <a:rPr lang="en-CA" dirty="0"/>
            <a:t>S. 469 (2) – CJ OF THE FCT, AG OF THE FEDERATION, JUDGE OF THE FHC, IG OF POLICE, CG CORRECTIONAL SERVICE, NHRC, NBA,DG LEGAL AID, CSO.</a:t>
          </a:r>
        </a:p>
      </dgm:t>
    </dgm:pt>
    <dgm:pt modelId="{FE673E31-8E5A-4486-810F-A6D92FC68392}" type="parTrans" cxnId="{0D6F16C0-5F84-4660-9A59-E1185F036254}">
      <dgm:prSet/>
      <dgm:spPr/>
      <dgm:t>
        <a:bodyPr/>
        <a:lstStyle/>
        <a:p>
          <a:endParaRPr lang="en-NG"/>
        </a:p>
      </dgm:t>
    </dgm:pt>
    <dgm:pt modelId="{D8A1909B-898F-4AE1-BF21-4ACFB7C57B91}" type="sibTrans" cxnId="{0D6F16C0-5F84-4660-9A59-E1185F036254}">
      <dgm:prSet/>
      <dgm:spPr/>
      <dgm:t>
        <a:bodyPr/>
        <a:lstStyle/>
        <a:p>
          <a:endParaRPr lang="en-NG"/>
        </a:p>
      </dgm:t>
    </dgm:pt>
    <dgm:pt modelId="{A2E2B722-8555-425E-BE6C-B1BEC6D47803}">
      <dgm:prSet phldrT="[Text]"/>
      <dgm:spPr/>
      <dgm:t>
        <a:bodyPr/>
        <a:lstStyle/>
        <a:p>
          <a:endParaRPr lang="en-NG" dirty="0"/>
        </a:p>
      </dgm:t>
    </dgm:pt>
    <dgm:pt modelId="{8B2C65DC-B7FB-4E56-A034-DCF045A1F3ED}" type="parTrans" cxnId="{A4113E31-1BD2-406B-9433-66A6859B9D56}">
      <dgm:prSet/>
      <dgm:spPr/>
      <dgm:t>
        <a:bodyPr/>
        <a:lstStyle/>
        <a:p>
          <a:endParaRPr lang="en-NG"/>
        </a:p>
      </dgm:t>
    </dgm:pt>
    <dgm:pt modelId="{51F27C71-A75C-4340-A874-A68839A66B28}" type="sibTrans" cxnId="{A4113E31-1BD2-406B-9433-66A6859B9D56}">
      <dgm:prSet/>
      <dgm:spPr/>
      <dgm:t>
        <a:bodyPr/>
        <a:lstStyle/>
        <a:p>
          <a:endParaRPr lang="en-NG"/>
        </a:p>
      </dgm:t>
    </dgm:pt>
    <dgm:pt modelId="{09BA59EC-ECA3-4A46-B35C-4EB58673AB59}">
      <dgm:prSet phldrT="[Text]"/>
      <dgm:spPr/>
      <dgm:t>
        <a:bodyPr/>
        <a:lstStyle/>
        <a:p>
          <a:r>
            <a:rPr lang="en-CA" dirty="0"/>
            <a:t>SUB-COMMITTEE MEMBERS </a:t>
          </a:r>
          <a:endParaRPr lang="en-NG" dirty="0"/>
        </a:p>
      </dgm:t>
    </dgm:pt>
    <dgm:pt modelId="{A23BD6EC-10A8-4DA4-8DD7-7785EF172B4C}" type="parTrans" cxnId="{1B57E472-93D1-4212-A15D-CB152C4B7107}">
      <dgm:prSet/>
      <dgm:spPr/>
      <dgm:t>
        <a:bodyPr/>
        <a:lstStyle/>
        <a:p>
          <a:endParaRPr lang="en-NG"/>
        </a:p>
      </dgm:t>
    </dgm:pt>
    <dgm:pt modelId="{13510341-807C-4269-82AC-41BC69C40736}" type="sibTrans" cxnId="{1B57E472-93D1-4212-A15D-CB152C4B7107}">
      <dgm:prSet/>
      <dgm:spPr/>
      <dgm:t>
        <a:bodyPr/>
        <a:lstStyle/>
        <a:p>
          <a:endParaRPr lang="en-NG"/>
        </a:p>
      </dgm:t>
    </dgm:pt>
    <dgm:pt modelId="{5660A111-C92B-4AE6-BBE0-45621E0D34F5}">
      <dgm:prSet phldrT="[Text]"/>
      <dgm:spPr/>
      <dgm:t>
        <a:bodyPr/>
        <a:lstStyle/>
        <a:p>
          <a:r>
            <a:rPr lang="en-CA" dirty="0"/>
            <a:t>THE 5 SUB-COMMITTEEES ARE MADE UP OF – MAGIISTRATES, AREA COURT JUDGES, NCS, </a:t>
          </a:r>
          <a:r>
            <a:rPr lang="en-CA" dirty="0" err="1"/>
            <a:t>FMoJ</a:t>
          </a:r>
          <a:r>
            <a:rPr lang="en-CA" dirty="0"/>
            <a:t>, CSO’s and LEA’s</a:t>
          </a:r>
          <a:endParaRPr lang="en-NG" dirty="0"/>
        </a:p>
      </dgm:t>
    </dgm:pt>
    <dgm:pt modelId="{B99F08FC-0253-4587-8080-51A1CC581A81}" type="parTrans" cxnId="{D7BEBCB1-DFED-4AF5-95A3-0243F5C07E94}">
      <dgm:prSet/>
      <dgm:spPr/>
      <dgm:t>
        <a:bodyPr/>
        <a:lstStyle/>
        <a:p>
          <a:endParaRPr lang="en-NG"/>
        </a:p>
      </dgm:t>
    </dgm:pt>
    <dgm:pt modelId="{B0783F1A-F1BE-4F22-8115-666B869A31CA}" type="sibTrans" cxnId="{D7BEBCB1-DFED-4AF5-95A3-0243F5C07E94}">
      <dgm:prSet/>
      <dgm:spPr/>
      <dgm:t>
        <a:bodyPr/>
        <a:lstStyle/>
        <a:p>
          <a:endParaRPr lang="en-NG"/>
        </a:p>
      </dgm:t>
    </dgm:pt>
    <dgm:pt modelId="{90780517-1043-40C2-83E1-E8898938C2EC}">
      <dgm:prSet phldrT="[Text]" phldr="1"/>
      <dgm:spPr/>
      <dgm:t>
        <a:bodyPr/>
        <a:lstStyle/>
        <a:p>
          <a:endParaRPr lang="en-NG"/>
        </a:p>
      </dgm:t>
    </dgm:pt>
    <dgm:pt modelId="{303B7956-55A3-4C14-AAF6-C34EC54B2724}" type="parTrans" cxnId="{74A0A98F-E773-4FCC-BA68-4B5DB2D254DA}">
      <dgm:prSet/>
      <dgm:spPr/>
      <dgm:t>
        <a:bodyPr/>
        <a:lstStyle/>
        <a:p>
          <a:endParaRPr lang="en-NG"/>
        </a:p>
      </dgm:t>
    </dgm:pt>
    <dgm:pt modelId="{0E82BD8F-442C-46E8-8F38-88C05B003CE6}" type="sibTrans" cxnId="{74A0A98F-E773-4FCC-BA68-4B5DB2D254DA}">
      <dgm:prSet/>
      <dgm:spPr/>
      <dgm:t>
        <a:bodyPr/>
        <a:lstStyle/>
        <a:p>
          <a:endParaRPr lang="en-NG"/>
        </a:p>
      </dgm:t>
    </dgm:pt>
    <dgm:pt modelId="{CCF1AE70-2728-427E-83EF-F2966BAC4477}">
      <dgm:prSet phldrT="[Text]"/>
      <dgm:spPr/>
      <dgm:t>
        <a:bodyPr/>
        <a:lstStyle/>
        <a:p>
          <a:r>
            <a:rPr lang="en-CA" dirty="0"/>
            <a:t>SECRETARIAT</a:t>
          </a:r>
          <a:endParaRPr lang="en-NG" dirty="0"/>
        </a:p>
      </dgm:t>
    </dgm:pt>
    <dgm:pt modelId="{8A4AFF7A-8928-401D-B531-E3B21FE68804}" type="parTrans" cxnId="{3D5CCE9D-A102-4FA8-9E15-7F520A25204D}">
      <dgm:prSet/>
      <dgm:spPr/>
      <dgm:t>
        <a:bodyPr/>
        <a:lstStyle/>
        <a:p>
          <a:endParaRPr lang="en-NG"/>
        </a:p>
      </dgm:t>
    </dgm:pt>
    <dgm:pt modelId="{39EF6E3B-4764-4FE3-BDAA-03168CCD4CA0}" type="sibTrans" cxnId="{3D5CCE9D-A102-4FA8-9E15-7F520A25204D}">
      <dgm:prSet/>
      <dgm:spPr/>
      <dgm:t>
        <a:bodyPr/>
        <a:lstStyle/>
        <a:p>
          <a:endParaRPr lang="en-NG"/>
        </a:p>
      </dgm:t>
    </dgm:pt>
    <dgm:pt modelId="{7A491511-43BE-435C-A7D6-11D52519BC7E}">
      <dgm:prSet phldrT="[Text]"/>
      <dgm:spPr/>
      <dgm:t>
        <a:bodyPr/>
        <a:lstStyle/>
        <a:p>
          <a:r>
            <a:rPr lang="en-CA" dirty="0"/>
            <a:t>THE SECRETARIAT IS CURRENTLY MADE UP OF 6 STAFF, 3 CORP MEMBERS, A CLEANER, A GARDENER AND SECURITY.</a:t>
          </a:r>
          <a:endParaRPr lang="en-NG" dirty="0"/>
        </a:p>
      </dgm:t>
    </dgm:pt>
    <dgm:pt modelId="{193B6E38-7FC9-43D0-BD94-61BC5546929D}" type="parTrans" cxnId="{E4646A26-02BA-476E-A196-A9C9BBD7682B}">
      <dgm:prSet/>
      <dgm:spPr/>
      <dgm:t>
        <a:bodyPr/>
        <a:lstStyle/>
        <a:p>
          <a:endParaRPr lang="en-NG"/>
        </a:p>
      </dgm:t>
    </dgm:pt>
    <dgm:pt modelId="{7E2F76FE-2F33-425B-86AB-D4ACF7424989}" type="sibTrans" cxnId="{E4646A26-02BA-476E-A196-A9C9BBD7682B}">
      <dgm:prSet/>
      <dgm:spPr/>
      <dgm:t>
        <a:bodyPr/>
        <a:lstStyle/>
        <a:p>
          <a:endParaRPr lang="en-NG"/>
        </a:p>
      </dgm:t>
    </dgm:pt>
    <dgm:pt modelId="{A33316D7-A0AB-483F-9546-155BAF99ACC6}">
      <dgm:prSet phldrT="[Text]" phldr="1"/>
      <dgm:spPr/>
      <dgm:t>
        <a:bodyPr/>
        <a:lstStyle/>
        <a:p>
          <a:endParaRPr lang="en-NG"/>
        </a:p>
      </dgm:t>
    </dgm:pt>
    <dgm:pt modelId="{5003D0F8-2C9A-4101-9B45-825CBE67D6BB}" type="parTrans" cxnId="{E98AFEC9-292A-4E83-8B77-136702CF607E}">
      <dgm:prSet/>
      <dgm:spPr/>
      <dgm:t>
        <a:bodyPr/>
        <a:lstStyle/>
        <a:p>
          <a:endParaRPr lang="en-NG"/>
        </a:p>
      </dgm:t>
    </dgm:pt>
    <dgm:pt modelId="{C2EAC06A-123F-417F-88F7-AADFE039617C}" type="sibTrans" cxnId="{E98AFEC9-292A-4E83-8B77-136702CF607E}">
      <dgm:prSet/>
      <dgm:spPr/>
      <dgm:t>
        <a:bodyPr/>
        <a:lstStyle/>
        <a:p>
          <a:endParaRPr lang="en-NG"/>
        </a:p>
      </dgm:t>
    </dgm:pt>
    <dgm:pt modelId="{9BCD1858-D9B6-461D-B759-BFCEC133D0D6}" type="pres">
      <dgm:prSet presAssocID="{039B3301-C167-4A1E-944D-F38F2A73B020}" presName="Name0" presStyleCnt="0">
        <dgm:presLayoutVars>
          <dgm:chMax/>
          <dgm:chPref val="3"/>
          <dgm:dir/>
          <dgm:animOne val="branch"/>
          <dgm:animLvl val="lvl"/>
        </dgm:presLayoutVars>
      </dgm:prSet>
      <dgm:spPr/>
    </dgm:pt>
    <dgm:pt modelId="{332D4009-B7C6-4B03-857C-62D4F8768FA0}" type="pres">
      <dgm:prSet presAssocID="{EF88386E-F7C7-4B36-9136-A12EA5B22A9F}" presName="composite" presStyleCnt="0"/>
      <dgm:spPr/>
    </dgm:pt>
    <dgm:pt modelId="{5C07DEE8-E4FE-4FC6-A336-4A9DBB5C57E7}" type="pres">
      <dgm:prSet presAssocID="{EF88386E-F7C7-4B36-9136-A12EA5B22A9F}" presName="FirstChild" presStyleLbl="revTx" presStyleIdx="0" presStyleCnt="6">
        <dgm:presLayoutVars>
          <dgm:chMax val="0"/>
          <dgm:chPref val="0"/>
          <dgm:bulletEnabled val="1"/>
        </dgm:presLayoutVars>
      </dgm:prSet>
      <dgm:spPr/>
    </dgm:pt>
    <dgm:pt modelId="{E9DF955E-D790-45BF-9E6D-B104B5608980}" type="pres">
      <dgm:prSet presAssocID="{EF88386E-F7C7-4B36-9136-A12EA5B22A9F}" presName="Parent" presStyleLbl="alignNode1" presStyleIdx="0" presStyleCnt="3">
        <dgm:presLayoutVars>
          <dgm:chMax val="3"/>
          <dgm:chPref val="3"/>
          <dgm:bulletEnabled val="1"/>
        </dgm:presLayoutVars>
      </dgm:prSet>
      <dgm:spPr/>
    </dgm:pt>
    <dgm:pt modelId="{D2D9940D-A641-4CF0-B27D-3E52B85873DE}" type="pres">
      <dgm:prSet presAssocID="{EF88386E-F7C7-4B36-9136-A12EA5B22A9F}" presName="Accent" presStyleLbl="parChTrans1D1" presStyleIdx="0" presStyleCnt="3"/>
      <dgm:spPr/>
    </dgm:pt>
    <dgm:pt modelId="{68EC57A0-F631-4EF2-81CD-7C24676C8944}" type="pres">
      <dgm:prSet presAssocID="{EF88386E-F7C7-4B36-9136-A12EA5B22A9F}" presName="Child" presStyleLbl="revTx" presStyleIdx="1" presStyleCnt="6">
        <dgm:presLayoutVars>
          <dgm:chMax val="0"/>
          <dgm:chPref val="0"/>
          <dgm:bulletEnabled val="1"/>
        </dgm:presLayoutVars>
      </dgm:prSet>
      <dgm:spPr/>
    </dgm:pt>
    <dgm:pt modelId="{4473AE2C-37FB-4C0B-BBCC-4EC3DBCF01CD}" type="pres">
      <dgm:prSet presAssocID="{C6B92821-E726-4567-8D55-EDDD7388422A}" presName="sibTrans" presStyleCnt="0"/>
      <dgm:spPr/>
    </dgm:pt>
    <dgm:pt modelId="{36838737-14E7-4F19-B5A0-BC02E6DB9CC8}" type="pres">
      <dgm:prSet presAssocID="{09BA59EC-ECA3-4A46-B35C-4EB58673AB59}" presName="composite" presStyleCnt="0"/>
      <dgm:spPr/>
    </dgm:pt>
    <dgm:pt modelId="{4490E024-5BAA-4D40-A2DE-FEECFD46D693}" type="pres">
      <dgm:prSet presAssocID="{09BA59EC-ECA3-4A46-B35C-4EB58673AB59}" presName="FirstChild" presStyleLbl="revTx" presStyleIdx="2" presStyleCnt="6">
        <dgm:presLayoutVars>
          <dgm:chMax val="0"/>
          <dgm:chPref val="0"/>
          <dgm:bulletEnabled val="1"/>
        </dgm:presLayoutVars>
      </dgm:prSet>
      <dgm:spPr/>
    </dgm:pt>
    <dgm:pt modelId="{1A3703D2-B425-4E03-9B2B-F046F42D386D}" type="pres">
      <dgm:prSet presAssocID="{09BA59EC-ECA3-4A46-B35C-4EB58673AB59}" presName="Parent" presStyleLbl="alignNode1" presStyleIdx="1" presStyleCnt="3">
        <dgm:presLayoutVars>
          <dgm:chMax val="3"/>
          <dgm:chPref val="3"/>
          <dgm:bulletEnabled val="1"/>
        </dgm:presLayoutVars>
      </dgm:prSet>
      <dgm:spPr/>
    </dgm:pt>
    <dgm:pt modelId="{B06FAE4F-EC6D-4770-9644-54A8CD85AAE9}" type="pres">
      <dgm:prSet presAssocID="{09BA59EC-ECA3-4A46-B35C-4EB58673AB59}" presName="Accent" presStyleLbl="parChTrans1D1" presStyleIdx="1" presStyleCnt="3"/>
      <dgm:spPr/>
    </dgm:pt>
    <dgm:pt modelId="{DD6A5177-73E9-47C0-B5F2-D77E9CA095B2}" type="pres">
      <dgm:prSet presAssocID="{09BA59EC-ECA3-4A46-B35C-4EB58673AB59}" presName="Child" presStyleLbl="revTx" presStyleIdx="3" presStyleCnt="6">
        <dgm:presLayoutVars>
          <dgm:chMax val="0"/>
          <dgm:chPref val="0"/>
          <dgm:bulletEnabled val="1"/>
        </dgm:presLayoutVars>
      </dgm:prSet>
      <dgm:spPr/>
    </dgm:pt>
    <dgm:pt modelId="{103422EE-C2D3-459E-9A13-1487A88ABB04}" type="pres">
      <dgm:prSet presAssocID="{13510341-807C-4269-82AC-41BC69C40736}" presName="sibTrans" presStyleCnt="0"/>
      <dgm:spPr/>
    </dgm:pt>
    <dgm:pt modelId="{EBEC0C5B-E148-48F7-96D4-B0135841F22B}" type="pres">
      <dgm:prSet presAssocID="{CCF1AE70-2728-427E-83EF-F2966BAC4477}" presName="composite" presStyleCnt="0"/>
      <dgm:spPr/>
    </dgm:pt>
    <dgm:pt modelId="{CE42242A-F0D4-4220-925F-923F8EF36224}" type="pres">
      <dgm:prSet presAssocID="{CCF1AE70-2728-427E-83EF-F2966BAC4477}" presName="FirstChild" presStyleLbl="revTx" presStyleIdx="4" presStyleCnt="6">
        <dgm:presLayoutVars>
          <dgm:chMax val="0"/>
          <dgm:chPref val="0"/>
          <dgm:bulletEnabled val="1"/>
        </dgm:presLayoutVars>
      </dgm:prSet>
      <dgm:spPr/>
    </dgm:pt>
    <dgm:pt modelId="{C788D058-EBB3-4DA6-BF37-F13E79B81852}" type="pres">
      <dgm:prSet presAssocID="{CCF1AE70-2728-427E-83EF-F2966BAC4477}" presName="Parent" presStyleLbl="alignNode1" presStyleIdx="2" presStyleCnt="3">
        <dgm:presLayoutVars>
          <dgm:chMax val="3"/>
          <dgm:chPref val="3"/>
          <dgm:bulletEnabled val="1"/>
        </dgm:presLayoutVars>
      </dgm:prSet>
      <dgm:spPr/>
    </dgm:pt>
    <dgm:pt modelId="{53271803-716B-461A-900C-A758A22061CE}" type="pres">
      <dgm:prSet presAssocID="{CCF1AE70-2728-427E-83EF-F2966BAC4477}" presName="Accent" presStyleLbl="parChTrans1D1" presStyleIdx="2" presStyleCnt="3"/>
      <dgm:spPr/>
    </dgm:pt>
    <dgm:pt modelId="{0E98257F-AEE4-46E1-ACA7-8103F9112EF1}" type="pres">
      <dgm:prSet presAssocID="{CCF1AE70-2728-427E-83EF-F2966BAC4477}" presName="Child" presStyleLbl="revTx" presStyleIdx="5" presStyleCnt="6">
        <dgm:presLayoutVars>
          <dgm:chMax val="0"/>
          <dgm:chPref val="0"/>
          <dgm:bulletEnabled val="1"/>
        </dgm:presLayoutVars>
      </dgm:prSet>
      <dgm:spPr/>
    </dgm:pt>
  </dgm:ptLst>
  <dgm:cxnLst>
    <dgm:cxn modelId="{32E8AA0F-6EAB-4F6A-AF00-133CB3EF50A3}" type="presOf" srcId="{90780517-1043-40C2-83E1-E8898938C2EC}" destId="{DD6A5177-73E9-47C0-B5F2-D77E9CA095B2}" srcOrd="0" destOrd="0" presId="urn:microsoft.com/office/officeart/2011/layout/TabList"/>
    <dgm:cxn modelId="{E4646A26-02BA-476E-A196-A9C9BBD7682B}" srcId="{CCF1AE70-2728-427E-83EF-F2966BAC4477}" destId="{7A491511-43BE-435C-A7D6-11D52519BC7E}" srcOrd="0" destOrd="0" parTransId="{193B6E38-7FC9-43D0-BD94-61BC5546929D}" sibTransId="{7E2F76FE-2F33-425B-86AB-D4ACF7424989}"/>
    <dgm:cxn modelId="{23DECE2B-8BE9-4766-A133-6FA26CE9C382}" type="presOf" srcId="{09BA59EC-ECA3-4A46-B35C-4EB58673AB59}" destId="{1A3703D2-B425-4E03-9B2B-F046F42D386D}" srcOrd="0" destOrd="0" presId="urn:microsoft.com/office/officeart/2011/layout/TabList"/>
    <dgm:cxn modelId="{8F45C32C-35D9-442A-B860-BEB8517DC8FA}" type="presOf" srcId="{C823BF02-D34A-4658-B42A-F19E86966E1A}" destId="{5C07DEE8-E4FE-4FC6-A336-4A9DBB5C57E7}" srcOrd="0" destOrd="0" presId="urn:microsoft.com/office/officeart/2011/layout/TabList"/>
    <dgm:cxn modelId="{A4113E31-1BD2-406B-9433-66A6859B9D56}" srcId="{EF88386E-F7C7-4B36-9136-A12EA5B22A9F}" destId="{A2E2B722-8555-425E-BE6C-B1BEC6D47803}" srcOrd="1" destOrd="0" parTransId="{8B2C65DC-B7FB-4E56-A034-DCF045A1F3ED}" sibTransId="{51F27C71-A75C-4340-A874-A68839A66B28}"/>
    <dgm:cxn modelId="{E21E9D32-DAAF-43FB-8152-65C61C2D374F}" type="presOf" srcId="{A2E2B722-8555-425E-BE6C-B1BEC6D47803}" destId="{68EC57A0-F631-4EF2-81CD-7C24676C8944}" srcOrd="0" destOrd="0" presId="urn:microsoft.com/office/officeart/2011/layout/TabList"/>
    <dgm:cxn modelId="{D9E10138-2467-49A7-A263-6DFA22225573}" srcId="{039B3301-C167-4A1E-944D-F38F2A73B020}" destId="{EF88386E-F7C7-4B36-9136-A12EA5B22A9F}" srcOrd="0" destOrd="0" parTransId="{1EE16143-880E-4387-B2C3-787A304BC8BB}" sibTransId="{C6B92821-E726-4567-8D55-EDDD7388422A}"/>
    <dgm:cxn modelId="{D77A0F42-4F7B-4287-900A-3356AF1E71D8}" type="presOf" srcId="{5660A111-C92B-4AE6-BBE0-45621E0D34F5}" destId="{4490E024-5BAA-4D40-A2DE-FEECFD46D693}" srcOrd="0" destOrd="0" presId="urn:microsoft.com/office/officeart/2011/layout/TabList"/>
    <dgm:cxn modelId="{815A6071-269A-44F2-9F8C-BE6427B68200}" type="presOf" srcId="{EF88386E-F7C7-4B36-9136-A12EA5B22A9F}" destId="{E9DF955E-D790-45BF-9E6D-B104B5608980}" srcOrd="0" destOrd="0" presId="urn:microsoft.com/office/officeart/2011/layout/TabList"/>
    <dgm:cxn modelId="{1B57E472-93D1-4212-A15D-CB152C4B7107}" srcId="{039B3301-C167-4A1E-944D-F38F2A73B020}" destId="{09BA59EC-ECA3-4A46-B35C-4EB58673AB59}" srcOrd="1" destOrd="0" parTransId="{A23BD6EC-10A8-4DA4-8DD7-7785EF172B4C}" sibTransId="{13510341-807C-4269-82AC-41BC69C40736}"/>
    <dgm:cxn modelId="{74A0A98F-E773-4FCC-BA68-4B5DB2D254DA}" srcId="{09BA59EC-ECA3-4A46-B35C-4EB58673AB59}" destId="{90780517-1043-40C2-83E1-E8898938C2EC}" srcOrd="1" destOrd="0" parTransId="{303B7956-55A3-4C14-AAF6-C34EC54B2724}" sibTransId="{0E82BD8F-442C-46E8-8F38-88C05B003CE6}"/>
    <dgm:cxn modelId="{3D5CCE9D-A102-4FA8-9E15-7F520A25204D}" srcId="{039B3301-C167-4A1E-944D-F38F2A73B020}" destId="{CCF1AE70-2728-427E-83EF-F2966BAC4477}" srcOrd="2" destOrd="0" parTransId="{8A4AFF7A-8928-401D-B531-E3B21FE68804}" sibTransId="{39EF6E3B-4764-4FE3-BDAA-03168CCD4CA0}"/>
    <dgm:cxn modelId="{D7BEBCB1-DFED-4AF5-95A3-0243F5C07E94}" srcId="{09BA59EC-ECA3-4A46-B35C-4EB58673AB59}" destId="{5660A111-C92B-4AE6-BBE0-45621E0D34F5}" srcOrd="0" destOrd="0" parTransId="{B99F08FC-0253-4587-8080-51A1CC581A81}" sibTransId="{B0783F1A-F1BE-4F22-8115-666B869A31CA}"/>
    <dgm:cxn modelId="{AFDB8FBA-DD96-438C-BEFE-EBF05D60EDED}" type="presOf" srcId="{A33316D7-A0AB-483F-9546-155BAF99ACC6}" destId="{0E98257F-AEE4-46E1-ACA7-8103F9112EF1}" srcOrd="0" destOrd="0" presId="urn:microsoft.com/office/officeart/2011/layout/TabList"/>
    <dgm:cxn modelId="{101608BC-B67E-4ED6-AD5D-C8A43B7EA4C6}" type="presOf" srcId="{7A491511-43BE-435C-A7D6-11D52519BC7E}" destId="{CE42242A-F0D4-4220-925F-923F8EF36224}" srcOrd="0" destOrd="0" presId="urn:microsoft.com/office/officeart/2011/layout/TabList"/>
    <dgm:cxn modelId="{0D6F16C0-5F84-4660-9A59-E1185F036254}" srcId="{EF88386E-F7C7-4B36-9136-A12EA5B22A9F}" destId="{C823BF02-D34A-4658-B42A-F19E86966E1A}" srcOrd="0" destOrd="0" parTransId="{FE673E31-8E5A-4486-810F-A6D92FC68392}" sibTransId="{D8A1909B-898F-4AE1-BF21-4ACFB7C57B91}"/>
    <dgm:cxn modelId="{E98AFEC9-292A-4E83-8B77-136702CF607E}" srcId="{CCF1AE70-2728-427E-83EF-F2966BAC4477}" destId="{A33316D7-A0AB-483F-9546-155BAF99ACC6}" srcOrd="1" destOrd="0" parTransId="{5003D0F8-2C9A-4101-9B45-825CBE67D6BB}" sibTransId="{C2EAC06A-123F-417F-88F7-AADFE039617C}"/>
    <dgm:cxn modelId="{E8E758D4-537B-4FA8-9294-CF6B352D815E}" type="presOf" srcId="{CCF1AE70-2728-427E-83EF-F2966BAC4477}" destId="{C788D058-EBB3-4DA6-BF37-F13E79B81852}" srcOrd="0" destOrd="0" presId="urn:microsoft.com/office/officeart/2011/layout/TabList"/>
    <dgm:cxn modelId="{AB83B0D4-AE4A-4410-BB2C-C7231396BD1B}" type="presOf" srcId="{039B3301-C167-4A1E-944D-F38F2A73B020}" destId="{9BCD1858-D9B6-461D-B759-BFCEC133D0D6}" srcOrd="0" destOrd="0" presId="urn:microsoft.com/office/officeart/2011/layout/TabList"/>
    <dgm:cxn modelId="{776350C0-487C-493A-B29C-DA079742D62A}" type="presParOf" srcId="{9BCD1858-D9B6-461D-B759-BFCEC133D0D6}" destId="{332D4009-B7C6-4B03-857C-62D4F8768FA0}" srcOrd="0" destOrd="0" presId="urn:microsoft.com/office/officeart/2011/layout/TabList"/>
    <dgm:cxn modelId="{BD70F662-8769-47E5-BA0A-EFF92355CD22}" type="presParOf" srcId="{332D4009-B7C6-4B03-857C-62D4F8768FA0}" destId="{5C07DEE8-E4FE-4FC6-A336-4A9DBB5C57E7}" srcOrd="0" destOrd="0" presId="urn:microsoft.com/office/officeart/2011/layout/TabList"/>
    <dgm:cxn modelId="{EE28F1F5-CAC5-41B1-A2F6-39E9C65BE59C}" type="presParOf" srcId="{332D4009-B7C6-4B03-857C-62D4F8768FA0}" destId="{E9DF955E-D790-45BF-9E6D-B104B5608980}" srcOrd="1" destOrd="0" presId="urn:microsoft.com/office/officeart/2011/layout/TabList"/>
    <dgm:cxn modelId="{6982E86E-7718-4941-AA5B-577E3D5C0510}" type="presParOf" srcId="{332D4009-B7C6-4B03-857C-62D4F8768FA0}" destId="{D2D9940D-A641-4CF0-B27D-3E52B85873DE}" srcOrd="2" destOrd="0" presId="urn:microsoft.com/office/officeart/2011/layout/TabList"/>
    <dgm:cxn modelId="{6282C0F2-F728-4D44-B2A7-3F2E9D8BAD7F}" type="presParOf" srcId="{9BCD1858-D9B6-461D-B759-BFCEC133D0D6}" destId="{68EC57A0-F631-4EF2-81CD-7C24676C8944}" srcOrd="1" destOrd="0" presId="urn:microsoft.com/office/officeart/2011/layout/TabList"/>
    <dgm:cxn modelId="{6362AAF4-0EB7-477A-826C-7C16734EECAA}" type="presParOf" srcId="{9BCD1858-D9B6-461D-B759-BFCEC133D0D6}" destId="{4473AE2C-37FB-4C0B-BBCC-4EC3DBCF01CD}" srcOrd="2" destOrd="0" presId="urn:microsoft.com/office/officeart/2011/layout/TabList"/>
    <dgm:cxn modelId="{2C91475C-9803-447B-8176-CC64A96E4D4E}" type="presParOf" srcId="{9BCD1858-D9B6-461D-B759-BFCEC133D0D6}" destId="{36838737-14E7-4F19-B5A0-BC02E6DB9CC8}" srcOrd="3" destOrd="0" presId="urn:microsoft.com/office/officeart/2011/layout/TabList"/>
    <dgm:cxn modelId="{9816E212-F494-4305-9BFF-04C6F00A2ECE}" type="presParOf" srcId="{36838737-14E7-4F19-B5A0-BC02E6DB9CC8}" destId="{4490E024-5BAA-4D40-A2DE-FEECFD46D693}" srcOrd="0" destOrd="0" presId="urn:microsoft.com/office/officeart/2011/layout/TabList"/>
    <dgm:cxn modelId="{BDDB61A2-8398-40F7-BA72-DFB81B4A35DF}" type="presParOf" srcId="{36838737-14E7-4F19-B5A0-BC02E6DB9CC8}" destId="{1A3703D2-B425-4E03-9B2B-F046F42D386D}" srcOrd="1" destOrd="0" presId="urn:microsoft.com/office/officeart/2011/layout/TabList"/>
    <dgm:cxn modelId="{B919883F-1E68-45A1-A2E9-8FF523708D26}" type="presParOf" srcId="{36838737-14E7-4F19-B5A0-BC02E6DB9CC8}" destId="{B06FAE4F-EC6D-4770-9644-54A8CD85AAE9}" srcOrd="2" destOrd="0" presId="urn:microsoft.com/office/officeart/2011/layout/TabList"/>
    <dgm:cxn modelId="{340F1E0E-12A4-4DA4-84D0-187900EC7C56}" type="presParOf" srcId="{9BCD1858-D9B6-461D-B759-BFCEC133D0D6}" destId="{DD6A5177-73E9-47C0-B5F2-D77E9CA095B2}" srcOrd="4" destOrd="0" presId="urn:microsoft.com/office/officeart/2011/layout/TabList"/>
    <dgm:cxn modelId="{9DD0F529-2308-4F32-88F6-D318F4F6AB3E}" type="presParOf" srcId="{9BCD1858-D9B6-461D-B759-BFCEC133D0D6}" destId="{103422EE-C2D3-459E-9A13-1487A88ABB04}" srcOrd="5" destOrd="0" presId="urn:microsoft.com/office/officeart/2011/layout/TabList"/>
    <dgm:cxn modelId="{DE14D004-9657-42C2-99F3-8A28151540B5}" type="presParOf" srcId="{9BCD1858-D9B6-461D-B759-BFCEC133D0D6}" destId="{EBEC0C5B-E148-48F7-96D4-B0135841F22B}" srcOrd="6" destOrd="0" presId="urn:microsoft.com/office/officeart/2011/layout/TabList"/>
    <dgm:cxn modelId="{CE8B30C2-2D8F-405E-9D30-BF9B98726053}" type="presParOf" srcId="{EBEC0C5B-E148-48F7-96D4-B0135841F22B}" destId="{CE42242A-F0D4-4220-925F-923F8EF36224}" srcOrd="0" destOrd="0" presId="urn:microsoft.com/office/officeart/2011/layout/TabList"/>
    <dgm:cxn modelId="{611ABC1C-AE89-4317-90FA-66F027B7011F}" type="presParOf" srcId="{EBEC0C5B-E148-48F7-96D4-B0135841F22B}" destId="{C788D058-EBB3-4DA6-BF37-F13E79B81852}" srcOrd="1" destOrd="0" presId="urn:microsoft.com/office/officeart/2011/layout/TabList"/>
    <dgm:cxn modelId="{73A80903-A9B9-4FEB-A8D3-1AD61F6B22EA}" type="presParOf" srcId="{EBEC0C5B-E148-48F7-96D4-B0135841F22B}" destId="{53271803-716B-461A-900C-A758A22061CE}" srcOrd="2" destOrd="0" presId="urn:microsoft.com/office/officeart/2011/layout/TabList"/>
    <dgm:cxn modelId="{B69BA488-8928-4763-8F8E-1B183C6671AC}" type="presParOf" srcId="{9BCD1858-D9B6-461D-B759-BFCEC133D0D6}" destId="{0E98257F-AEE4-46E1-ACA7-8103F9112EF1}" srcOrd="7" destOrd="0" presId="urn:microsoft.com/office/officeart/2011/layout/Tab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2CF09D9-053B-4BD4-88B8-AA7E595391CD}">
      <dsp:nvSpPr>
        <dsp:cNvPr id="0" name=""/>
        <dsp:cNvSpPr/>
      </dsp:nvSpPr>
      <dsp:spPr>
        <a:xfrm>
          <a:off x="0" y="1684"/>
          <a:ext cx="9520237" cy="1111699"/>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4460" tIns="124460" rIns="124460" bIns="124460" numCol="1" spcCol="1270" anchor="ctr" anchorCtr="0">
          <a:noAutofit/>
        </a:bodyPr>
        <a:lstStyle/>
        <a:p>
          <a:pPr marL="0" lvl="0" indent="0" algn="ctr" defTabSz="2178050">
            <a:lnSpc>
              <a:spcPct val="90000"/>
            </a:lnSpc>
            <a:spcBef>
              <a:spcPct val="0"/>
            </a:spcBef>
            <a:spcAft>
              <a:spcPct val="35000"/>
            </a:spcAft>
            <a:buNone/>
          </a:pPr>
          <a:r>
            <a:rPr lang="en-CA" sz="4900" kern="1200" dirty="0"/>
            <a:t>ACJMC STATUTORY MEMBERS </a:t>
          </a:r>
          <a:endParaRPr lang="en-NG" sz="4900" kern="1200" dirty="0"/>
        </a:p>
      </dsp:txBody>
      <dsp:txXfrm>
        <a:off x="0" y="1684"/>
        <a:ext cx="9520237" cy="1111699"/>
      </dsp:txXfrm>
    </dsp:sp>
    <dsp:sp modelId="{30522669-A57B-467D-A90D-9FA12A88D61E}">
      <dsp:nvSpPr>
        <dsp:cNvPr id="0" name=""/>
        <dsp:cNvSpPr/>
      </dsp:nvSpPr>
      <dsp:spPr>
        <a:xfrm>
          <a:off x="377834" y="1168969"/>
          <a:ext cx="8764567" cy="1111699"/>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4460" tIns="124460" rIns="124460" bIns="124460" numCol="1" spcCol="1270" anchor="ctr" anchorCtr="0">
          <a:noAutofit/>
        </a:bodyPr>
        <a:lstStyle/>
        <a:p>
          <a:pPr marL="0" lvl="0" indent="0" algn="ctr" defTabSz="2178050">
            <a:lnSpc>
              <a:spcPct val="90000"/>
            </a:lnSpc>
            <a:spcBef>
              <a:spcPct val="0"/>
            </a:spcBef>
            <a:spcAft>
              <a:spcPct val="35000"/>
            </a:spcAft>
            <a:buNone/>
          </a:pPr>
          <a:r>
            <a:rPr lang="en-CA" sz="4900" kern="1200" dirty="0"/>
            <a:t>SUB-COMMITTEE MEMBERS </a:t>
          </a:r>
          <a:endParaRPr lang="en-NG" sz="4900" kern="1200" dirty="0"/>
        </a:p>
      </dsp:txBody>
      <dsp:txXfrm>
        <a:off x="377834" y="1168969"/>
        <a:ext cx="8764567" cy="1111699"/>
      </dsp:txXfrm>
    </dsp:sp>
    <dsp:sp modelId="{0B78BD1D-9D1C-4673-9CDD-ED115DC57223}">
      <dsp:nvSpPr>
        <dsp:cNvPr id="0" name=""/>
        <dsp:cNvSpPr/>
      </dsp:nvSpPr>
      <dsp:spPr>
        <a:xfrm>
          <a:off x="2510118" y="2336253"/>
          <a:ext cx="4500000" cy="1111699"/>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4460" tIns="124460" rIns="124460" bIns="124460" numCol="1" spcCol="1270" anchor="ctr" anchorCtr="0">
          <a:noAutofit/>
        </a:bodyPr>
        <a:lstStyle/>
        <a:p>
          <a:pPr marL="0" lvl="0" indent="0" algn="ctr" defTabSz="2178050">
            <a:lnSpc>
              <a:spcPct val="90000"/>
            </a:lnSpc>
            <a:spcBef>
              <a:spcPct val="0"/>
            </a:spcBef>
            <a:spcAft>
              <a:spcPct val="35000"/>
            </a:spcAft>
            <a:buNone/>
          </a:pPr>
          <a:r>
            <a:rPr lang="en-CA" sz="4900" kern="1200" dirty="0"/>
            <a:t>SECRETARIAT</a:t>
          </a:r>
          <a:endParaRPr lang="en-NG" sz="4900" kern="1200" dirty="0"/>
        </a:p>
      </dsp:txBody>
      <dsp:txXfrm>
        <a:off x="2510118" y="2336253"/>
        <a:ext cx="4500000" cy="111169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3271803-716B-461A-900C-A758A22061CE}">
      <dsp:nvSpPr>
        <dsp:cNvPr id="0" name=""/>
        <dsp:cNvSpPr/>
      </dsp:nvSpPr>
      <dsp:spPr>
        <a:xfrm>
          <a:off x="0" y="3492273"/>
          <a:ext cx="9520237"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06FAE4F-EC6D-4770-9644-54A8CD85AAE9}">
      <dsp:nvSpPr>
        <dsp:cNvPr id="0" name=""/>
        <dsp:cNvSpPr/>
      </dsp:nvSpPr>
      <dsp:spPr>
        <a:xfrm>
          <a:off x="0" y="1992286"/>
          <a:ext cx="9520237"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2D9940D-A641-4CF0-B27D-3E52B85873DE}">
      <dsp:nvSpPr>
        <dsp:cNvPr id="0" name=""/>
        <dsp:cNvSpPr/>
      </dsp:nvSpPr>
      <dsp:spPr>
        <a:xfrm>
          <a:off x="0" y="492299"/>
          <a:ext cx="9520237"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C07DEE8-E4FE-4FC6-A336-4A9DBB5C57E7}">
      <dsp:nvSpPr>
        <dsp:cNvPr id="0" name=""/>
        <dsp:cNvSpPr/>
      </dsp:nvSpPr>
      <dsp:spPr>
        <a:xfrm>
          <a:off x="2475261" y="548"/>
          <a:ext cx="7044975" cy="4917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765" tIns="24765" rIns="24765" bIns="24765" numCol="1" spcCol="1270" anchor="b" anchorCtr="0">
          <a:noAutofit/>
        </a:bodyPr>
        <a:lstStyle/>
        <a:p>
          <a:pPr marL="0" lvl="0" indent="0" algn="l" defTabSz="577850">
            <a:lnSpc>
              <a:spcPct val="90000"/>
            </a:lnSpc>
            <a:spcBef>
              <a:spcPct val="0"/>
            </a:spcBef>
            <a:spcAft>
              <a:spcPct val="35000"/>
            </a:spcAft>
            <a:buNone/>
          </a:pPr>
          <a:r>
            <a:rPr lang="en-CA" sz="1300" kern="1200" dirty="0"/>
            <a:t>S. 469 (2) – CJ OF THE FCT, AG OF THE FEDERATION, JUDGE OF THE FHC, IG OF POLICE, CG CORRECTIONAL SERVICE, NHRC, NBA,DG LEGAL AID, CSO.</a:t>
          </a:r>
        </a:p>
      </dsp:txBody>
      <dsp:txXfrm>
        <a:off x="2475261" y="548"/>
        <a:ext cx="7044975" cy="491750"/>
      </dsp:txXfrm>
    </dsp:sp>
    <dsp:sp modelId="{E9DF955E-D790-45BF-9E6D-B104B5608980}">
      <dsp:nvSpPr>
        <dsp:cNvPr id="0" name=""/>
        <dsp:cNvSpPr/>
      </dsp:nvSpPr>
      <dsp:spPr>
        <a:xfrm>
          <a:off x="0" y="548"/>
          <a:ext cx="2475261" cy="491750"/>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 tIns="24765" rIns="24765" bIns="24765" numCol="1" spcCol="1270" anchor="ctr" anchorCtr="0">
          <a:noAutofit/>
        </a:bodyPr>
        <a:lstStyle/>
        <a:p>
          <a:pPr marL="0" lvl="0" indent="0" algn="ctr" defTabSz="577850">
            <a:lnSpc>
              <a:spcPct val="90000"/>
            </a:lnSpc>
            <a:spcBef>
              <a:spcPct val="0"/>
            </a:spcBef>
            <a:spcAft>
              <a:spcPct val="35000"/>
            </a:spcAft>
            <a:buNone/>
          </a:pPr>
          <a:r>
            <a:rPr lang="en-CA" sz="1300" kern="1200" dirty="0"/>
            <a:t>ACJMC STATUTORY MEMBERS </a:t>
          </a:r>
          <a:endParaRPr lang="en-NG" sz="1300" kern="1200" dirty="0"/>
        </a:p>
      </dsp:txBody>
      <dsp:txXfrm>
        <a:off x="24010" y="24558"/>
        <a:ext cx="2427241" cy="467740"/>
      </dsp:txXfrm>
    </dsp:sp>
    <dsp:sp modelId="{68EC57A0-F631-4EF2-81CD-7C24676C8944}">
      <dsp:nvSpPr>
        <dsp:cNvPr id="0" name=""/>
        <dsp:cNvSpPr/>
      </dsp:nvSpPr>
      <dsp:spPr>
        <a:xfrm>
          <a:off x="0" y="492299"/>
          <a:ext cx="9520237" cy="9836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765" tIns="24765" rIns="24765" bIns="24765" numCol="1" spcCol="1270" anchor="t" anchorCtr="0">
          <a:noAutofit/>
        </a:bodyPr>
        <a:lstStyle/>
        <a:p>
          <a:pPr marL="57150" lvl="1" indent="-57150" algn="l" defTabSz="444500">
            <a:lnSpc>
              <a:spcPct val="90000"/>
            </a:lnSpc>
            <a:spcBef>
              <a:spcPct val="0"/>
            </a:spcBef>
            <a:spcAft>
              <a:spcPct val="15000"/>
            </a:spcAft>
            <a:buChar char="•"/>
          </a:pPr>
          <a:endParaRPr lang="en-NG" sz="1000" kern="1200" dirty="0"/>
        </a:p>
      </dsp:txBody>
      <dsp:txXfrm>
        <a:off x="0" y="492299"/>
        <a:ext cx="9520237" cy="983648"/>
      </dsp:txXfrm>
    </dsp:sp>
    <dsp:sp modelId="{4490E024-5BAA-4D40-A2DE-FEECFD46D693}">
      <dsp:nvSpPr>
        <dsp:cNvPr id="0" name=""/>
        <dsp:cNvSpPr/>
      </dsp:nvSpPr>
      <dsp:spPr>
        <a:xfrm>
          <a:off x="2475261" y="1500535"/>
          <a:ext cx="7044975" cy="4917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765" tIns="24765" rIns="24765" bIns="24765" numCol="1" spcCol="1270" anchor="b" anchorCtr="0">
          <a:noAutofit/>
        </a:bodyPr>
        <a:lstStyle/>
        <a:p>
          <a:pPr marL="0" lvl="0" indent="0" algn="l" defTabSz="577850">
            <a:lnSpc>
              <a:spcPct val="90000"/>
            </a:lnSpc>
            <a:spcBef>
              <a:spcPct val="0"/>
            </a:spcBef>
            <a:spcAft>
              <a:spcPct val="35000"/>
            </a:spcAft>
            <a:buNone/>
          </a:pPr>
          <a:r>
            <a:rPr lang="en-CA" sz="1300" kern="1200" dirty="0"/>
            <a:t>THE 5 SUB-COMMITTEEES ARE MADE UP OF – MAGIISTRATES, AREA COURT JUDGES, NCS, </a:t>
          </a:r>
          <a:r>
            <a:rPr lang="en-CA" sz="1300" kern="1200" dirty="0" err="1"/>
            <a:t>FMoJ</a:t>
          </a:r>
          <a:r>
            <a:rPr lang="en-CA" sz="1300" kern="1200" dirty="0"/>
            <a:t>, CSO’s and LEA’s</a:t>
          </a:r>
          <a:endParaRPr lang="en-NG" sz="1300" kern="1200" dirty="0"/>
        </a:p>
      </dsp:txBody>
      <dsp:txXfrm>
        <a:off x="2475261" y="1500535"/>
        <a:ext cx="7044975" cy="491750"/>
      </dsp:txXfrm>
    </dsp:sp>
    <dsp:sp modelId="{1A3703D2-B425-4E03-9B2B-F046F42D386D}">
      <dsp:nvSpPr>
        <dsp:cNvPr id="0" name=""/>
        <dsp:cNvSpPr/>
      </dsp:nvSpPr>
      <dsp:spPr>
        <a:xfrm>
          <a:off x="0" y="1500535"/>
          <a:ext cx="2475261" cy="491750"/>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 tIns="24765" rIns="24765" bIns="24765" numCol="1" spcCol="1270" anchor="ctr" anchorCtr="0">
          <a:noAutofit/>
        </a:bodyPr>
        <a:lstStyle/>
        <a:p>
          <a:pPr marL="0" lvl="0" indent="0" algn="ctr" defTabSz="577850">
            <a:lnSpc>
              <a:spcPct val="90000"/>
            </a:lnSpc>
            <a:spcBef>
              <a:spcPct val="0"/>
            </a:spcBef>
            <a:spcAft>
              <a:spcPct val="35000"/>
            </a:spcAft>
            <a:buNone/>
          </a:pPr>
          <a:r>
            <a:rPr lang="en-CA" sz="1300" kern="1200" dirty="0"/>
            <a:t>SUB-COMMITTEE MEMBERS </a:t>
          </a:r>
          <a:endParaRPr lang="en-NG" sz="1300" kern="1200" dirty="0"/>
        </a:p>
      </dsp:txBody>
      <dsp:txXfrm>
        <a:off x="24010" y="1524545"/>
        <a:ext cx="2427241" cy="467740"/>
      </dsp:txXfrm>
    </dsp:sp>
    <dsp:sp modelId="{DD6A5177-73E9-47C0-B5F2-D77E9CA095B2}">
      <dsp:nvSpPr>
        <dsp:cNvPr id="0" name=""/>
        <dsp:cNvSpPr/>
      </dsp:nvSpPr>
      <dsp:spPr>
        <a:xfrm>
          <a:off x="0" y="1992286"/>
          <a:ext cx="9520237" cy="9836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765" tIns="24765" rIns="24765" bIns="24765" numCol="1" spcCol="1270" anchor="t" anchorCtr="0">
          <a:noAutofit/>
        </a:bodyPr>
        <a:lstStyle/>
        <a:p>
          <a:pPr marL="57150" lvl="1" indent="-57150" algn="l" defTabSz="444500">
            <a:lnSpc>
              <a:spcPct val="90000"/>
            </a:lnSpc>
            <a:spcBef>
              <a:spcPct val="0"/>
            </a:spcBef>
            <a:spcAft>
              <a:spcPct val="15000"/>
            </a:spcAft>
            <a:buChar char="•"/>
          </a:pPr>
          <a:endParaRPr lang="en-NG" sz="1000" kern="1200"/>
        </a:p>
      </dsp:txBody>
      <dsp:txXfrm>
        <a:off x="0" y="1992286"/>
        <a:ext cx="9520237" cy="983648"/>
      </dsp:txXfrm>
    </dsp:sp>
    <dsp:sp modelId="{CE42242A-F0D4-4220-925F-923F8EF36224}">
      <dsp:nvSpPr>
        <dsp:cNvPr id="0" name=""/>
        <dsp:cNvSpPr/>
      </dsp:nvSpPr>
      <dsp:spPr>
        <a:xfrm>
          <a:off x="2475261" y="3000522"/>
          <a:ext cx="7044975" cy="4917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765" tIns="24765" rIns="24765" bIns="24765" numCol="1" spcCol="1270" anchor="b" anchorCtr="0">
          <a:noAutofit/>
        </a:bodyPr>
        <a:lstStyle/>
        <a:p>
          <a:pPr marL="0" lvl="0" indent="0" algn="l" defTabSz="577850">
            <a:lnSpc>
              <a:spcPct val="90000"/>
            </a:lnSpc>
            <a:spcBef>
              <a:spcPct val="0"/>
            </a:spcBef>
            <a:spcAft>
              <a:spcPct val="35000"/>
            </a:spcAft>
            <a:buNone/>
          </a:pPr>
          <a:r>
            <a:rPr lang="en-CA" sz="1300" kern="1200" dirty="0"/>
            <a:t>THE SECRETARIAT IS CURRENTLY MADE UP OF 6 STAFF, 3 CORP MEMBERS, A CLEANER, A GARDENER AND SECURITY.</a:t>
          </a:r>
          <a:endParaRPr lang="en-NG" sz="1300" kern="1200" dirty="0"/>
        </a:p>
      </dsp:txBody>
      <dsp:txXfrm>
        <a:off x="2475261" y="3000522"/>
        <a:ext cx="7044975" cy="491750"/>
      </dsp:txXfrm>
    </dsp:sp>
    <dsp:sp modelId="{C788D058-EBB3-4DA6-BF37-F13E79B81852}">
      <dsp:nvSpPr>
        <dsp:cNvPr id="0" name=""/>
        <dsp:cNvSpPr/>
      </dsp:nvSpPr>
      <dsp:spPr>
        <a:xfrm>
          <a:off x="0" y="3000522"/>
          <a:ext cx="2475261" cy="491750"/>
        </a:xfrm>
        <a:prstGeom prst="round2SameRect">
          <a:avLst>
            <a:gd name="adj1" fmla="val 16670"/>
            <a:gd name="adj2" fmla="val 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 tIns="24765" rIns="24765" bIns="24765" numCol="1" spcCol="1270" anchor="ctr" anchorCtr="0">
          <a:noAutofit/>
        </a:bodyPr>
        <a:lstStyle/>
        <a:p>
          <a:pPr marL="0" lvl="0" indent="0" algn="ctr" defTabSz="577850">
            <a:lnSpc>
              <a:spcPct val="90000"/>
            </a:lnSpc>
            <a:spcBef>
              <a:spcPct val="0"/>
            </a:spcBef>
            <a:spcAft>
              <a:spcPct val="35000"/>
            </a:spcAft>
            <a:buNone/>
          </a:pPr>
          <a:r>
            <a:rPr lang="en-CA" sz="1300" kern="1200" dirty="0"/>
            <a:t>SECRETARIAT</a:t>
          </a:r>
          <a:endParaRPr lang="en-NG" sz="1300" kern="1200" dirty="0"/>
        </a:p>
      </dsp:txBody>
      <dsp:txXfrm>
        <a:off x="24010" y="3024532"/>
        <a:ext cx="2427241" cy="467740"/>
      </dsp:txXfrm>
    </dsp:sp>
    <dsp:sp modelId="{0E98257F-AEE4-46E1-ACA7-8103F9112EF1}">
      <dsp:nvSpPr>
        <dsp:cNvPr id="0" name=""/>
        <dsp:cNvSpPr/>
      </dsp:nvSpPr>
      <dsp:spPr>
        <a:xfrm>
          <a:off x="0" y="3492273"/>
          <a:ext cx="9520237" cy="9836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765" tIns="24765" rIns="24765" bIns="24765" numCol="1" spcCol="1270" anchor="t" anchorCtr="0">
          <a:noAutofit/>
        </a:bodyPr>
        <a:lstStyle/>
        <a:p>
          <a:pPr marL="57150" lvl="1" indent="-57150" algn="l" defTabSz="444500">
            <a:lnSpc>
              <a:spcPct val="90000"/>
            </a:lnSpc>
            <a:spcBef>
              <a:spcPct val="0"/>
            </a:spcBef>
            <a:spcAft>
              <a:spcPct val="15000"/>
            </a:spcAft>
            <a:buChar char="•"/>
          </a:pPr>
          <a:endParaRPr lang="en-NG" sz="1000" kern="1200"/>
        </a:p>
      </dsp:txBody>
      <dsp:txXfrm>
        <a:off x="0" y="3492273"/>
        <a:ext cx="9520237" cy="983648"/>
      </dsp:txXfrm>
    </dsp:sp>
  </dsp:spTree>
</dsp:drawing>
</file>

<file path=ppt/diagrams/layout1.xml><?xml version="1.0" encoding="utf-8"?>
<dgm:layoutDef xmlns:dgm="http://schemas.openxmlformats.org/drawingml/2006/diagram" xmlns:a="http://schemas.openxmlformats.org/drawingml/2006/main" uniqueId="urn:diagrams.loki3.com/VaryingWidthList">
  <dgm:title val="Varying Width List"/>
  <dgm:desc val="Use for emphasizing items of different weights.  Good for large amounts of Level 1 text.  The width of each shape is independently determined based on its text."/>
  <dgm:catLst>
    <dgm:cat type="list" pri="4160"/>
    <dgm:cat type="officeonline" pri="5000"/>
  </dgm:catLst>
  <dgm:sampData useDef="1">
    <dgm:dataModel>
      <dgm:ptLst/>
      <dgm:bg/>
      <dgm:whole/>
    </dgm:dataModel>
  </dgm:sampData>
  <dgm:styleData useDef="1">
    <dgm:dataModel>
      <dgm:ptLst/>
      <dgm:bg/>
      <dgm:whole/>
    </dgm:dataModel>
  </dgm:styleData>
  <dgm:clrData useDef="1">
    <dgm:dataModel>
      <dgm:ptLst/>
      <dgm:bg/>
      <dgm:whole/>
    </dgm:dataModel>
  </dgm:clrData>
  <dgm:layoutNode name="Name0">
    <dgm:varLst>
      <dgm:resizeHandles/>
    </dgm:varLst>
    <dgm:alg type="lin">
      <dgm:param type="linDir" val="fromT"/>
    </dgm:alg>
    <dgm:shape xmlns:r="http://schemas.openxmlformats.org/officeDocument/2006/relationships" r:blip="">
      <dgm:adjLst/>
    </dgm:shape>
    <dgm:presOf/>
    <dgm:constrLst>
      <dgm:constr type="w" for="ch" forName="text" val="20"/>
      <dgm:constr type="h" for="ch" forName="text" refType="h"/>
      <dgm:constr type="primFontSz" for="ch" forName="text" op="equ" val="65"/>
      <dgm:constr type="h" for="ch" forName="space" refType="h" fact="0.05"/>
    </dgm:constrLst>
    <dgm:forEach name="Name1" axis="ch" ptType="node">
      <dgm:layoutNode name="text" styleLbl="node1">
        <dgm:varLst>
          <dgm:bulletEnabled val="1"/>
        </dgm:varLst>
        <dgm:alg type="tx"/>
        <dgm:shape xmlns:r="http://schemas.openxmlformats.org/officeDocument/2006/relationships" type="rect" r:blip="">
          <dgm:adjLst/>
        </dgm:shape>
        <dgm:presOf axis="desOrSelf" ptType="node"/>
        <dgm:constrLst>
          <dgm:constr type="tMarg" refType="primFontSz" fact="0.2"/>
          <dgm:constr type="bMarg" refType="primFontSz" fact="0.2"/>
          <dgm:constr type="lMarg" refType="primFontSz" fact="0.2"/>
          <dgm:constr type="rMarg" refType="primFontSz" fact="0.2"/>
        </dgm:constrLst>
        <dgm:ruleLst>
          <dgm:rule type="w" val="INF" fact="NaN" max="NaN"/>
          <dgm:rule type="primFontSz" val="5" fact="NaN" max="NaN"/>
        </dgm:ruleLst>
      </dgm:layoutNode>
      <dgm:choose name="Name2">
        <dgm:if name="Name3" axis="par ch" ptType="doc node" func="cnt" op="gte" val="2">
          <dgm:forEach name="Name4" axis="followSib" ptType="sibTrans" cnt="1">
            <dgm:layoutNode name="space">
              <dgm:alg type="sp"/>
              <dgm:shape xmlns:r="http://schemas.openxmlformats.org/officeDocument/2006/relationships" r:blip="">
                <dgm:adjLst/>
              </dgm:shape>
              <dgm:presOf/>
            </dgm:layoutNode>
          </dgm:forEach>
        </dgm:if>
        <dgm:else name="Name5"/>
      </dgm:choose>
    </dgm:forEach>
  </dgm:layoutNode>
</dgm:layoutDef>
</file>

<file path=ppt/diagrams/layout2.xml><?xml version="1.0" encoding="utf-8"?>
<dgm:layoutDef xmlns:dgm="http://schemas.openxmlformats.org/drawingml/2006/diagram" xmlns:a="http://schemas.openxmlformats.org/drawingml/2006/main" uniqueId="urn:microsoft.com/office/officeart/2011/layout/TabList">
  <dgm:title val="Tab List"/>
  <dgm:desc val="Use to show non-sequential or grouped blocks of information. Works well for lists with a small amount of Level 1 text. The first Level 2 displays next to the Level 1 text  and the remaining Level 2 text appears beneath the Level 1 text."/>
  <dgm:catLst>
    <dgm:cat type="list" pri="4500"/>
    <dgm:cat type="officeonline" pri="110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41" srcId="10" destId="11" srcOrd="0" destOrd="0"/>
        <dgm:cxn modelId="42" srcId="10" destId="12" srcOrd="0" destOrd="0"/>
        <dgm:cxn modelId="50" srcId="0" destId="20" srcOrd="1" destOrd="0"/>
        <dgm:cxn modelId="51" srcId="20" destId="21" srcOrd="1" destOrd="0"/>
        <dgm:cxn modelId="52" srcId="20" destId="22" srcOrd="1" destOrd="0"/>
        <dgm:cxn modelId="60" srcId="0" destId="30" srcOrd="2" destOrd="0"/>
        <dgm:cxn modelId="61" srcId="30" destId="31" srcOrd="2" destOrd="0"/>
        <dgm:cxn modelId="62" srcId="30" destId="32"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dgm:chPref val="3"/>
      <dgm:dir/>
      <dgm:animOne val="branch"/>
      <dgm:animLvl val="lvl"/>
    </dgm:varLst>
    <dgm:alg type="lin">
      <dgm:param type="linDir" val="fromT"/>
    </dgm:alg>
    <dgm:shape xmlns:r="http://schemas.openxmlformats.org/officeDocument/2006/relationships" r:blip="">
      <dgm:adjLst/>
    </dgm:shape>
    <dgm:constrLst>
      <dgm:constr type="w" for="ch" forName="Child" refType="w"/>
      <dgm:constr type="h" for="ch" forName="Child" refType="h" fact="0.6667"/>
      <dgm:constr type="primFontSz" for="des" forName="Parent" op="equ" val="65"/>
      <dgm:constr type="primFontSz" for="des" forName="Child" op="equ" val="65"/>
      <dgm:constr type="primFontSz" for="des" forName="FirstChild" op="equ" val="65"/>
      <dgm:constr type="primFontSz" for="des" forName="Child" refType="primFontSz" refFor="des" refForName="Parent" op="lte"/>
      <dgm:constr type="primFontSz" for="des" forName="FirstChild" refType="primFontSz" refFor="des" refForName="Parent" op="lte"/>
      <dgm:constr type="primFontSz" for="des" forName="Child" refType="primFontSz" refFor="des" refForName="FirstChild" op="lte"/>
      <dgm:constr type="w" for="ch" forName="composite" refType="w"/>
      <dgm:constr type="h" for="ch" forName="composite" refType="h" fact="0.3333"/>
      <dgm:constr type="sp" refType="h" refFor="ch" refForName="composite" op="equ" fact="0.05"/>
      <dgm:constr type="h" for="ch" forName="sibTrans" refType="h" refFor="ch" refForName="composite" op="equ" fact="0.05"/>
      <dgm:constr type="w" for="ch" forName="sibTrans" refType="h" refFor="ch" refForName="sibTrans" op="equ"/>
    </dgm:constrLst>
    <dgm:forEach name="nodesForEach" axis="ch" ptType="node">
      <dgm:layoutNode name="composite">
        <dgm:alg type="composite"/>
        <dgm:shape xmlns:r="http://schemas.openxmlformats.org/officeDocument/2006/relationships" r:blip="">
          <dgm:adjLst/>
        </dgm:shape>
        <dgm:choose name="Name1">
          <dgm:if name="Name2" func="var" arg="dir" op="equ" val="norm">
            <dgm:constrLst>
              <dgm:constr type="l" for="ch" forName="Accent" refType="w" fact="0"/>
              <dgm:constr type="b" for="ch" forName="Accent" refType="h"/>
              <dgm:constr type="w" for="ch" forName="Accent" refType="w"/>
              <dgm:constr type="h" for="ch" forName="Accent" refType="h" fact="0"/>
              <dgm:constr type="l" for="ch" forName="FirstChild" refType="w" fact="0.26"/>
              <dgm:constr type="t" for="ch" forName="FirstChild" refType="h" fact="0"/>
              <dgm:constr type="w" for="ch" forName="FirstChild" refType="w" fact="0.74"/>
              <dgm:constr type="h" for="ch" forName="FirstChild" refType="h"/>
              <dgm:constr type="l" for="ch" forName="Parent" refType="w" fact="0"/>
              <dgm:constr type="t" for="ch" forName="Parent" refType="h" fact="0"/>
              <dgm:constr type="w" for="ch" forName="Parent" refType="w" fact="0.26"/>
              <dgm:constr type="h" for="ch" forName="Parent" refType="h"/>
            </dgm:constrLst>
          </dgm:if>
          <dgm:else name="Name3">
            <dgm:constrLst>
              <dgm:constr type="l" for="ch" forName="Accent" refType="w" fact="0"/>
              <dgm:constr type="b" for="ch" forName="Accent" refType="h"/>
              <dgm:constr type="w" for="ch" forName="Accent" refType="w"/>
              <dgm:constr type="h" for="ch" forName="Accent" refType="h" fact="0"/>
              <dgm:constr type="r" for="ch" forName="FirstChild" refType="w" fact="0.74"/>
              <dgm:constr type="t" for="ch" forName="FirstChild" refType="h" fact="0"/>
              <dgm:constr type="w" for="ch" forName="FirstChild" refType="w" fact="0.74"/>
              <dgm:constr type="h" for="ch" forName="FirstChild" refType="h"/>
              <dgm:constr type="r" for="ch" forName="Parent" refType="w"/>
              <dgm:constr type="t" for="ch" forName="Parent" refType="h" fact="0"/>
              <dgm:constr type="w" for="ch" forName="Parent" refType="w" fact="0.26"/>
              <dgm:constr type="h" for="ch" forName="Parent" refType="h"/>
            </dgm:constrLst>
          </dgm:else>
        </dgm:choose>
        <dgm:layoutNode name="FirstChild" styleLbl="revTx">
          <dgm:varLst>
            <dgm:chMax val="0"/>
            <dgm:chPref val="0"/>
            <dgm:bulletEnabled val="1"/>
          </dgm:varLst>
          <dgm:choose name="Name4">
            <dgm:if name="Name5" func="var" arg="dir" op="equ" val="norm">
              <dgm:alg type="tx">
                <dgm:param type="parTxLTRAlign" val="l"/>
                <dgm:param type="txAnchorVert" val="b"/>
                <dgm:param type="txAnchorVertCh" val="b"/>
                <dgm:param type="parTxRTLAlign" val="l"/>
              </dgm:alg>
            </dgm:if>
            <dgm:else name="Name6">
              <dgm:alg type="tx">
                <dgm:param type="parTxLTRAlign" val="r"/>
                <dgm:param type="shpTxLTRAlignCh" val="r"/>
                <dgm:param type="txAnchorVert" val="b"/>
                <dgm:param type="txAnchorVertCh" val="b"/>
                <dgm:param type="parTxRTLAlign" val="r"/>
              </dgm:alg>
            </dgm:else>
          </dgm:choose>
          <dgm:shape xmlns:r="http://schemas.openxmlformats.org/officeDocument/2006/relationships" type="rect" r:blip="">
            <dgm:adjLst/>
          </dgm:shape>
          <dgm:choose name="Name7">
            <dgm:if name="Name8" axis="ch" ptType="node" func="cnt" op="gte" val="1">
              <dgm:presOf axis="ch desOrSelf" ptType="node node" st="1 1" cnt="1 0"/>
            </dgm:if>
            <dgm:else name="Name9">
              <dgm:presOf/>
            </dgm:else>
          </dgm:choos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 styleLbl="alignNode1">
          <dgm:varLst>
            <dgm:chMax val="3"/>
            <dgm:chPref val="3"/>
            <dgm:bulletEnabled val="1"/>
          </dgm:varLst>
          <dgm:alg type="tx">
            <dgm:param type="shpTxLTRAlignCh" val="ctr"/>
            <dgm:param type="txAnchorVertCh" val="mid"/>
          </dgm:alg>
          <dgm:shape xmlns:r="http://schemas.openxmlformats.org/officeDocument/2006/relationships" type="round2SameRect" r:blip="">
            <dgm:adjLst>
              <dgm:adj idx="1" val="0.1667"/>
              <dgm:adj idx="2" val="0"/>
            </dgm:adjLst>
          </dgm:shape>
          <dgm:presOf axis="self" ptType="nod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Accent" styleLbl="parChTrans1D1">
          <dgm:alg type="sp"/>
          <dgm:shape xmlns:r="http://schemas.openxmlformats.org/officeDocument/2006/relationships" type="line" r:blip="" zOrderOff="-99999">
            <dgm:adjLst/>
          </dgm:shape>
          <dgm:presOf/>
        </dgm:layoutNode>
      </dgm:layoutNode>
      <dgm:choose name="Name10">
        <dgm:if name="Name11" axis="ch" ptType="node" st="2" cnt="1" func="cnt" op="gte" val="1">
          <dgm:layoutNode name="Child" styleLbl="revTx">
            <dgm:varLst>
              <dgm:chMax val="0"/>
              <dgm:chPref val="0"/>
              <dgm:bulletEnabled val="1"/>
            </dgm:varLst>
            <dgm:choose name="Name12">
              <dgm:if name="Name13" func="var" arg="dir" op="equ" val="norm">
                <dgm:alg type="tx">
                  <dgm:param type="stBulletLvl" val="1"/>
                  <dgm:param type="parTxLTRAlign" val="l"/>
                  <dgm:param type="parTxRTLAlign" val="l"/>
                  <dgm:param type="txAnchorVert" val="t"/>
                </dgm:alg>
              </dgm:if>
              <dgm:else name="Name14">
                <dgm:alg type="tx">
                  <dgm:param type="stBulletLvl" val="1"/>
                  <dgm:param type="parTxLTRAlign" val="r"/>
                  <dgm:param type="shpTxLTRAlignCh" val="r"/>
                  <dgm:param type="txAnchorVert" val="t"/>
                  <dgm:param type="parTxRTLAlign" val="r"/>
                </dgm:alg>
              </dgm:else>
            </dgm:choose>
            <dgm:shape xmlns:r="http://schemas.openxmlformats.org/officeDocument/2006/relationships" type="rect" r:blip="">
              <dgm:adjLst/>
            </dgm:shape>
            <dgm:presOf axis="ch desOrSelf" ptType="node node" st="2 1" cnt="0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if>
        <dgm:else name="Name15"/>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93105" y="802298"/>
            <a:ext cx="8561747"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93106" y="3531204"/>
            <a:ext cx="8561746"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5B41925-A858-4734-AFFD-A2C875DC56C6}" type="datetimeFigureOut">
              <a:rPr lang="en-NG" smtClean="0"/>
              <a:t>07/28/2020</a:t>
            </a:fld>
            <a:endParaRPr lang="en-NG"/>
          </a:p>
        </p:txBody>
      </p:sp>
      <p:sp>
        <p:nvSpPr>
          <p:cNvPr id="5" name="Footer Placeholder 4"/>
          <p:cNvSpPr>
            <a:spLocks noGrp="1"/>
          </p:cNvSpPr>
          <p:nvPr>
            <p:ph type="ftr" sz="quarter" idx="11"/>
          </p:nvPr>
        </p:nvSpPr>
        <p:spPr>
          <a:xfrm>
            <a:off x="2493105" y="329307"/>
            <a:ext cx="4897310" cy="309201"/>
          </a:xfrm>
        </p:spPr>
        <p:txBody>
          <a:bodyPr/>
          <a:lstStyle/>
          <a:p>
            <a:endParaRPr lang="en-NG"/>
          </a:p>
        </p:txBody>
      </p:sp>
      <p:sp>
        <p:nvSpPr>
          <p:cNvPr id="6" name="Slide Number Placeholder 5"/>
          <p:cNvSpPr>
            <a:spLocks noGrp="1"/>
          </p:cNvSpPr>
          <p:nvPr>
            <p:ph type="sldNum" sz="quarter" idx="12"/>
          </p:nvPr>
        </p:nvSpPr>
        <p:spPr>
          <a:xfrm>
            <a:off x="1437664" y="798973"/>
            <a:ext cx="811019" cy="503578"/>
          </a:xfrm>
        </p:spPr>
        <p:txBody>
          <a:bodyPr/>
          <a:lstStyle/>
          <a:p>
            <a:fld id="{8CA28628-49F3-4E26-93B5-CC3AFE12769F}" type="slidenum">
              <a:rPr lang="en-NG" smtClean="0"/>
              <a:t>‹#›</a:t>
            </a:fld>
            <a:endParaRPr lang="en-NG"/>
          </a:p>
        </p:txBody>
      </p:sp>
      <p:cxnSp>
        <p:nvCxnSpPr>
          <p:cNvPr id="8" name="Straight Connector 7"/>
          <p:cNvCxnSpPr/>
          <p:nvPr/>
        </p:nvCxnSpPr>
        <p:spPr>
          <a:xfrm>
            <a:off x="2334637" y="798973"/>
            <a:ext cx="0" cy="2544756"/>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1862265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5B41925-A858-4734-AFFD-A2C875DC56C6}" type="datetimeFigureOut">
              <a:rPr lang="en-NG" smtClean="0"/>
              <a:t>07/28/2020</a:t>
            </a:fld>
            <a:endParaRPr lang="en-NG"/>
          </a:p>
        </p:txBody>
      </p:sp>
      <p:sp>
        <p:nvSpPr>
          <p:cNvPr id="5" name="Footer Placeholder 4"/>
          <p:cNvSpPr>
            <a:spLocks noGrp="1"/>
          </p:cNvSpPr>
          <p:nvPr>
            <p:ph type="ftr" sz="quarter" idx="11"/>
          </p:nvPr>
        </p:nvSpPr>
        <p:spPr/>
        <p:txBody>
          <a:bodyPr/>
          <a:lstStyle/>
          <a:p>
            <a:endParaRPr lang="en-NG"/>
          </a:p>
        </p:txBody>
      </p:sp>
      <p:sp>
        <p:nvSpPr>
          <p:cNvPr id="6" name="Slide Number Placeholder 5"/>
          <p:cNvSpPr>
            <a:spLocks noGrp="1"/>
          </p:cNvSpPr>
          <p:nvPr>
            <p:ph type="sldNum" sz="quarter" idx="12"/>
          </p:nvPr>
        </p:nvSpPr>
        <p:spPr/>
        <p:txBody>
          <a:bodyPr/>
          <a:lstStyle/>
          <a:p>
            <a:fld id="{8CA28628-49F3-4E26-93B5-CC3AFE12769F}" type="slidenum">
              <a:rPr lang="en-NG" smtClean="0"/>
              <a:t>‹#›</a:t>
            </a:fld>
            <a:endParaRPr lang="en-NG"/>
          </a:p>
        </p:txBody>
      </p:sp>
      <p:cxnSp>
        <p:nvCxnSpPr>
          <p:cNvPr id="8" name="Straight Connector 7"/>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8824434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883863"/>
            <a:ext cx="1615742" cy="457499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534694" y="883863"/>
            <a:ext cx="7738807" cy="457499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5B41925-A858-4734-AFFD-A2C875DC56C6}" type="datetimeFigureOut">
              <a:rPr lang="en-NG" smtClean="0"/>
              <a:t>07/28/2020</a:t>
            </a:fld>
            <a:endParaRPr lang="en-NG"/>
          </a:p>
        </p:txBody>
      </p:sp>
      <p:sp>
        <p:nvSpPr>
          <p:cNvPr id="5" name="Footer Placeholder 4"/>
          <p:cNvSpPr>
            <a:spLocks noGrp="1"/>
          </p:cNvSpPr>
          <p:nvPr>
            <p:ph type="ftr" sz="quarter" idx="11"/>
          </p:nvPr>
        </p:nvSpPr>
        <p:spPr/>
        <p:txBody>
          <a:bodyPr/>
          <a:lstStyle/>
          <a:p>
            <a:endParaRPr lang="en-NG"/>
          </a:p>
        </p:txBody>
      </p:sp>
      <p:sp>
        <p:nvSpPr>
          <p:cNvPr id="6" name="Slide Number Placeholder 5"/>
          <p:cNvSpPr>
            <a:spLocks noGrp="1"/>
          </p:cNvSpPr>
          <p:nvPr>
            <p:ph type="sldNum" sz="quarter" idx="12"/>
          </p:nvPr>
        </p:nvSpPr>
        <p:spPr/>
        <p:txBody>
          <a:bodyPr/>
          <a:lstStyle/>
          <a:p>
            <a:fld id="{8CA28628-49F3-4E26-93B5-CC3AFE12769F}" type="slidenum">
              <a:rPr lang="en-NG" smtClean="0"/>
              <a:t>‹#›</a:t>
            </a:fld>
            <a:endParaRPr lang="en-NG"/>
          </a:p>
        </p:txBody>
      </p:sp>
      <p:cxnSp>
        <p:nvCxnSpPr>
          <p:cNvPr id="8" name="Straight Connector 7"/>
          <p:cNvCxnSpPr/>
          <p:nvPr/>
        </p:nvCxnSpPr>
        <p:spPr>
          <a:xfrm flipH="1">
            <a:off x="9439111" y="719272"/>
            <a:ext cx="1615742" cy="0"/>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1933326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5B41925-A858-4734-AFFD-A2C875DC56C6}" type="datetimeFigureOut">
              <a:rPr lang="en-NG" smtClean="0"/>
              <a:t>07/28/2020</a:t>
            </a:fld>
            <a:endParaRPr lang="en-NG"/>
          </a:p>
        </p:txBody>
      </p:sp>
      <p:sp>
        <p:nvSpPr>
          <p:cNvPr id="5" name="Footer Placeholder 4"/>
          <p:cNvSpPr>
            <a:spLocks noGrp="1"/>
          </p:cNvSpPr>
          <p:nvPr>
            <p:ph type="ftr" sz="quarter" idx="11"/>
          </p:nvPr>
        </p:nvSpPr>
        <p:spPr/>
        <p:txBody>
          <a:bodyPr/>
          <a:lstStyle/>
          <a:p>
            <a:endParaRPr lang="en-NG"/>
          </a:p>
        </p:txBody>
      </p:sp>
      <p:sp>
        <p:nvSpPr>
          <p:cNvPr id="6" name="Slide Number Placeholder 5"/>
          <p:cNvSpPr>
            <a:spLocks noGrp="1"/>
          </p:cNvSpPr>
          <p:nvPr>
            <p:ph type="sldNum" sz="quarter" idx="12"/>
          </p:nvPr>
        </p:nvSpPr>
        <p:spPr/>
        <p:txBody>
          <a:bodyPr/>
          <a:lstStyle/>
          <a:p>
            <a:fld id="{8CA28628-49F3-4E26-93B5-CC3AFE12769F}" type="slidenum">
              <a:rPr lang="en-NG" smtClean="0"/>
              <a:t>‹#›</a:t>
            </a:fld>
            <a:endParaRPr lang="en-NG"/>
          </a:p>
        </p:txBody>
      </p:sp>
      <p:cxnSp>
        <p:nvCxnSpPr>
          <p:cNvPr id="8" name="Straight Connector 7"/>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745920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534813" y="1756130"/>
            <a:ext cx="8562580"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534695" y="3806195"/>
            <a:ext cx="8549990"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5B41925-A858-4734-AFFD-A2C875DC56C6}" type="datetimeFigureOut">
              <a:rPr lang="en-NG" smtClean="0"/>
              <a:t>07/28/2020</a:t>
            </a:fld>
            <a:endParaRPr lang="en-NG"/>
          </a:p>
        </p:txBody>
      </p:sp>
      <p:sp>
        <p:nvSpPr>
          <p:cNvPr id="5" name="Footer Placeholder 4"/>
          <p:cNvSpPr>
            <a:spLocks noGrp="1"/>
          </p:cNvSpPr>
          <p:nvPr>
            <p:ph type="ftr" sz="quarter" idx="11"/>
          </p:nvPr>
        </p:nvSpPr>
        <p:spPr/>
        <p:txBody>
          <a:bodyPr/>
          <a:lstStyle/>
          <a:p>
            <a:endParaRPr lang="en-NG"/>
          </a:p>
        </p:txBody>
      </p:sp>
      <p:sp>
        <p:nvSpPr>
          <p:cNvPr id="6" name="Slide Number Placeholder 5"/>
          <p:cNvSpPr>
            <a:spLocks noGrp="1"/>
          </p:cNvSpPr>
          <p:nvPr>
            <p:ph type="sldNum" sz="quarter" idx="12"/>
          </p:nvPr>
        </p:nvSpPr>
        <p:spPr/>
        <p:txBody>
          <a:bodyPr/>
          <a:lstStyle/>
          <a:p>
            <a:fld id="{8CA28628-49F3-4E26-93B5-CC3AFE12769F}" type="slidenum">
              <a:rPr lang="en-NG" smtClean="0"/>
              <a:t>‹#›</a:t>
            </a:fld>
            <a:endParaRPr lang="en-NG"/>
          </a:p>
        </p:txBody>
      </p:sp>
      <p:cxnSp>
        <p:nvCxnSpPr>
          <p:cNvPr id="8" name="Straight Connector 7"/>
          <p:cNvCxnSpPr/>
          <p:nvPr/>
        </p:nvCxnSpPr>
        <p:spPr>
          <a:xfrm>
            <a:off x="1371687" y="798973"/>
            <a:ext cx="0" cy="2845107"/>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9886753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534695" y="804889"/>
            <a:ext cx="9520157"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534695" y="2010878"/>
            <a:ext cx="4608576" cy="343814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4793" y="2017343"/>
            <a:ext cx="4604130"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5B41925-A858-4734-AFFD-A2C875DC56C6}" type="datetimeFigureOut">
              <a:rPr lang="en-NG" smtClean="0"/>
              <a:t>07/28/2020</a:t>
            </a:fld>
            <a:endParaRPr lang="en-NG"/>
          </a:p>
        </p:txBody>
      </p:sp>
      <p:sp>
        <p:nvSpPr>
          <p:cNvPr id="6" name="Footer Placeholder 5"/>
          <p:cNvSpPr>
            <a:spLocks noGrp="1"/>
          </p:cNvSpPr>
          <p:nvPr>
            <p:ph type="ftr" sz="quarter" idx="11"/>
          </p:nvPr>
        </p:nvSpPr>
        <p:spPr/>
        <p:txBody>
          <a:bodyPr/>
          <a:lstStyle/>
          <a:p>
            <a:endParaRPr lang="en-NG"/>
          </a:p>
        </p:txBody>
      </p:sp>
      <p:sp>
        <p:nvSpPr>
          <p:cNvPr id="7" name="Slide Number Placeholder 6"/>
          <p:cNvSpPr>
            <a:spLocks noGrp="1"/>
          </p:cNvSpPr>
          <p:nvPr>
            <p:ph type="sldNum" sz="quarter" idx="12"/>
          </p:nvPr>
        </p:nvSpPr>
        <p:spPr/>
        <p:txBody>
          <a:bodyPr/>
          <a:lstStyle/>
          <a:p>
            <a:fld id="{8CA28628-49F3-4E26-93B5-CC3AFE12769F}" type="slidenum">
              <a:rPr lang="en-NG" smtClean="0"/>
              <a:t>‹#›</a:t>
            </a:fld>
            <a:endParaRPr lang="en-NG"/>
          </a:p>
        </p:txBody>
      </p:sp>
      <p:cxnSp>
        <p:nvCxnSpPr>
          <p:cNvPr id="9" name="Straight Connector 8"/>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0501628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534695" y="804163"/>
            <a:ext cx="9520157"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534695" y="2019549"/>
            <a:ext cx="4608576"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34695" y="2824269"/>
            <a:ext cx="4608576"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4791" y="2023003"/>
            <a:ext cx="4608576"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4792" y="2821491"/>
            <a:ext cx="4608576"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5B41925-A858-4734-AFFD-A2C875DC56C6}" type="datetimeFigureOut">
              <a:rPr lang="en-NG" smtClean="0"/>
              <a:t>07/28/2020</a:t>
            </a:fld>
            <a:endParaRPr lang="en-NG"/>
          </a:p>
        </p:txBody>
      </p:sp>
      <p:sp>
        <p:nvSpPr>
          <p:cNvPr id="8" name="Footer Placeholder 7"/>
          <p:cNvSpPr>
            <a:spLocks noGrp="1"/>
          </p:cNvSpPr>
          <p:nvPr>
            <p:ph type="ftr" sz="quarter" idx="11"/>
          </p:nvPr>
        </p:nvSpPr>
        <p:spPr/>
        <p:txBody>
          <a:bodyPr/>
          <a:lstStyle/>
          <a:p>
            <a:endParaRPr lang="en-NG"/>
          </a:p>
        </p:txBody>
      </p:sp>
      <p:sp>
        <p:nvSpPr>
          <p:cNvPr id="9" name="Slide Number Placeholder 8"/>
          <p:cNvSpPr>
            <a:spLocks noGrp="1"/>
          </p:cNvSpPr>
          <p:nvPr>
            <p:ph type="sldNum" sz="quarter" idx="12"/>
          </p:nvPr>
        </p:nvSpPr>
        <p:spPr/>
        <p:txBody>
          <a:bodyPr/>
          <a:lstStyle/>
          <a:p>
            <a:fld id="{8CA28628-49F3-4E26-93B5-CC3AFE12769F}" type="slidenum">
              <a:rPr lang="en-NG" smtClean="0"/>
              <a:t>‹#›</a:t>
            </a:fld>
            <a:endParaRPr lang="en-NG"/>
          </a:p>
        </p:txBody>
      </p:sp>
      <p:cxnSp>
        <p:nvCxnSpPr>
          <p:cNvPr id="11" name="Straight Connector 10"/>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7036424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5B41925-A858-4734-AFFD-A2C875DC56C6}" type="datetimeFigureOut">
              <a:rPr lang="en-NG" smtClean="0"/>
              <a:t>07/28/2020</a:t>
            </a:fld>
            <a:endParaRPr lang="en-NG"/>
          </a:p>
        </p:txBody>
      </p:sp>
      <p:sp>
        <p:nvSpPr>
          <p:cNvPr id="4" name="Footer Placeholder 3"/>
          <p:cNvSpPr>
            <a:spLocks noGrp="1"/>
          </p:cNvSpPr>
          <p:nvPr>
            <p:ph type="ftr" sz="quarter" idx="11"/>
          </p:nvPr>
        </p:nvSpPr>
        <p:spPr/>
        <p:txBody>
          <a:bodyPr/>
          <a:lstStyle/>
          <a:p>
            <a:endParaRPr lang="en-NG"/>
          </a:p>
        </p:txBody>
      </p:sp>
      <p:sp>
        <p:nvSpPr>
          <p:cNvPr id="5" name="Slide Number Placeholder 4"/>
          <p:cNvSpPr>
            <a:spLocks noGrp="1"/>
          </p:cNvSpPr>
          <p:nvPr>
            <p:ph type="sldNum" sz="quarter" idx="12"/>
          </p:nvPr>
        </p:nvSpPr>
        <p:spPr/>
        <p:txBody>
          <a:bodyPr/>
          <a:lstStyle/>
          <a:p>
            <a:fld id="{8CA28628-49F3-4E26-93B5-CC3AFE12769F}" type="slidenum">
              <a:rPr lang="en-NG" smtClean="0"/>
              <a:t>‹#›</a:t>
            </a:fld>
            <a:endParaRPr lang="en-NG"/>
          </a:p>
        </p:txBody>
      </p:sp>
      <p:cxnSp>
        <p:nvCxnSpPr>
          <p:cNvPr id="7" name="Straight Connector 6"/>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4957271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B41925-A858-4734-AFFD-A2C875DC56C6}" type="datetimeFigureOut">
              <a:rPr lang="en-NG" smtClean="0"/>
              <a:t>07/28/2020</a:t>
            </a:fld>
            <a:endParaRPr lang="en-NG"/>
          </a:p>
        </p:txBody>
      </p:sp>
      <p:sp>
        <p:nvSpPr>
          <p:cNvPr id="3" name="Footer Placeholder 2"/>
          <p:cNvSpPr>
            <a:spLocks noGrp="1"/>
          </p:cNvSpPr>
          <p:nvPr>
            <p:ph type="ftr" sz="quarter" idx="11"/>
          </p:nvPr>
        </p:nvSpPr>
        <p:spPr/>
        <p:txBody>
          <a:bodyPr/>
          <a:lstStyle/>
          <a:p>
            <a:endParaRPr lang="en-NG"/>
          </a:p>
        </p:txBody>
      </p:sp>
      <p:sp>
        <p:nvSpPr>
          <p:cNvPr id="4" name="Slide Number Placeholder 3"/>
          <p:cNvSpPr>
            <a:spLocks noGrp="1"/>
          </p:cNvSpPr>
          <p:nvPr>
            <p:ph type="sldNum" sz="quarter" idx="12"/>
          </p:nvPr>
        </p:nvSpPr>
        <p:spPr/>
        <p:txBody>
          <a:bodyPr/>
          <a:lstStyle/>
          <a:p>
            <a:fld id="{8CA28628-49F3-4E26-93B5-CC3AFE12769F}" type="slidenum">
              <a:rPr lang="en-NG" smtClean="0"/>
              <a:t>‹#›</a:t>
            </a:fld>
            <a:endParaRPr lang="en-NG"/>
          </a:p>
        </p:txBody>
      </p:sp>
    </p:spTree>
    <p:extLst>
      <p:ext uri="{BB962C8B-B14F-4D97-AF65-F5344CB8AC3E}">
        <p14:creationId xmlns:p14="http://schemas.microsoft.com/office/powerpoint/2010/main" val="19136236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34642" y="798973"/>
            <a:ext cx="3183128"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534695" y="3205491"/>
            <a:ext cx="3184989"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5B41925-A858-4734-AFFD-A2C875DC56C6}" type="datetimeFigureOut">
              <a:rPr lang="en-NG" smtClean="0"/>
              <a:t>07/28/2020</a:t>
            </a:fld>
            <a:endParaRPr lang="en-NG"/>
          </a:p>
        </p:txBody>
      </p:sp>
      <p:sp>
        <p:nvSpPr>
          <p:cNvPr id="6" name="Footer Placeholder 5"/>
          <p:cNvSpPr>
            <a:spLocks noGrp="1"/>
          </p:cNvSpPr>
          <p:nvPr>
            <p:ph type="ftr" sz="quarter" idx="11"/>
          </p:nvPr>
        </p:nvSpPr>
        <p:spPr/>
        <p:txBody>
          <a:bodyPr/>
          <a:lstStyle/>
          <a:p>
            <a:endParaRPr lang="en-NG"/>
          </a:p>
        </p:txBody>
      </p:sp>
      <p:sp>
        <p:nvSpPr>
          <p:cNvPr id="7" name="Slide Number Placeholder 6"/>
          <p:cNvSpPr>
            <a:spLocks noGrp="1"/>
          </p:cNvSpPr>
          <p:nvPr>
            <p:ph type="sldNum" sz="quarter" idx="12"/>
          </p:nvPr>
        </p:nvSpPr>
        <p:spPr/>
        <p:txBody>
          <a:bodyPr/>
          <a:lstStyle/>
          <a:p>
            <a:fld id="{8CA28628-49F3-4E26-93B5-CC3AFE12769F}" type="slidenum">
              <a:rPr lang="en-NG" smtClean="0"/>
              <a:t>‹#›</a:t>
            </a:fld>
            <a:endParaRPr lang="en-NG"/>
          </a:p>
        </p:txBody>
      </p:sp>
      <p:cxnSp>
        <p:nvCxnSpPr>
          <p:cNvPr id="9" name="Straight Connector 8"/>
          <p:cNvCxnSpPr/>
          <p:nvPr/>
        </p:nvCxnSpPr>
        <p:spPr>
          <a:xfrm>
            <a:off x="1371687" y="798973"/>
            <a:ext cx="0" cy="2247117"/>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2604856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a:xfrm>
              <a:off x="7477387" y="482170"/>
              <a:ext cx="4074533" cy="5149101"/>
            </a:xfrm>
            <a:prstGeom prst="rect">
              <a:avLst/>
            </a:prstGeom>
            <a:gradFill>
              <a:gsLst>
                <a:gs pos="0">
                  <a:schemeClr val="bg2">
                    <a:lumMod val="10000"/>
                  </a:schemeClr>
                </a:gs>
                <a:gs pos="100000">
                  <a:schemeClr val="bg2">
                    <a:lumMod val="10000"/>
                  </a:schemeClr>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prstMaterial="matte">
              <a:bevelT w="133350" h="50800" prst="divot"/>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535694" y="1129513"/>
            <a:ext cx="5447840"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534695" y="3145992"/>
            <a:ext cx="5440037"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534695" y="5469856"/>
            <a:ext cx="5440038" cy="320123"/>
          </a:xfrm>
        </p:spPr>
        <p:txBody>
          <a:bodyPr/>
          <a:lstStyle>
            <a:lvl1pPr algn="l">
              <a:defRPr/>
            </a:lvl1pPr>
          </a:lstStyle>
          <a:p>
            <a:fld id="{75B41925-A858-4734-AFFD-A2C875DC56C6}" type="datetimeFigureOut">
              <a:rPr lang="en-NG" smtClean="0"/>
              <a:t>07/28/2020</a:t>
            </a:fld>
            <a:endParaRPr lang="en-NG"/>
          </a:p>
        </p:txBody>
      </p:sp>
      <p:sp>
        <p:nvSpPr>
          <p:cNvPr id="6" name="Footer Placeholder 5"/>
          <p:cNvSpPr>
            <a:spLocks noGrp="1"/>
          </p:cNvSpPr>
          <p:nvPr>
            <p:ph type="ftr" sz="quarter" idx="11"/>
          </p:nvPr>
        </p:nvSpPr>
        <p:spPr>
          <a:xfrm>
            <a:off x="1534910" y="318640"/>
            <a:ext cx="5453475" cy="320931"/>
          </a:xfrm>
        </p:spPr>
        <p:txBody>
          <a:bodyPr/>
          <a:lstStyle/>
          <a:p>
            <a:endParaRPr lang="en-NG"/>
          </a:p>
        </p:txBody>
      </p:sp>
      <p:sp>
        <p:nvSpPr>
          <p:cNvPr id="7" name="Slide Number Placeholder 6"/>
          <p:cNvSpPr>
            <a:spLocks noGrp="1"/>
          </p:cNvSpPr>
          <p:nvPr>
            <p:ph type="sldNum" sz="quarter" idx="12"/>
          </p:nvPr>
        </p:nvSpPr>
        <p:spPr/>
        <p:txBody>
          <a:bodyPr/>
          <a:lstStyle/>
          <a:p>
            <a:fld id="{8CA28628-49F3-4E26-93B5-CC3AFE12769F}" type="slidenum">
              <a:rPr lang="en-NG" smtClean="0"/>
              <a:t>‹#›</a:t>
            </a:fld>
            <a:endParaRPr lang="en-NG"/>
          </a:p>
        </p:txBody>
      </p:sp>
      <p:cxnSp>
        <p:nvCxnSpPr>
          <p:cNvPr id="14" name="Straight Connector 13"/>
          <p:cNvCxnSpPr/>
          <p:nvPr/>
        </p:nvCxnSpPr>
        <p:spPr>
          <a:xfrm>
            <a:off x="1371687" y="798973"/>
            <a:ext cx="0" cy="2161124"/>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7775274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Rectangle 8"/>
          <p:cNvSpPr/>
          <p:nvPr/>
        </p:nvSpPr>
        <p:spPr>
          <a:xfrm>
            <a:off x="0" y="2015732"/>
            <a:ext cx="12192000" cy="4118829"/>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srcRect t="2769" b="-2769"/>
          <a:stretch/>
        </p:blipFill>
        <p:spPr>
          <a:xfrm>
            <a:off x="0" y="6135624"/>
            <a:ext cx="12192000" cy="742950"/>
          </a:xfrm>
          <a:prstGeom prst="rect">
            <a:avLst/>
          </a:prstGeom>
        </p:spPr>
      </p:pic>
      <p:sp>
        <p:nvSpPr>
          <p:cNvPr id="2" name="Title Placeholder 1"/>
          <p:cNvSpPr>
            <a:spLocks noGrp="1"/>
          </p:cNvSpPr>
          <p:nvPr>
            <p:ph type="title"/>
          </p:nvPr>
        </p:nvSpPr>
        <p:spPr>
          <a:xfrm>
            <a:off x="1534696" y="804519"/>
            <a:ext cx="9520158" cy="1049235"/>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534696" y="2015732"/>
            <a:ext cx="9520158"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75B41925-A858-4734-AFFD-A2C875DC56C6}" type="datetimeFigureOut">
              <a:rPr lang="en-NG" smtClean="0"/>
              <a:t>07/28/2020</a:t>
            </a:fld>
            <a:endParaRPr lang="en-NG"/>
          </a:p>
        </p:txBody>
      </p:sp>
      <p:sp>
        <p:nvSpPr>
          <p:cNvPr id="5" name="Footer Placeholder 4"/>
          <p:cNvSpPr>
            <a:spLocks noGrp="1"/>
          </p:cNvSpPr>
          <p:nvPr>
            <p:ph type="ftr" sz="quarter" idx="3"/>
          </p:nvPr>
        </p:nvSpPr>
        <p:spPr>
          <a:xfrm>
            <a:off x="1534695" y="329307"/>
            <a:ext cx="5855719"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NG"/>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8CA28628-49F3-4E26-93B5-CC3AFE12769F}" type="slidenum">
              <a:rPr lang="en-NG" smtClean="0"/>
              <a:t>‹#›</a:t>
            </a:fld>
            <a:endParaRPr lang="en-NG"/>
          </a:p>
        </p:txBody>
      </p:sp>
      <p:cxnSp>
        <p:nvCxnSpPr>
          <p:cNvPr id="12" name="Straight Connector 11"/>
          <p:cNvCxnSpPr/>
          <p:nvPr/>
        </p:nvCxnSpPr>
        <p:spPr>
          <a:xfrm>
            <a:off x="0" y="6141705"/>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81277663"/>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lnSpc>
          <a:spcPct val="90000"/>
        </a:lnSpc>
        <a:spcBef>
          <a:spcPct val="0"/>
        </a:spcBef>
        <a:buNone/>
        <a:defRPr sz="3200" b="0" i="0" kern="1200" cap="none">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1BADA0-7A81-42AA-9BDF-BA2870DA11CB}"/>
              </a:ext>
            </a:extLst>
          </p:cNvPr>
          <p:cNvSpPr>
            <a:spLocks noGrp="1"/>
          </p:cNvSpPr>
          <p:nvPr>
            <p:ph type="ctrTitle"/>
          </p:nvPr>
        </p:nvSpPr>
        <p:spPr/>
        <p:txBody>
          <a:bodyPr/>
          <a:lstStyle/>
          <a:p>
            <a:r>
              <a:rPr lang="en-CA" dirty="0"/>
              <a:t>ACHIEVMENTS OF THE ACJMC</a:t>
            </a:r>
            <a:endParaRPr lang="en-NG" dirty="0"/>
          </a:p>
        </p:txBody>
      </p:sp>
      <p:sp>
        <p:nvSpPr>
          <p:cNvPr id="3" name="Subtitle 2">
            <a:extLst>
              <a:ext uri="{FF2B5EF4-FFF2-40B4-BE49-F238E27FC236}">
                <a16:creationId xmlns:a16="http://schemas.microsoft.com/office/drawing/2014/main" id="{1E40CA09-BF9B-49EF-9813-2684A990474E}"/>
              </a:ext>
            </a:extLst>
          </p:cNvPr>
          <p:cNvSpPr>
            <a:spLocks noGrp="1"/>
          </p:cNvSpPr>
          <p:nvPr>
            <p:ph type="subTitle" idx="1"/>
          </p:nvPr>
        </p:nvSpPr>
        <p:spPr/>
        <p:txBody>
          <a:bodyPr>
            <a:normAutofit/>
          </a:bodyPr>
          <a:lstStyle/>
          <a:p>
            <a:r>
              <a:rPr lang="en-GB" sz="4000" b="1" dirty="0"/>
              <a:t>JOURNEY SO FAR</a:t>
            </a:r>
            <a:endParaRPr lang="en-NG" sz="4000" b="1" dirty="0"/>
          </a:p>
        </p:txBody>
      </p:sp>
    </p:spTree>
    <p:extLst>
      <p:ext uri="{BB962C8B-B14F-4D97-AF65-F5344CB8AC3E}">
        <p14:creationId xmlns:p14="http://schemas.microsoft.com/office/powerpoint/2010/main" val="6812204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C4E024-66F8-4868-BFB5-2C710D8EFC62}"/>
              </a:ext>
            </a:extLst>
          </p:cNvPr>
          <p:cNvSpPr>
            <a:spLocks noGrp="1"/>
          </p:cNvSpPr>
          <p:nvPr>
            <p:ph type="title"/>
          </p:nvPr>
        </p:nvSpPr>
        <p:spPr/>
        <p:txBody>
          <a:bodyPr/>
          <a:lstStyle/>
          <a:p>
            <a:r>
              <a:rPr lang="en-CA" dirty="0"/>
              <a:t>CHALLENGES DISCOVERED THROUGH THE  IMPLEMENTATION OF S.34 (1)</a:t>
            </a:r>
            <a:endParaRPr lang="en-NG" dirty="0"/>
          </a:p>
        </p:txBody>
      </p:sp>
      <p:sp>
        <p:nvSpPr>
          <p:cNvPr id="3" name="Content Placeholder 2">
            <a:extLst>
              <a:ext uri="{FF2B5EF4-FFF2-40B4-BE49-F238E27FC236}">
                <a16:creationId xmlns:a16="http://schemas.microsoft.com/office/drawing/2014/main" id="{D594BAED-3C5F-4CDA-871E-49A91FF2B5E1}"/>
              </a:ext>
            </a:extLst>
          </p:cNvPr>
          <p:cNvSpPr>
            <a:spLocks noGrp="1"/>
          </p:cNvSpPr>
          <p:nvPr>
            <p:ph idx="1"/>
          </p:nvPr>
        </p:nvSpPr>
        <p:spPr>
          <a:xfrm>
            <a:off x="622300" y="2015732"/>
            <a:ext cx="11328400" cy="4169168"/>
          </a:xfrm>
        </p:spPr>
        <p:txBody>
          <a:bodyPr>
            <a:normAutofit fontScale="85000" lnSpcReduction="20000"/>
          </a:bodyPr>
          <a:lstStyle/>
          <a:p>
            <a:r>
              <a:rPr lang="en-US" b="1" dirty="0"/>
              <a:t>CHALLENGES FACED BY THE POLICE </a:t>
            </a:r>
          </a:p>
          <a:p>
            <a:r>
              <a:rPr lang="en-US" dirty="0"/>
              <a:t>1.	Lack of prosecutors to prosecute cases at the Magistrates courts (</a:t>
            </a:r>
            <a:r>
              <a:rPr lang="en-US" dirty="0" err="1"/>
              <a:t>Karu</a:t>
            </a:r>
            <a:r>
              <a:rPr lang="en-US" dirty="0"/>
              <a:t>, </a:t>
            </a:r>
            <a:r>
              <a:rPr lang="en-US" dirty="0" err="1"/>
              <a:t>Karishi</a:t>
            </a:r>
            <a:r>
              <a:rPr lang="en-US" dirty="0"/>
              <a:t>, </a:t>
            </a:r>
            <a:r>
              <a:rPr lang="en-US" dirty="0" err="1"/>
              <a:t>Nyanya</a:t>
            </a:r>
            <a:r>
              <a:rPr lang="en-US" dirty="0"/>
              <a:t>) that is why the Police often go to the Area Court.</a:t>
            </a:r>
          </a:p>
          <a:p>
            <a:r>
              <a:rPr lang="en-US" dirty="0"/>
              <a:t>2.	When the defendant has been arraigned and sentenced to prison by the court, the prison officials expect the Police to pay them money (transport) to take the 	defendant to prison.</a:t>
            </a:r>
          </a:p>
          <a:p>
            <a:r>
              <a:rPr lang="en-US" dirty="0"/>
              <a:t>3.	Some of the police stations are not conducive, both inside and outside (</a:t>
            </a:r>
            <a:r>
              <a:rPr lang="en-US" dirty="0" err="1"/>
              <a:t>Karishi</a:t>
            </a:r>
            <a:r>
              <a:rPr lang="en-US" dirty="0"/>
              <a:t>)</a:t>
            </a:r>
          </a:p>
          <a:p>
            <a:r>
              <a:rPr lang="en-US" dirty="0"/>
              <a:t>4.	No medical dispensary (hardly even a first aid kit)</a:t>
            </a:r>
          </a:p>
          <a:p>
            <a:r>
              <a:rPr lang="en-US" dirty="0"/>
              <a:t>5.	Some police stations don’t have toilets (</a:t>
            </a:r>
            <a:r>
              <a:rPr lang="en-US" dirty="0" err="1"/>
              <a:t>Karishi</a:t>
            </a:r>
            <a:r>
              <a:rPr lang="en-US" dirty="0"/>
              <a:t> - Even the police officials don’t have the one they use) some police cells have one toilet for both male and female 	detainees (Utako) but different cells.</a:t>
            </a:r>
          </a:p>
          <a:p>
            <a:r>
              <a:rPr lang="en-US" dirty="0"/>
              <a:t>6.	Most of the detainees say that there were asked to pay money before being released</a:t>
            </a:r>
          </a:p>
          <a:p>
            <a:r>
              <a:rPr lang="en-US" dirty="0"/>
              <a:t>7.	</a:t>
            </a:r>
            <a:r>
              <a:rPr lang="en-US" dirty="0" err="1"/>
              <a:t>Jikwoye</a:t>
            </a:r>
            <a:r>
              <a:rPr lang="en-US" dirty="0"/>
              <a:t> Police station renovate their offices themselves (paint and furniture) and the DPO’s office and desk was donated by the community, the cell was not 	conducive. </a:t>
            </a:r>
          </a:p>
          <a:p>
            <a:endParaRPr lang="en-NG" dirty="0"/>
          </a:p>
        </p:txBody>
      </p:sp>
    </p:spTree>
    <p:extLst>
      <p:ext uri="{BB962C8B-B14F-4D97-AF65-F5344CB8AC3E}">
        <p14:creationId xmlns:p14="http://schemas.microsoft.com/office/powerpoint/2010/main" val="2504571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3F8E33-E892-4E68-B0CF-A90D79EFCDC6}"/>
              </a:ext>
            </a:extLst>
          </p:cNvPr>
          <p:cNvSpPr>
            <a:spLocks noGrp="1"/>
          </p:cNvSpPr>
          <p:nvPr>
            <p:ph type="title"/>
          </p:nvPr>
        </p:nvSpPr>
        <p:spPr>
          <a:xfrm>
            <a:off x="1534696" y="901700"/>
            <a:ext cx="9520158" cy="800100"/>
          </a:xfrm>
        </p:spPr>
        <p:txBody>
          <a:bodyPr>
            <a:normAutofit fontScale="90000"/>
          </a:bodyPr>
          <a:lstStyle/>
          <a:p>
            <a:r>
              <a:rPr lang="en-US" dirty="0"/>
              <a:t>CHALLENGES DISCOVERED THROUGH THE  IMPLEMENTATION OF S.34 (2)</a:t>
            </a:r>
            <a:endParaRPr lang="en-NG" dirty="0"/>
          </a:p>
        </p:txBody>
      </p:sp>
      <p:sp>
        <p:nvSpPr>
          <p:cNvPr id="3" name="Content Placeholder 2">
            <a:extLst>
              <a:ext uri="{FF2B5EF4-FFF2-40B4-BE49-F238E27FC236}">
                <a16:creationId xmlns:a16="http://schemas.microsoft.com/office/drawing/2014/main" id="{978FB3AD-FC23-47E8-8861-8773E6BEBDCB}"/>
              </a:ext>
            </a:extLst>
          </p:cNvPr>
          <p:cNvSpPr>
            <a:spLocks noGrp="1"/>
          </p:cNvSpPr>
          <p:nvPr>
            <p:ph idx="1"/>
          </p:nvPr>
        </p:nvSpPr>
        <p:spPr>
          <a:xfrm>
            <a:off x="1534696" y="1701800"/>
            <a:ext cx="10327104" cy="3764545"/>
          </a:xfrm>
        </p:spPr>
        <p:txBody>
          <a:bodyPr>
            <a:normAutofit fontScale="70000" lnSpcReduction="20000"/>
          </a:bodyPr>
          <a:lstStyle/>
          <a:p>
            <a:r>
              <a:rPr lang="en-US" dirty="0"/>
              <a:t>8.	Most of the cells only have mats, some don’t have any at all.</a:t>
            </a:r>
          </a:p>
          <a:p>
            <a:r>
              <a:rPr lang="en-US" dirty="0"/>
              <a:t>9.	Some of the detainees that have stayed beyond the stipulated time was  because </a:t>
            </a:r>
            <a:r>
              <a:rPr lang="en-US" dirty="0" err="1"/>
              <a:t>theY</a:t>
            </a:r>
            <a:r>
              <a:rPr lang="en-US" dirty="0"/>
              <a:t> were cases to be transferred to State CID, IGP Monitoring team or crimes 	committed outside the FCT and they were waiting to be transferred.</a:t>
            </a:r>
          </a:p>
          <a:p>
            <a:r>
              <a:rPr lang="en-US" dirty="0"/>
              <a:t>10.	Some of the roads in places such as </a:t>
            </a:r>
            <a:r>
              <a:rPr lang="en-US" dirty="0" err="1"/>
              <a:t>Karishi</a:t>
            </a:r>
            <a:r>
              <a:rPr lang="en-US" dirty="0"/>
              <a:t>, </a:t>
            </a:r>
            <a:r>
              <a:rPr lang="en-US" dirty="0" err="1"/>
              <a:t>Nyanya</a:t>
            </a:r>
            <a:r>
              <a:rPr lang="en-US" dirty="0"/>
              <a:t> are not accessible with vehicles so they have difficulties locating places when they are called or even accessing such places with their vehicles, especially at night.</a:t>
            </a:r>
          </a:p>
          <a:p>
            <a:endParaRPr lang="en-US" dirty="0"/>
          </a:p>
          <a:p>
            <a:r>
              <a:rPr lang="en-CA" b="1" dirty="0"/>
              <a:t>CHALLENGES FACED BY MAGISTRATES </a:t>
            </a:r>
          </a:p>
          <a:p>
            <a:r>
              <a:rPr lang="en-US" b="1" dirty="0"/>
              <a:t>1.	</a:t>
            </a:r>
            <a:r>
              <a:rPr lang="en-US" dirty="0"/>
              <a:t>Lack of support (at least T-fare) </a:t>
            </a:r>
          </a:p>
          <a:p>
            <a:r>
              <a:rPr lang="en-US" dirty="0"/>
              <a:t>2.	Some don’t have computers or typists to type the reports, they have to pay (from their personal money) to use cyber 	café’s.</a:t>
            </a:r>
          </a:p>
          <a:p>
            <a:r>
              <a:rPr lang="en-US" dirty="0"/>
              <a:t>3.	</a:t>
            </a:r>
            <a:r>
              <a:rPr lang="en-US" dirty="0" err="1"/>
              <a:t>Karmo</a:t>
            </a:r>
            <a:r>
              <a:rPr lang="en-US" dirty="0"/>
              <a:t> Police Station in Jan visit refused them entry for over 30 minutes. Calls had to be made before they eventually 	let them in.</a:t>
            </a:r>
          </a:p>
          <a:p>
            <a:endParaRPr lang="en-NG" b="1" dirty="0"/>
          </a:p>
        </p:txBody>
      </p:sp>
    </p:spTree>
    <p:extLst>
      <p:ext uri="{BB962C8B-B14F-4D97-AF65-F5344CB8AC3E}">
        <p14:creationId xmlns:p14="http://schemas.microsoft.com/office/powerpoint/2010/main" val="41734178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55BC8B-915E-46C4-8666-C7E801A158F3}"/>
              </a:ext>
            </a:extLst>
          </p:cNvPr>
          <p:cNvSpPr>
            <a:spLocks noGrp="1"/>
          </p:cNvSpPr>
          <p:nvPr>
            <p:ph type="title"/>
          </p:nvPr>
        </p:nvSpPr>
        <p:spPr/>
        <p:txBody>
          <a:bodyPr/>
          <a:lstStyle/>
          <a:p>
            <a:r>
              <a:rPr lang="en-CA" dirty="0"/>
              <a:t>CHALLENGES FACED BY ACJMC IN THE IMPLEMENTATION OF S.34</a:t>
            </a:r>
            <a:endParaRPr lang="en-NG" dirty="0"/>
          </a:p>
        </p:txBody>
      </p:sp>
      <p:sp>
        <p:nvSpPr>
          <p:cNvPr id="3" name="Content Placeholder 2">
            <a:extLst>
              <a:ext uri="{FF2B5EF4-FFF2-40B4-BE49-F238E27FC236}">
                <a16:creationId xmlns:a16="http://schemas.microsoft.com/office/drawing/2014/main" id="{22DE3419-FCD1-4B73-8A93-C7B9784A5431}"/>
              </a:ext>
            </a:extLst>
          </p:cNvPr>
          <p:cNvSpPr>
            <a:spLocks noGrp="1"/>
          </p:cNvSpPr>
          <p:nvPr>
            <p:ph idx="1"/>
          </p:nvPr>
        </p:nvSpPr>
        <p:spPr/>
        <p:txBody>
          <a:bodyPr/>
          <a:lstStyle/>
          <a:p>
            <a:r>
              <a:rPr lang="en-CA" dirty="0"/>
              <a:t>FUNDS</a:t>
            </a:r>
          </a:p>
          <a:p>
            <a:r>
              <a:rPr lang="en-CA" dirty="0"/>
              <a:t>MOBILITY/VEHICLE</a:t>
            </a:r>
            <a:endParaRPr lang="en-NG" dirty="0"/>
          </a:p>
        </p:txBody>
      </p:sp>
    </p:spTree>
    <p:extLst>
      <p:ext uri="{BB962C8B-B14F-4D97-AF65-F5344CB8AC3E}">
        <p14:creationId xmlns:p14="http://schemas.microsoft.com/office/powerpoint/2010/main" val="2059896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A14546-7F7B-4B06-BCBE-0B960CABECF9}"/>
              </a:ext>
            </a:extLst>
          </p:cNvPr>
          <p:cNvSpPr>
            <a:spLocks noGrp="1"/>
          </p:cNvSpPr>
          <p:nvPr>
            <p:ph type="title"/>
          </p:nvPr>
        </p:nvSpPr>
        <p:spPr/>
        <p:txBody>
          <a:bodyPr/>
          <a:lstStyle/>
          <a:p>
            <a:r>
              <a:rPr lang="en-CA" dirty="0"/>
              <a:t>IMPLEMENTATION OF SECTION 33</a:t>
            </a:r>
            <a:endParaRPr lang="en-NG" dirty="0"/>
          </a:p>
        </p:txBody>
      </p:sp>
      <p:sp>
        <p:nvSpPr>
          <p:cNvPr id="3" name="Content Placeholder 2">
            <a:extLst>
              <a:ext uri="{FF2B5EF4-FFF2-40B4-BE49-F238E27FC236}">
                <a16:creationId xmlns:a16="http://schemas.microsoft.com/office/drawing/2014/main" id="{3A32C0EE-6DEA-453E-9706-A498E0925DEB}"/>
              </a:ext>
            </a:extLst>
          </p:cNvPr>
          <p:cNvSpPr>
            <a:spLocks noGrp="1"/>
          </p:cNvSpPr>
          <p:nvPr>
            <p:ph idx="1"/>
          </p:nvPr>
        </p:nvSpPr>
        <p:spPr/>
        <p:txBody>
          <a:bodyPr/>
          <a:lstStyle/>
          <a:p>
            <a:r>
              <a:rPr lang="en-US" dirty="0"/>
              <a:t>The ACJMC in February 2019 carried out a baseline data on compliance with reporting obligations according to the ACJA 2015.</a:t>
            </a:r>
          </a:p>
          <a:p>
            <a:r>
              <a:rPr lang="en-US" dirty="0"/>
              <a:t>The assessment was on the compliance with the reporting obligations by the law enforcement agencies, particularly, the various police divisions in the FCT. </a:t>
            </a:r>
          </a:p>
          <a:p>
            <a:r>
              <a:rPr lang="en-CA" dirty="0"/>
              <a:t>14 out of 32 Police divisions were complying at the time.</a:t>
            </a:r>
          </a:p>
          <a:p>
            <a:r>
              <a:rPr lang="en-CA" dirty="0"/>
              <a:t>A recent visit to various police divisions on the implementation of S.33 showed that more of the divisions are now in compliance.</a:t>
            </a:r>
          </a:p>
        </p:txBody>
      </p:sp>
    </p:spTree>
    <p:extLst>
      <p:ext uri="{BB962C8B-B14F-4D97-AF65-F5344CB8AC3E}">
        <p14:creationId xmlns:p14="http://schemas.microsoft.com/office/powerpoint/2010/main" val="28932315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A177FA-F104-4F19-A5A0-76F94D754A63}"/>
              </a:ext>
            </a:extLst>
          </p:cNvPr>
          <p:cNvSpPr>
            <a:spLocks noGrp="1"/>
          </p:cNvSpPr>
          <p:nvPr>
            <p:ph type="title"/>
          </p:nvPr>
        </p:nvSpPr>
        <p:spPr>
          <a:xfrm>
            <a:off x="1534696" y="804520"/>
            <a:ext cx="9520158" cy="587136"/>
          </a:xfrm>
        </p:spPr>
        <p:txBody>
          <a:bodyPr>
            <a:normAutofit fontScale="90000"/>
          </a:bodyPr>
          <a:lstStyle/>
          <a:p>
            <a:r>
              <a:rPr lang="en-CA" dirty="0"/>
              <a:t>ACTIVITIES CARRIED OUT AND SUPPORT PROVIDED</a:t>
            </a:r>
            <a:endParaRPr lang="en-NG" dirty="0"/>
          </a:p>
        </p:txBody>
      </p:sp>
      <p:sp>
        <p:nvSpPr>
          <p:cNvPr id="3" name="Content Placeholder 2">
            <a:extLst>
              <a:ext uri="{FF2B5EF4-FFF2-40B4-BE49-F238E27FC236}">
                <a16:creationId xmlns:a16="http://schemas.microsoft.com/office/drawing/2014/main" id="{F2111B02-1227-4A48-9A20-B183B8304EA4}"/>
              </a:ext>
            </a:extLst>
          </p:cNvPr>
          <p:cNvSpPr>
            <a:spLocks noGrp="1"/>
          </p:cNvSpPr>
          <p:nvPr>
            <p:ph idx="1"/>
          </p:nvPr>
        </p:nvSpPr>
        <p:spPr>
          <a:xfrm>
            <a:off x="660400" y="1739900"/>
            <a:ext cx="10718800" cy="4313580"/>
          </a:xfrm>
        </p:spPr>
        <p:txBody>
          <a:bodyPr>
            <a:normAutofit fontScale="70000" lnSpcReduction="20000"/>
          </a:bodyPr>
          <a:lstStyle/>
          <a:p>
            <a:r>
              <a:rPr lang="en-US" dirty="0"/>
              <a:t>1.	</a:t>
            </a:r>
            <a:r>
              <a:rPr lang="en-US" b="1" dirty="0"/>
              <a:t>ACTIVITIES CARRIED OUT IN SUPPORT OF ENSURING COMPLIANCE WITH REPORTING OBLIGATIONS.</a:t>
            </a:r>
          </a:p>
          <a:p>
            <a:r>
              <a:rPr lang="en-US" dirty="0"/>
              <a:t>a.	The Consultants carried out monthly follow up visitations to the Police Stations to obtain the hard copies of the report (where available)</a:t>
            </a:r>
          </a:p>
          <a:p>
            <a:r>
              <a:rPr lang="en-US" dirty="0"/>
              <a:t>b.	The Consultants were constantly in touch with the designated officer in charge of the </a:t>
            </a:r>
            <a:r>
              <a:rPr lang="en-US" dirty="0" err="1"/>
              <a:t>digitalised</a:t>
            </a:r>
            <a:r>
              <a:rPr lang="en-US" dirty="0"/>
              <a:t> template, often enquiring on the challenges and assisting in resolution of those challenges.</a:t>
            </a:r>
          </a:p>
          <a:p>
            <a:r>
              <a:rPr lang="en-US" dirty="0"/>
              <a:t>c.	Consultants were often in touch with the DPOs and DCOs on various challenges confronting the stations  </a:t>
            </a:r>
          </a:p>
          <a:p>
            <a:endParaRPr lang="en-US" dirty="0"/>
          </a:p>
          <a:p>
            <a:r>
              <a:rPr lang="en-US" dirty="0"/>
              <a:t>2.	</a:t>
            </a:r>
            <a:r>
              <a:rPr lang="en-US" b="1" dirty="0"/>
              <a:t>SUPPORT PROVIDED TOWARDS DESIGNATING REPORTING OFFICERS OR DESKS IN RELEVANT 	INSTITUTIONS.</a:t>
            </a:r>
          </a:p>
          <a:p>
            <a:r>
              <a:rPr lang="en-US" dirty="0"/>
              <a:t>a.	For those operating a manual system, the ACJMC provided them with copies ACJA and pointed out the section of the ACJA and referred them to the schedule in the ACJA showing them how to be ACJA compliant, each institution was given a flash drive with the requirements. </a:t>
            </a:r>
          </a:p>
          <a:p>
            <a:r>
              <a:rPr lang="en-US" dirty="0"/>
              <a:t>b.	Assistance on uploading templates, printing of documents and formatting of documents</a:t>
            </a:r>
          </a:p>
          <a:p>
            <a:endParaRPr lang="en-NG" dirty="0"/>
          </a:p>
        </p:txBody>
      </p:sp>
    </p:spTree>
    <p:extLst>
      <p:ext uri="{BB962C8B-B14F-4D97-AF65-F5344CB8AC3E}">
        <p14:creationId xmlns:p14="http://schemas.microsoft.com/office/powerpoint/2010/main" val="6918212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ED168E-1E5E-4710-903B-5A06035079E6}"/>
              </a:ext>
            </a:extLst>
          </p:cNvPr>
          <p:cNvSpPr>
            <a:spLocks noGrp="1"/>
          </p:cNvSpPr>
          <p:nvPr>
            <p:ph type="title"/>
          </p:nvPr>
        </p:nvSpPr>
        <p:spPr/>
        <p:txBody>
          <a:bodyPr/>
          <a:lstStyle/>
          <a:p>
            <a:r>
              <a:rPr lang="en-CA" dirty="0"/>
              <a:t>IMPLEMENTATION OF SECTION 110</a:t>
            </a:r>
            <a:endParaRPr lang="en-NG" dirty="0"/>
          </a:p>
        </p:txBody>
      </p:sp>
      <p:sp>
        <p:nvSpPr>
          <p:cNvPr id="3" name="Content Placeholder 2">
            <a:extLst>
              <a:ext uri="{FF2B5EF4-FFF2-40B4-BE49-F238E27FC236}">
                <a16:creationId xmlns:a16="http://schemas.microsoft.com/office/drawing/2014/main" id="{27849340-0AC6-43D9-B82B-5103779451BD}"/>
              </a:ext>
            </a:extLst>
          </p:cNvPr>
          <p:cNvSpPr>
            <a:spLocks noGrp="1"/>
          </p:cNvSpPr>
          <p:nvPr>
            <p:ph idx="1"/>
          </p:nvPr>
        </p:nvSpPr>
        <p:spPr/>
        <p:txBody>
          <a:bodyPr/>
          <a:lstStyle/>
          <a:p>
            <a:r>
              <a:rPr lang="en-CA" dirty="0"/>
              <a:t>FEDERAL HIGH COURT – Highly Compliant </a:t>
            </a:r>
          </a:p>
          <a:p>
            <a:r>
              <a:rPr lang="en-CA" dirty="0"/>
              <a:t>FCT HIGH COURT – Yet to comply </a:t>
            </a:r>
          </a:p>
          <a:p>
            <a:r>
              <a:rPr lang="en-CA" dirty="0"/>
              <a:t>MAGISTRATES COURT – Yet to comply</a:t>
            </a:r>
          </a:p>
          <a:p>
            <a:r>
              <a:rPr lang="en-CA" dirty="0"/>
              <a:t>AREA COURT – In the process of getting reports.</a:t>
            </a:r>
            <a:endParaRPr lang="en-NG" dirty="0"/>
          </a:p>
        </p:txBody>
      </p:sp>
    </p:spTree>
    <p:extLst>
      <p:ext uri="{BB962C8B-B14F-4D97-AF65-F5344CB8AC3E}">
        <p14:creationId xmlns:p14="http://schemas.microsoft.com/office/powerpoint/2010/main" val="1443295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4E6AE9-688C-432A-8563-58087202F979}"/>
              </a:ext>
            </a:extLst>
          </p:cNvPr>
          <p:cNvSpPr>
            <a:spLocks noGrp="1"/>
          </p:cNvSpPr>
          <p:nvPr>
            <p:ph type="title"/>
          </p:nvPr>
        </p:nvSpPr>
        <p:spPr>
          <a:xfrm>
            <a:off x="1534696" y="804519"/>
            <a:ext cx="9520158" cy="579781"/>
          </a:xfrm>
        </p:spPr>
        <p:txBody>
          <a:bodyPr/>
          <a:lstStyle/>
          <a:p>
            <a:r>
              <a:rPr lang="en-CA" dirty="0"/>
              <a:t>CUSTODY MANAGEMENT </a:t>
            </a:r>
            <a:endParaRPr lang="en-NG" dirty="0"/>
          </a:p>
        </p:txBody>
      </p:sp>
      <p:sp>
        <p:nvSpPr>
          <p:cNvPr id="3" name="Content Placeholder 2">
            <a:extLst>
              <a:ext uri="{FF2B5EF4-FFF2-40B4-BE49-F238E27FC236}">
                <a16:creationId xmlns:a16="http://schemas.microsoft.com/office/drawing/2014/main" id="{B7F2D2B8-4EF6-4D41-BD76-1ED6C938899C}"/>
              </a:ext>
            </a:extLst>
          </p:cNvPr>
          <p:cNvSpPr>
            <a:spLocks noGrp="1"/>
          </p:cNvSpPr>
          <p:nvPr>
            <p:ph idx="1"/>
          </p:nvPr>
        </p:nvSpPr>
        <p:spPr>
          <a:xfrm>
            <a:off x="1534696" y="1384300"/>
            <a:ext cx="9520158" cy="4457700"/>
          </a:xfrm>
        </p:spPr>
        <p:txBody>
          <a:bodyPr>
            <a:normAutofit/>
          </a:bodyPr>
          <a:lstStyle/>
          <a:p>
            <a:r>
              <a:rPr lang="en-US" dirty="0"/>
              <a:t>The ACJMC carried out baseline data on compliance with Part II of the ACJA, including current practices and compliance requirement of police stations and law enforcement agencies with respect to Part II of ACJA</a:t>
            </a:r>
          </a:p>
          <a:p>
            <a:r>
              <a:rPr lang="en-US" dirty="0"/>
              <a:t>The ACJMC in the discharge its duties carried out baseline assessment of the current practices by the law enforcement agencies in relation to compliance with the provisions of ACJA on arrest protocols and custody management. This involved assessment of process of arrest, detention, questioning and charging or bail. It also includes the process or mechanism of keeping records of these processes and procedure.</a:t>
            </a:r>
          </a:p>
          <a:p>
            <a:r>
              <a:rPr lang="en-US" dirty="0"/>
              <a:t>Custody management guidelines by CJ FCT (Police and other LEA’s to adopt)</a:t>
            </a:r>
          </a:p>
          <a:p>
            <a:endParaRPr lang="en-NG" dirty="0"/>
          </a:p>
        </p:txBody>
      </p:sp>
    </p:spTree>
    <p:extLst>
      <p:ext uri="{BB962C8B-B14F-4D97-AF65-F5344CB8AC3E}">
        <p14:creationId xmlns:p14="http://schemas.microsoft.com/office/powerpoint/2010/main" val="20885082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A7F308-C9AC-4B6D-9A96-B3EB14B14A25}"/>
              </a:ext>
            </a:extLst>
          </p:cNvPr>
          <p:cNvSpPr>
            <a:spLocks noGrp="1"/>
          </p:cNvSpPr>
          <p:nvPr>
            <p:ph type="title"/>
          </p:nvPr>
        </p:nvSpPr>
        <p:spPr/>
        <p:txBody>
          <a:bodyPr/>
          <a:lstStyle/>
          <a:p>
            <a:r>
              <a:rPr lang="en-CA" dirty="0"/>
              <a:t>ACJMC PORTAL </a:t>
            </a:r>
            <a:endParaRPr lang="en-NG" dirty="0"/>
          </a:p>
        </p:txBody>
      </p:sp>
      <p:sp>
        <p:nvSpPr>
          <p:cNvPr id="3" name="Content Placeholder 2">
            <a:extLst>
              <a:ext uri="{FF2B5EF4-FFF2-40B4-BE49-F238E27FC236}">
                <a16:creationId xmlns:a16="http://schemas.microsoft.com/office/drawing/2014/main" id="{FCEA3F55-22C1-443A-81F2-DB1A8B44CA65}"/>
              </a:ext>
            </a:extLst>
          </p:cNvPr>
          <p:cNvSpPr>
            <a:spLocks noGrp="1"/>
          </p:cNvSpPr>
          <p:nvPr>
            <p:ph idx="1"/>
          </p:nvPr>
        </p:nvSpPr>
        <p:spPr/>
        <p:txBody>
          <a:bodyPr/>
          <a:lstStyle/>
          <a:p>
            <a:r>
              <a:rPr lang="en-CA" dirty="0"/>
              <a:t>CONSULTANT WAS CONTRACTED WITH THE SUPPORT OF </a:t>
            </a:r>
            <a:r>
              <a:rPr lang="en-CA" dirty="0">
                <a:highlight>
                  <a:srgbClr val="FFFF00"/>
                </a:highlight>
              </a:rPr>
              <a:t>TRUST AFRICA  (?)</a:t>
            </a:r>
          </a:p>
          <a:p>
            <a:r>
              <a:rPr lang="en-CA" dirty="0"/>
              <a:t>TEMPLATES WERE UPLOADED ONTO THE PORTAL</a:t>
            </a:r>
          </a:p>
          <a:p>
            <a:r>
              <a:rPr lang="en-CA" dirty="0"/>
              <a:t>STAKEHOLDERS VALIDATION MEETINGS </a:t>
            </a:r>
          </a:p>
          <a:p>
            <a:r>
              <a:rPr lang="en-CA" dirty="0"/>
              <a:t>MERGING THE PORTAL WITH CIMS</a:t>
            </a:r>
          </a:p>
          <a:p>
            <a:r>
              <a:rPr lang="en-CA" dirty="0"/>
              <a:t>TRAINING MANUAL</a:t>
            </a:r>
          </a:p>
          <a:p>
            <a:r>
              <a:rPr lang="en-CA" dirty="0"/>
              <a:t>TRAINING OF STAKEHOLDERS ON USE OF PORTAL </a:t>
            </a:r>
          </a:p>
          <a:p>
            <a:endParaRPr lang="en-NG" dirty="0">
              <a:highlight>
                <a:srgbClr val="FFFF00"/>
              </a:highlight>
            </a:endParaRPr>
          </a:p>
        </p:txBody>
      </p:sp>
    </p:spTree>
    <p:extLst>
      <p:ext uri="{BB962C8B-B14F-4D97-AF65-F5344CB8AC3E}">
        <p14:creationId xmlns:p14="http://schemas.microsoft.com/office/powerpoint/2010/main" val="22306533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11BF5C-8485-4F2A-B2A3-557B16657FC5}"/>
              </a:ext>
            </a:extLst>
          </p:cNvPr>
          <p:cNvSpPr>
            <a:spLocks noGrp="1"/>
          </p:cNvSpPr>
          <p:nvPr>
            <p:ph type="title"/>
          </p:nvPr>
        </p:nvSpPr>
        <p:spPr/>
        <p:txBody>
          <a:bodyPr/>
          <a:lstStyle/>
          <a:p>
            <a:r>
              <a:rPr lang="en-CA" dirty="0"/>
              <a:t>ACJMC WEBSITE</a:t>
            </a:r>
            <a:endParaRPr lang="en-NG" dirty="0"/>
          </a:p>
        </p:txBody>
      </p:sp>
      <p:sp>
        <p:nvSpPr>
          <p:cNvPr id="3" name="Content Placeholder 2">
            <a:extLst>
              <a:ext uri="{FF2B5EF4-FFF2-40B4-BE49-F238E27FC236}">
                <a16:creationId xmlns:a16="http://schemas.microsoft.com/office/drawing/2014/main" id="{55AB90B3-42BB-4B3E-A2B9-C07269C09BF7}"/>
              </a:ext>
            </a:extLst>
          </p:cNvPr>
          <p:cNvSpPr>
            <a:spLocks noGrp="1"/>
          </p:cNvSpPr>
          <p:nvPr>
            <p:ph idx="1"/>
          </p:nvPr>
        </p:nvSpPr>
        <p:spPr/>
        <p:txBody>
          <a:bodyPr/>
          <a:lstStyle/>
          <a:p>
            <a:r>
              <a:rPr lang="en-CA" dirty="0"/>
              <a:t>THE ACJMC WEBSITE IS UP AND RUNNING.</a:t>
            </a:r>
          </a:p>
          <a:p>
            <a:r>
              <a:rPr lang="en-CA" dirty="0"/>
              <a:t>CONTAINS INFORMATIONS ON THE ACJMC, ITS MEMBERS SUB-COMMITTEES AND ACTIVITIES.</a:t>
            </a:r>
          </a:p>
          <a:p>
            <a:r>
              <a:rPr lang="en-CA" dirty="0"/>
              <a:t>SOME PART OF THE WEBSITE ARE STILL UNDER DEVELOPMENT TO INCLUDE MORE ACTIVITIES OF THE ACJMC AND OTHER STAKEHOLDERS.</a:t>
            </a:r>
          </a:p>
          <a:p>
            <a:r>
              <a:rPr lang="en-CA" dirty="0"/>
              <a:t>WEBSITE TO ALSO INCLUDE QUARTERLY NEWSLETTER AND ALL ANNUAL REPORTS OF THE COMMITTEE</a:t>
            </a:r>
            <a:endParaRPr lang="en-NG" dirty="0"/>
          </a:p>
        </p:txBody>
      </p:sp>
    </p:spTree>
    <p:extLst>
      <p:ext uri="{BB962C8B-B14F-4D97-AF65-F5344CB8AC3E}">
        <p14:creationId xmlns:p14="http://schemas.microsoft.com/office/powerpoint/2010/main" val="23282131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0C58B2-8EE4-461A-8E11-F45A079A1FF4}"/>
              </a:ext>
            </a:extLst>
          </p:cNvPr>
          <p:cNvSpPr>
            <a:spLocks noGrp="1"/>
          </p:cNvSpPr>
          <p:nvPr>
            <p:ph type="title"/>
          </p:nvPr>
        </p:nvSpPr>
        <p:spPr/>
        <p:txBody>
          <a:bodyPr/>
          <a:lstStyle/>
          <a:p>
            <a:r>
              <a:rPr lang="en-CA" dirty="0"/>
              <a:t>AREA COURT JURISDICTION </a:t>
            </a:r>
            <a:endParaRPr lang="en-NG" dirty="0"/>
          </a:p>
        </p:txBody>
      </p:sp>
      <p:sp>
        <p:nvSpPr>
          <p:cNvPr id="3" name="Content Placeholder 2">
            <a:extLst>
              <a:ext uri="{FF2B5EF4-FFF2-40B4-BE49-F238E27FC236}">
                <a16:creationId xmlns:a16="http://schemas.microsoft.com/office/drawing/2014/main" id="{D13EA7AE-EC11-4323-9C70-6AA769331C80}"/>
              </a:ext>
            </a:extLst>
          </p:cNvPr>
          <p:cNvSpPr>
            <a:spLocks noGrp="1"/>
          </p:cNvSpPr>
          <p:nvPr>
            <p:ph idx="1"/>
          </p:nvPr>
        </p:nvSpPr>
        <p:spPr/>
        <p:txBody>
          <a:bodyPr/>
          <a:lstStyle/>
          <a:p>
            <a:r>
              <a:rPr lang="en-CA" dirty="0"/>
              <a:t>VISIT TO AREA COURT DIRECTOR </a:t>
            </a:r>
          </a:p>
          <a:p>
            <a:r>
              <a:rPr lang="en-CA" dirty="0"/>
              <a:t>CJ’s RESOLUTION ON AREA COURT HURISDICTION ON CRIMINAL MATTERS</a:t>
            </a:r>
          </a:p>
          <a:p>
            <a:r>
              <a:rPr lang="en-CA" dirty="0"/>
              <a:t>AREA COURT REPORTING OBLIGATION </a:t>
            </a:r>
          </a:p>
        </p:txBody>
      </p:sp>
    </p:spTree>
    <p:extLst>
      <p:ext uri="{BB962C8B-B14F-4D97-AF65-F5344CB8AC3E}">
        <p14:creationId xmlns:p14="http://schemas.microsoft.com/office/powerpoint/2010/main" val="18437100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23965E-EE21-41F1-A54B-93F969F31452}"/>
              </a:ext>
            </a:extLst>
          </p:cNvPr>
          <p:cNvSpPr>
            <a:spLocks noGrp="1"/>
          </p:cNvSpPr>
          <p:nvPr>
            <p:ph type="title"/>
          </p:nvPr>
        </p:nvSpPr>
        <p:spPr/>
        <p:txBody>
          <a:bodyPr/>
          <a:lstStyle/>
          <a:p>
            <a:r>
              <a:rPr lang="en-CA" dirty="0"/>
              <a:t>FRAMEWORK OF THE COMMITTEE</a:t>
            </a:r>
            <a:endParaRPr lang="en-NG" dirty="0"/>
          </a:p>
        </p:txBody>
      </p:sp>
      <p:sp>
        <p:nvSpPr>
          <p:cNvPr id="3" name="Content Placeholder 2">
            <a:extLst>
              <a:ext uri="{FF2B5EF4-FFF2-40B4-BE49-F238E27FC236}">
                <a16:creationId xmlns:a16="http://schemas.microsoft.com/office/drawing/2014/main" id="{F663665D-F6AC-48EC-B745-4462E68FA61B}"/>
              </a:ext>
            </a:extLst>
          </p:cNvPr>
          <p:cNvSpPr>
            <a:spLocks noGrp="1"/>
          </p:cNvSpPr>
          <p:nvPr>
            <p:ph idx="1"/>
          </p:nvPr>
        </p:nvSpPr>
        <p:spPr>
          <a:xfrm>
            <a:off x="1272209" y="2015732"/>
            <a:ext cx="10177669" cy="3450613"/>
          </a:xfrm>
        </p:spPr>
        <p:txBody>
          <a:bodyPr>
            <a:normAutofit fontScale="85000" lnSpcReduction="10000"/>
          </a:bodyPr>
          <a:lstStyle/>
          <a:p>
            <a:r>
              <a:rPr lang="en-US" dirty="0"/>
              <a:t>The Administration of Criminal Justice Monitoring Committee (ACJMC) was established by s.469 of the Administration of Criminal Justice Act 2015. Its powers and functions are spelt out in s. 470 of the same Act. It has its composition listed out under s. 469(2) of the Act which includes the Chief Judge of the High Court of the Federal Capital Territory as the Chairman, the Attorney General of the Federation, the Inspector General of Police, the Comptroller-General of the Nigerian Prison Service, the Director General Legal Aid Council and the Executive Secretary, National Human Rights Commission amongst and a representative of Civil Society Organization.</a:t>
            </a:r>
          </a:p>
          <a:p>
            <a:r>
              <a:rPr lang="en-US" dirty="0"/>
              <a:t>The President of the Federal Republic of Nigeria on the recommendation of the Attorney General of the Federation approved my appointment as the first substantive Executive Secretary of the ACJMC in January 2019. This has improved tremendously the output of the Secretariat and ensured that the focus on the reform criminal justice system is constant, systemic and progressive against all odds.</a:t>
            </a:r>
          </a:p>
          <a:p>
            <a:endParaRPr lang="en-NG" dirty="0"/>
          </a:p>
        </p:txBody>
      </p:sp>
    </p:spTree>
    <p:extLst>
      <p:ext uri="{BB962C8B-B14F-4D97-AF65-F5344CB8AC3E}">
        <p14:creationId xmlns:p14="http://schemas.microsoft.com/office/powerpoint/2010/main" val="14560798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E968A0-F3C5-4D3F-960D-58583530102F}"/>
              </a:ext>
            </a:extLst>
          </p:cNvPr>
          <p:cNvSpPr>
            <a:spLocks noGrp="1"/>
          </p:cNvSpPr>
          <p:nvPr>
            <p:ph type="title"/>
          </p:nvPr>
        </p:nvSpPr>
        <p:spPr/>
        <p:txBody>
          <a:bodyPr/>
          <a:lstStyle/>
          <a:p>
            <a:r>
              <a:rPr lang="en-CA" dirty="0"/>
              <a:t>S.111 – REPORTING OBLIGATION OF THE NIGERIAN CORRECTIONAL SERVICE (1)</a:t>
            </a:r>
            <a:endParaRPr lang="en-NG" dirty="0"/>
          </a:p>
        </p:txBody>
      </p:sp>
      <p:sp>
        <p:nvSpPr>
          <p:cNvPr id="3" name="Content Placeholder 2">
            <a:extLst>
              <a:ext uri="{FF2B5EF4-FFF2-40B4-BE49-F238E27FC236}">
                <a16:creationId xmlns:a16="http://schemas.microsoft.com/office/drawing/2014/main" id="{74D143C3-9250-4B3D-A3FC-F75ADF0776C5}"/>
              </a:ext>
            </a:extLst>
          </p:cNvPr>
          <p:cNvSpPr>
            <a:spLocks noGrp="1"/>
          </p:cNvSpPr>
          <p:nvPr>
            <p:ph idx="1"/>
          </p:nvPr>
        </p:nvSpPr>
        <p:spPr>
          <a:xfrm>
            <a:off x="522515" y="2015732"/>
            <a:ext cx="11408228" cy="4037749"/>
          </a:xfrm>
        </p:spPr>
        <p:txBody>
          <a:bodyPr>
            <a:normAutofit/>
          </a:bodyPr>
          <a:lstStyle/>
          <a:p>
            <a:r>
              <a:rPr lang="en-CA" dirty="0"/>
              <a:t>MEETING WITH CG AREMU IN 2019</a:t>
            </a:r>
          </a:p>
          <a:p>
            <a:pPr lvl="1"/>
            <a:r>
              <a:rPr lang="en-US" dirty="0"/>
              <a:t>•	Annual Report of the Nigerian Prison Service</a:t>
            </a:r>
          </a:p>
          <a:p>
            <a:pPr lvl="1"/>
            <a:r>
              <a:rPr lang="en-US" dirty="0"/>
              <a:t>•	Monthly Returns from the Prison</a:t>
            </a:r>
          </a:p>
          <a:p>
            <a:pPr lvl="1"/>
            <a:r>
              <a:rPr lang="en-US" dirty="0"/>
              <a:t>•	Transferring report from Hard copy to soft copies for onward transmission.</a:t>
            </a:r>
          </a:p>
          <a:p>
            <a:pPr lvl="1"/>
            <a:r>
              <a:rPr lang="en-US" dirty="0"/>
              <a:t>•	Parole in the Nigerian System</a:t>
            </a:r>
          </a:p>
          <a:p>
            <a:pPr lvl="1"/>
            <a:r>
              <a:rPr lang="en-US" dirty="0"/>
              <a:t>•	Correction Service Bill in the NASS</a:t>
            </a:r>
          </a:p>
          <a:p>
            <a:pPr lvl="1"/>
            <a:r>
              <a:rPr lang="en-US" dirty="0"/>
              <a:t>•	Training of State Controllers on the implementation of the ACJA 2015</a:t>
            </a:r>
            <a:endParaRPr lang="en-CA" dirty="0"/>
          </a:p>
          <a:p>
            <a:r>
              <a:rPr lang="en-CA" dirty="0"/>
              <a:t>MEETING WITH MR. FELIX AGADA IN JANUARY 2019</a:t>
            </a:r>
          </a:p>
          <a:p>
            <a:pPr lvl="1"/>
            <a:r>
              <a:rPr lang="en-US" dirty="0"/>
              <a:t>The meetings focus on getting the returns from the correctional services and also creating an interface  between the CIMS (Formerly PIMS) and the ACJMC Portal.</a:t>
            </a:r>
            <a:endParaRPr lang="en-CA" dirty="0"/>
          </a:p>
          <a:p>
            <a:endParaRPr lang="en-NG" dirty="0"/>
          </a:p>
        </p:txBody>
      </p:sp>
    </p:spTree>
    <p:extLst>
      <p:ext uri="{BB962C8B-B14F-4D97-AF65-F5344CB8AC3E}">
        <p14:creationId xmlns:p14="http://schemas.microsoft.com/office/powerpoint/2010/main" val="33493505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3F8F32-B0B2-4033-BD75-203A517E5AFB}"/>
              </a:ext>
            </a:extLst>
          </p:cNvPr>
          <p:cNvSpPr>
            <a:spLocks noGrp="1"/>
          </p:cNvSpPr>
          <p:nvPr>
            <p:ph type="title"/>
          </p:nvPr>
        </p:nvSpPr>
        <p:spPr/>
        <p:txBody>
          <a:bodyPr/>
          <a:lstStyle/>
          <a:p>
            <a:r>
              <a:rPr lang="en-US" dirty="0"/>
              <a:t>S.111 – REPORTING OBLIGATION OF THE NIGERIAN CORRECTIONAL SERVICE (2)</a:t>
            </a:r>
            <a:endParaRPr lang="en-NG" dirty="0"/>
          </a:p>
        </p:txBody>
      </p:sp>
      <p:sp>
        <p:nvSpPr>
          <p:cNvPr id="3" name="Content Placeholder 2">
            <a:extLst>
              <a:ext uri="{FF2B5EF4-FFF2-40B4-BE49-F238E27FC236}">
                <a16:creationId xmlns:a16="http://schemas.microsoft.com/office/drawing/2014/main" id="{B70E2F44-56C3-4B21-8B4A-36167125C8D1}"/>
              </a:ext>
            </a:extLst>
          </p:cNvPr>
          <p:cNvSpPr>
            <a:spLocks noGrp="1"/>
          </p:cNvSpPr>
          <p:nvPr>
            <p:ph idx="1"/>
          </p:nvPr>
        </p:nvSpPr>
        <p:spPr/>
        <p:txBody>
          <a:bodyPr/>
          <a:lstStyle/>
          <a:p>
            <a:r>
              <a:rPr lang="en-CA" dirty="0"/>
              <a:t>THE CORRECTIONAL SERVICE HAS AGREED TO WORK WITH THE ACJMC TO INTERFACE THE CIMS WITH THE ACJMC PORTAL</a:t>
            </a:r>
            <a:endParaRPr lang="en-NG" dirty="0"/>
          </a:p>
        </p:txBody>
      </p:sp>
    </p:spTree>
    <p:extLst>
      <p:ext uri="{BB962C8B-B14F-4D97-AF65-F5344CB8AC3E}">
        <p14:creationId xmlns:p14="http://schemas.microsoft.com/office/powerpoint/2010/main" val="272347398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F8ADAB-2302-4E63-A3A9-B3E8788B3178}"/>
              </a:ext>
            </a:extLst>
          </p:cNvPr>
          <p:cNvSpPr>
            <a:spLocks noGrp="1"/>
          </p:cNvSpPr>
          <p:nvPr>
            <p:ph type="title"/>
          </p:nvPr>
        </p:nvSpPr>
        <p:spPr/>
        <p:txBody>
          <a:bodyPr/>
          <a:lstStyle/>
          <a:p>
            <a:r>
              <a:rPr lang="en-CA" dirty="0"/>
              <a:t>CUSTODY MANAGEMENT (2)</a:t>
            </a:r>
            <a:endParaRPr lang="en-NG" dirty="0"/>
          </a:p>
        </p:txBody>
      </p:sp>
      <p:sp>
        <p:nvSpPr>
          <p:cNvPr id="3" name="Content Placeholder 2">
            <a:extLst>
              <a:ext uri="{FF2B5EF4-FFF2-40B4-BE49-F238E27FC236}">
                <a16:creationId xmlns:a16="http://schemas.microsoft.com/office/drawing/2014/main" id="{0DAD9AED-8BDF-4E92-9E95-7955952421A4}"/>
              </a:ext>
            </a:extLst>
          </p:cNvPr>
          <p:cNvSpPr>
            <a:spLocks noGrp="1"/>
          </p:cNvSpPr>
          <p:nvPr>
            <p:ph idx="1"/>
          </p:nvPr>
        </p:nvSpPr>
        <p:spPr/>
        <p:txBody>
          <a:bodyPr/>
          <a:lstStyle/>
          <a:p>
            <a:r>
              <a:rPr lang="en-CA" dirty="0"/>
              <a:t>ACJMC VISIT TO POLICE STATION AND PLACES OF DETENTION IN 2019</a:t>
            </a:r>
          </a:p>
          <a:p>
            <a:r>
              <a:rPr lang="en-CA" dirty="0"/>
              <a:t>TRAINING OF POLICE DPO’s</a:t>
            </a:r>
          </a:p>
          <a:p>
            <a:r>
              <a:rPr lang="en-CA" dirty="0"/>
              <a:t>COMMISSIONING OF STR</a:t>
            </a:r>
          </a:p>
          <a:p>
            <a:pPr lvl="1"/>
            <a:r>
              <a:rPr lang="en-CA" dirty="0"/>
              <a:t>ZONE 3 STATEMENT TAKING ROOM IN 2019</a:t>
            </a:r>
          </a:p>
          <a:p>
            <a:pPr lvl="1"/>
            <a:r>
              <a:rPr lang="en-CA" dirty="0"/>
              <a:t>SARS ABBATOIR STATEMENT TAKING ROOM IN 2020</a:t>
            </a:r>
          </a:p>
          <a:p>
            <a:r>
              <a:rPr lang="en-CA" dirty="0"/>
              <a:t>MONITORING TEAM OF STR</a:t>
            </a:r>
          </a:p>
          <a:p>
            <a:endParaRPr lang="en-NG" dirty="0"/>
          </a:p>
        </p:txBody>
      </p:sp>
    </p:spTree>
    <p:extLst>
      <p:ext uri="{BB962C8B-B14F-4D97-AF65-F5344CB8AC3E}">
        <p14:creationId xmlns:p14="http://schemas.microsoft.com/office/powerpoint/2010/main" val="155133682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1B99D0-4EFD-4B1E-8A3C-8B772012CCFB}"/>
              </a:ext>
            </a:extLst>
          </p:cNvPr>
          <p:cNvSpPr>
            <a:spLocks noGrp="1"/>
          </p:cNvSpPr>
          <p:nvPr>
            <p:ph type="title"/>
          </p:nvPr>
        </p:nvSpPr>
        <p:spPr>
          <a:xfrm>
            <a:off x="1534696" y="410818"/>
            <a:ext cx="9520158" cy="980838"/>
          </a:xfrm>
        </p:spPr>
        <p:txBody>
          <a:bodyPr/>
          <a:lstStyle/>
          <a:p>
            <a:r>
              <a:rPr lang="en-CA" dirty="0"/>
              <a:t>MONITORING OF ANTI-CORRUPTION CASES AND LEGAL FRAMEWORK (1)</a:t>
            </a:r>
            <a:endParaRPr lang="en-NG" dirty="0"/>
          </a:p>
        </p:txBody>
      </p:sp>
      <p:sp>
        <p:nvSpPr>
          <p:cNvPr id="3" name="Content Placeholder 2">
            <a:extLst>
              <a:ext uri="{FF2B5EF4-FFF2-40B4-BE49-F238E27FC236}">
                <a16:creationId xmlns:a16="http://schemas.microsoft.com/office/drawing/2014/main" id="{F082B7E9-8B2B-429D-BE68-D340E12E2134}"/>
              </a:ext>
            </a:extLst>
          </p:cNvPr>
          <p:cNvSpPr>
            <a:spLocks noGrp="1"/>
          </p:cNvSpPr>
          <p:nvPr>
            <p:ph idx="1"/>
          </p:nvPr>
        </p:nvSpPr>
        <p:spPr>
          <a:xfrm>
            <a:off x="1179443" y="1669774"/>
            <a:ext cx="10469217" cy="4479235"/>
          </a:xfrm>
        </p:spPr>
        <p:txBody>
          <a:bodyPr>
            <a:normAutofit fontScale="85000" lnSpcReduction="10000"/>
          </a:bodyPr>
          <a:lstStyle/>
          <a:p>
            <a:r>
              <a:rPr lang="en-US" dirty="0"/>
              <a:t>ACJMC is leading the process of strengthening Anti-corruption legal framework in conjunction with the Legal Drafting Dept of FMOJ and Law Reform Commission. </a:t>
            </a:r>
          </a:p>
          <a:p>
            <a:r>
              <a:rPr lang="en-US" dirty="0"/>
              <a:t>The following Bills were passed through the contributions of ACJMC with other stakeholders: </a:t>
            </a:r>
          </a:p>
          <a:p>
            <a:r>
              <a:rPr lang="en-US" dirty="0"/>
              <a:t>a- Proceeds of Crime Bill ( passed not Assented). Involved in the present review as an Executive Bill.</a:t>
            </a:r>
          </a:p>
          <a:p>
            <a:r>
              <a:rPr lang="en-US" dirty="0"/>
              <a:t> b- Mutual Legal Assistance Bill, passed and assented by President. </a:t>
            </a:r>
          </a:p>
          <a:p>
            <a:r>
              <a:rPr lang="en-US" dirty="0"/>
              <a:t>c- NFIU Bill; passed and Assented.</a:t>
            </a:r>
          </a:p>
          <a:p>
            <a:r>
              <a:rPr lang="en-US" dirty="0"/>
              <a:t>d- Money Laundering Bill, not passed in the 8th Assembly, currently undergoing review for transmission as an Executive Bill to NASS; </a:t>
            </a:r>
          </a:p>
          <a:p>
            <a:r>
              <a:rPr lang="en-US" dirty="0"/>
              <a:t>e- Whistleblower Bill ( Public interest disclosure Bill) passed by Senate, not concurred by </a:t>
            </a:r>
            <a:r>
              <a:rPr lang="en-US" dirty="0" err="1"/>
              <a:t>HoR</a:t>
            </a:r>
            <a:r>
              <a:rPr lang="en-US" dirty="0"/>
              <a:t>, presently undergoing review by stakeholders for transmission as an Executive Bill to The NASS. </a:t>
            </a:r>
          </a:p>
          <a:p>
            <a:r>
              <a:rPr lang="en-US" dirty="0"/>
              <a:t>f- Witness Protection Bill, undergoing review as an Executive Bill.  </a:t>
            </a:r>
          </a:p>
          <a:p>
            <a:endParaRPr lang="en-US" dirty="0"/>
          </a:p>
        </p:txBody>
      </p:sp>
    </p:spTree>
    <p:extLst>
      <p:ext uri="{BB962C8B-B14F-4D97-AF65-F5344CB8AC3E}">
        <p14:creationId xmlns:p14="http://schemas.microsoft.com/office/powerpoint/2010/main" val="285951716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6B38BD-9E20-44DF-8815-CCA4C599865A}"/>
              </a:ext>
            </a:extLst>
          </p:cNvPr>
          <p:cNvSpPr>
            <a:spLocks noGrp="1"/>
          </p:cNvSpPr>
          <p:nvPr>
            <p:ph type="title"/>
          </p:nvPr>
        </p:nvSpPr>
        <p:spPr>
          <a:xfrm>
            <a:off x="1534696" y="556591"/>
            <a:ext cx="9520158" cy="1113183"/>
          </a:xfrm>
        </p:spPr>
        <p:txBody>
          <a:bodyPr>
            <a:normAutofit/>
          </a:bodyPr>
          <a:lstStyle/>
          <a:p>
            <a:r>
              <a:rPr lang="en-US" dirty="0"/>
              <a:t>MONITORING OF ANTI-CORRUPTION CASES AND LEGAL FRAMEWORK (2)</a:t>
            </a:r>
            <a:endParaRPr lang="en-NG" dirty="0"/>
          </a:p>
        </p:txBody>
      </p:sp>
      <p:sp>
        <p:nvSpPr>
          <p:cNvPr id="3" name="Content Placeholder 2">
            <a:extLst>
              <a:ext uri="{FF2B5EF4-FFF2-40B4-BE49-F238E27FC236}">
                <a16:creationId xmlns:a16="http://schemas.microsoft.com/office/drawing/2014/main" id="{2C57BBB6-C6E9-4863-88FD-127E078125D1}"/>
              </a:ext>
            </a:extLst>
          </p:cNvPr>
          <p:cNvSpPr>
            <a:spLocks noGrp="1"/>
          </p:cNvSpPr>
          <p:nvPr>
            <p:ph idx="1"/>
          </p:nvPr>
        </p:nvSpPr>
        <p:spPr>
          <a:xfrm>
            <a:off x="516834" y="1842052"/>
            <a:ext cx="11343861" cy="4211429"/>
          </a:xfrm>
        </p:spPr>
        <p:txBody>
          <a:bodyPr>
            <a:normAutofit fontScale="85000" lnSpcReduction="10000"/>
          </a:bodyPr>
          <a:lstStyle/>
          <a:p>
            <a:r>
              <a:rPr lang="en-US" dirty="0"/>
              <a:t>The aim is to strengthen the institutional framework of the criminal justice system through a robust Legislative framework. </a:t>
            </a:r>
          </a:p>
          <a:p>
            <a:r>
              <a:rPr lang="en-US" dirty="0"/>
              <a:t>Other legislation proposed for review, which ACJMC will be collaborating with other stakeholders are:- EFCC Amendment Bill, CCB, CCT, NDLEA and Special Crime Court Bills.</a:t>
            </a:r>
            <a:endParaRPr lang="en-US" sz="2300" dirty="0"/>
          </a:p>
          <a:p>
            <a:r>
              <a:rPr lang="en-US" dirty="0"/>
              <a:t>Other Anti-corruption activities/</a:t>
            </a:r>
            <a:r>
              <a:rPr lang="en-US" dirty="0" err="1"/>
              <a:t>programes</a:t>
            </a:r>
            <a:r>
              <a:rPr lang="en-US" dirty="0"/>
              <a:t> of ACJMC include; monitoring of corruption cases with a view to expediting their speedy disposal. This was commenced with engagement and meetings with relevant stakeholders including CONTRIMCO, NBA, CSOs with Anti-corruption mandate including ANEEJ , CISLAC </a:t>
            </a:r>
            <a:r>
              <a:rPr lang="en-US" dirty="0" err="1"/>
              <a:t>etc</a:t>
            </a:r>
            <a:r>
              <a:rPr lang="en-US" dirty="0"/>
              <a:t> and Development Partners like </a:t>
            </a:r>
            <a:r>
              <a:rPr lang="en-US" dirty="0" err="1"/>
              <a:t>RoLAC</a:t>
            </a:r>
            <a:r>
              <a:rPr lang="en-US" dirty="0"/>
              <a:t> and MacArthur Foundation. The Judiciary are also engaged including Federal High Court Headquarters, where cases on Anti-corruption are provided to the ACJMC for monitoring purposes, the Court of Appeal is also engaged.</a:t>
            </a:r>
          </a:p>
          <a:p>
            <a:r>
              <a:rPr lang="en-US" dirty="0"/>
              <a:t>The monitoring of Anti-corruption cases is placed as a top priority in view of the present administration agenda and recognition of it's pivotal position within the dockets of Higher Courts. We shall continue to monitor this pointedly in collaboration with other stakeholders stated above moving forward.</a:t>
            </a:r>
          </a:p>
          <a:p>
            <a:endParaRPr lang="en-NG" dirty="0"/>
          </a:p>
        </p:txBody>
      </p:sp>
    </p:spTree>
    <p:extLst>
      <p:ext uri="{BB962C8B-B14F-4D97-AF65-F5344CB8AC3E}">
        <p14:creationId xmlns:p14="http://schemas.microsoft.com/office/powerpoint/2010/main" val="388527003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BFC4E3-DA9F-4BE9-8612-28A09A39BD20}"/>
              </a:ext>
            </a:extLst>
          </p:cNvPr>
          <p:cNvSpPr>
            <a:spLocks noGrp="1"/>
          </p:cNvSpPr>
          <p:nvPr>
            <p:ph type="title"/>
          </p:nvPr>
        </p:nvSpPr>
        <p:spPr/>
        <p:txBody>
          <a:bodyPr>
            <a:normAutofit/>
          </a:bodyPr>
          <a:lstStyle/>
          <a:p>
            <a:r>
              <a:rPr lang="en-US" dirty="0"/>
              <a:t>CRIMINAL JUSTICE LEGISLATIVE FRAMEWORK FOR REVIEW</a:t>
            </a:r>
            <a:endParaRPr lang="en-NG" dirty="0"/>
          </a:p>
        </p:txBody>
      </p:sp>
      <p:sp>
        <p:nvSpPr>
          <p:cNvPr id="3" name="Content Placeholder 2">
            <a:extLst>
              <a:ext uri="{FF2B5EF4-FFF2-40B4-BE49-F238E27FC236}">
                <a16:creationId xmlns:a16="http://schemas.microsoft.com/office/drawing/2014/main" id="{13403FFA-A4E9-40EB-84A7-A78F4B26D47E}"/>
              </a:ext>
            </a:extLst>
          </p:cNvPr>
          <p:cNvSpPr>
            <a:spLocks noGrp="1"/>
          </p:cNvSpPr>
          <p:nvPr>
            <p:ph idx="1"/>
          </p:nvPr>
        </p:nvSpPr>
        <p:spPr>
          <a:xfrm>
            <a:off x="1298713" y="2015732"/>
            <a:ext cx="10230677" cy="4037749"/>
          </a:xfrm>
        </p:spPr>
        <p:txBody>
          <a:bodyPr>
            <a:normAutofit fontScale="77500" lnSpcReduction="20000"/>
          </a:bodyPr>
          <a:lstStyle/>
          <a:p>
            <a:r>
              <a:rPr lang="en-US" dirty="0"/>
              <a:t>There are laws identified for review or enactment in order to strengthen the criminal justice system and it's institutions in line with the mandate of the ACJMC to include; </a:t>
            </a:r>
          </a:p>
          <a:p>
            <a:r>
              <a:rPr lang="en-US" dirty="0"/>
              <a:t>a-  Sentencing Guidelines as a stand-alone legislation,  </a:t>
            </a:r>
          </a:p>
          <a:p>
            <a:r>
              <a:rPr lang="en-US" dirty="0"/>
              <a:t>b- Witness Protection Bill to include robust framework for allowances of witnesses, </a:t>
            </a:r>
          </a:p>
          <a:p>
            <a:r>
              <a:rPr lang="en-US" dirty="0"/>
              <a:t>c- Prosecution of offences Bill, to </a:t>
            </a:r>
            <a:r>
              <a:rPr lang="en-US" dirty="0" err="1"/>
              <a:t>professionalise</a:t>
            </a:r>
            <a:r>
              <a:rPr lang="en-US" dirty="0"/>
              <a:t> the work of Prosecutors and making it attractive as a career by creating Directorate of Public Prosecution. The Bill is before the HAGF for endorsement as an Executive Bill, </a:t>
            </a:r>
          </a:p>
          <a:p>
            <a:r>
              <a:rPr lang="en-US" dirty="0"/>
              <a:t>d- Review of Penal and Criminal Codes, currently led by CSLS and NLRC, </a:t>
            </a:r>
          </a:p>
          <a:p>
            <a:r>
              <a:rPr lang="en-US" dirty="0"/>
              <a:t>e.- Probation and Parole Board Bill..</a:t>
            </a:r>
            <a:r>
              <a:rPr lang="en-US" dirty="0" err="1"/>
              <a:t>etc</a:t>
            </a:r>
            <a:r>
              <a:rPr lang="en-US" dirty="0"/>
              <a:t>.</a:t>
            </a:r>
          </a:p>
          <a:p>
            <a:endParaRPr lang="en-US" dirty="0"/>
          </a:p>
          <a:p>
            <a:r>
              <a:rPr lang="en-US" dirty="0"/>
              <a:t>The cumulative effect of these Bills along with the institutional legal framework will set the pace for the desired criminal justice reforms in the country.</a:t>
            </a:r>
            <a:endParaRPr lang="en-NG" dirty="0"/>
          </a:p>
        </p:txBody>
      </p:sp>
    </p:spTree>
    <p:extLst>
      <p:ext uri="{BB962C8B-B14F-4D97-AF65-F5344CB8AC3E}">
        <p14:creationId xmlns:p14="http://schemas.microsoft.com/office/powerpoint/2010/main" val="136665309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179A13-E254-44CD-903F-8B48F02C2852}"/>
              </a:ext>
            </a:extLst>
          </p:cNvPr>
          <p:cNvSpPr>
            <a:spLocks noGrp="1"/>
          </p:cNvSpPr>
          <p:nvPr>
            <p:ph type="title"/>
          </p:nvPr>
        </p:nvSpPr>
        <p:spPr>
          <a:xfrm>
            <a:off x="1534696" y="804520"/>
            <a:ext cx="9520158" cy="587136"/>
          </a:xfrm>
        </p:spPr>
        <p:txBody>
          <a:bodyPr/>
          <a:lstStyle/>
          <a:p>
            <a:r>
              <a:rPr lang="en-CA" dirty="0"/>
              <a:t>MONITORING OF TERRORISM CASES (1)</a:t>
            </a:r>
            <a:endParaRPr lang="en-NG" dirty="0"/>
          </a:p>
        </p:txBody>
      </p:sp>
      <p:sp>
        <p:nvSpPr>
          <p:cNvPr id="3" name="Content Placeholder 2">
            <a:extLst>
              <a:ext uri="{FF2B5EF4-FFF2-40B4-BE49-F238E27FC236}">
                <a16:creationId xmlns:a16="http://schemas.microsoft.com/office/drawing/2014/main" id="{00D7192E-5301-4BF8-A4C1-747B81611211}"/>
              </a:ext>
            </a:extLst>
          </p:cNvPr>
          <p:cNvSpPr>
            <a:spLocks noGrp="1"/>
          </p:cNvSpPr>
          <p:nvPr>
            <p:ph idx="1"/>
          </p:nvPr>
        </p:nvSpPr>
        <p:spPr>
          <a:xfrm>
            <a:off x="1534696" y="1563757"/>
            <a:ext cx="9520158" cy="4757529"/>
          </a:xfrm>
        </p:spPr>
        <p:txBody>
          <a:bodyPr>
            <a:normAutofit/>
          </a:bodyPr>
          <a:lstStyle/>
          <a:p>
            <a:r>
              <a:rPr lang="en-CA" dirty="0"/>
              <a:t>TERRORISM PREVENTION BILL </a:t>
            </a:r>
          </a:p>
          <a:p>
            <a:r>
              <a:rPr lang="en-CA" dirty="0"/>
              <a:t>MEMO TO AG ON MAIDUGURI VISIT </a:t>
            </a:r>
          </a:p>
          <a:p>
            <a:r>
              <a:rPr lang="en-CA" dirty="0"/>
              <a:t>UNODC BI-MONTHLY MEETINGS </a:t>
            </a:r>
          </a:p>
          <a:p>
            <a:r>
              <a:rPr lang="en-CA" dirty="0"/>
              <a:t>ENGAGEMENT WITH CCJ DEPARTMENT </a:t>
            </a:r>
            <a:r>
              <a:rPr lang="en-CA" dirty="0" err="1"/>
              <a:t>FMoJ</a:t>
            </a:r>
            <a:r>
              <a:rPr lang="en-CA" dirty="0"/>
              <a:t> </a:t>
            </a:r>
          </a:p>
          <a:p>
            <a:endParaRPr lang="en-US" dirty="0"/>
          </a:p>
          <a:p>
            <a:endParaRPr lang="en-NG" dirty="0"/>
          </a:p>
        </p:txBody>
      </p:sp>
    </p:spTree>
    <p:extLst>
      <p:ext uri="{BB962C8B-B14F-4D97-AF65-F5344CB8AC3E}">
        <p14:creationId xmlns:p14="http://schemas.microsoft.com/office/powerpoint/2010/main" val="426493718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DD5B83-F70E-4F7A-9DB9-1E92BDAE6498}"/>
              </a:ext>
            </a:extLst>
          </p:cNvPr>
          <p:cNvSpPr>
            <a:spLocks noGrp="1"/>
          </p:cNvSpPr>
          <p:nvPr>
            <p:ph type="title"/>
          </p:nvPr>
        </p:nvSpPr>
        <p:spPr>
          <a:xfrm>
            <a:off x="1534696" y="804520"/>
            <a:ext cx="9520158" cy="653220"/>
          </a:xfrm>
        </p:spPr>
        <p:txBody>
          <a:bodyPr/>
          <a:lstStyle/>
          <a:p>
            <a:r>
              <a:rPr lang="en-US" dirty="0"/>
              <a:t>MONITORING OF TERRORISM CASES (2)</a:t>
            </a:r>
            <a:endParaRPr lang="en-NG" dirty="0"/>
          </a:p>
        </p:txBody>
      </p:sp>
      <p:sp>
        <p:nvSpPr>
          <p:cNvPr id="3" name="Content Placeholder 2">
            <a:extLst>
              <a:ext uri="{FF2B5EF4-FFF2-40B4-BE49-F238E27FC236}">
                <a16:creationId xmlns:a16="http://schemas.microsoft.com/office/drawing/2014/main" id="{38790B2F-E426-4D99-8FB2-8559EAA9086F}"/>
              </a:ext>
            </a:extLst>
          </p:cNvPr>
          <p:cNvSpPr>
            <a:spLocks noGrp="1"/>
          </p:cNvSpPr>
          <p:nvPr>
            <p:ph idx="1"/>
          </p:nvPr>
        </p:nvSpPr>
        <p:spPr>
          <a:xfrm>
            <a:off x="1219200" y="1590261"/>
            <a:ext cx="9835654" cy="4333461"/>
          </a:xfrm>
        </p:spPr>
        <p:txBody>
          <a:bodyPr>
            <a:normAutofit fontScale="62500" lnSpcReduction="20000"/>
          </a:bodyPr>
          <a:lstStyle/>
          <a:p>
            <a:r>
              <a:rPr lang="en-US" sz="2200" dirty="0"/>
              <a:t>ACJMC is currently championing the campaign for the disposal of Terrorism cases through virtual hearing.</a:t>
            </a:r>
          </a:p>
          <a:p>
            <a:endParaRPr lang="en-US" sz="2200" dirty="0"/>
          </a:p>
          <a:p>
            <a:r>
              <a:rPr lang="en-US" sz="2200" dirty="0"/>
              <a:t>Greater security for the frontline practitioners including Prosecutors, Judges and </a:t>
            </a:r>
            <a:r>
              <a:rPr lang="en-US" sz="2200" dirty="0" err="1"/>
              <a:t>Defence</a:t>
            </a:r>
            <a:r>
              <a:rPr lang="en-US" sz="2200" dirty="0"/>
              <a:t> lawyers</a:t>
            </a:r>
          </a:p>
          <a:p>
            <a:endParaRPr lang="en-US" sz="2200" dirty="0"/>
          </a:p>
          <a:p>
            <a:r>
              <a:rPr lang="en-US" sz="2200" dirty="0" err="1"/>
              <a:t>Organised</a:t>
            </a:r>
            <a:r>
              <a:rPr lang="en-US" sz="2200" dirty="0"/>
              <a:t> training for CT stakeholders with the support of International Institute for Justice and Rule of Law, Malta       (IIJ)</a:t>
            </a:r>
          </a:p>
          <a:p>
            <a:endParaRPr lang="en-US" sz="2200" dirty="0"/>
          </a:p>
          <a:p>
            <a:r>
              <a:rPr lang="en-US" sz="2200" dirty="0" err="1"/>
              <a:t>Organised</a:t>
            </a:r>
            <a:r>
              <a:rPr lang="en-US" sz="2200" dirty="0"/>
              <a:t> the first successful Regional (West Africa) Battlefield Evidence training in Abuja with the support of IIJ.</a:t>
            </a:r>
          </a:p>
          <a:p>
            <a:endParaRPr lang="en-US" sz="2200" dirty="0"/>
          </a:p>
          <a:p>
            <a:r>
              <a:rPr lang="en-US" sz="2200" dirty="0"/>
              <a:t>Leading the review of the Terrorism Prevention Act with the proposed ; Terrorism Prevention and Prohibition Bill 2020</a:t>
            </a:r>
          </a:p>
          <a:p>
            <a:endParaRPr lang="en-US" sz="2200" dirty="0"/>
          </a:p>
          <a:p>
            <a:r>
              <a:rPr lang="en-US" sz="2200" dirty="0"/>
              <a:t>Facilitated Access for the </a:t>
            </a:r>
            <a:r>
              <a:rPr lang="en-US" sz="2200" dirty="0" err="1"/>
              <a:t>defence</a:t>
            </a:r>
            <a:r>
              <a:rPr lang="en-US" sz="2200" dirty="0"/>
              <a:t> team of the detained Terrorists ( Legal Aid Council)</a:t>
            </a:r>
          </a:p>
          <a:p>
            <a:endParaRPr lang="en-NG" dirty="0"/>
          </a:p>
        </p:txBody>
      </p:sp>
    </p:spTree>
    <p:extLst>
      <p:ext uri="{BB962C8B-B14F-4D97-AF65-F5344CB8AC3E}">
        <p14:creationId xmlns:p14="http://schemas.microsoft.com/office/powerpoint/2010/main" val="89520545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3BAD99-C57D-4785-8895-7327744A3B99}"/>
              </a:ext>
            </a:extLst>
          </p:cNvPr>
          <p:cNvSpPr>
            <a:spLocks noGrp="1"/>
          </p:cNvSpPr>
          <p:nvPr>
            <p:ph type="title"/>
          </p:nvPr>
        </p:nvSpPr>
        <p:spPr>
          <a:xfrm>
            <a:off x="1534696" y="371062"/>
            <a:ext cx="9520158" cy="636104"/>
          </a:xfrm>
        </p:spPr>
        <p:txBody>
          <a:bodyPr>
            <a:normAutofit/>
          </a:bodyPr>
          <a:lstStyle/>
          <a:p>
            <a:r>
              <a:rPr lang="en-CA" dirty="0"/>
              <a:t>TRAININGS (1)</a:t>
            </a:r>
            <a:endParaRPr lang="en-NG" dirty="0"/>
          </a:p>
        </p:txBody>
      </p:sp>
      <p:sp>
        <p:nvSpPr>
          <p:cNvPr id="3" name="Content Placeholder 2">
            <a:extLst>
              <a:ext uri="{FF2B5EF4-FFF2-40B4-BE49-F238E27FC236}">
                <a16:creationId xmlns:a16="http://schemas.microsoft.com/office/drawing/2014/main" id="{2815C7DB-2597-4422-932C-5C0D7DF58642}"/>
              </a:ext>
            </a:extLst>
          </p:cNvPr>
          <p:cNvSpPr>
            <a:spLocks noGrp="1"/>
          </p:cNvSpPr>
          <p:nvPr>
            <p:ph idx="1"/>
          </p:nvPr>
        </p:nvSpPr>
        <p:spPr>
          <a:xfrm>
            <a:off x="1534696" y="1126436"/>
            <a:ext cx="9520158" cy="4927046"/>
          </a:xfrm>
        </p:spPr>
        <p:txBody>
          <a:bodyPr>
            <a:normAutofit lnSpcReduction="10000"/>
          </a:bodyPr>
          <a:lstStyle/>
          <a:p>
            <a:r>
              <a:rPr lang="en-US" sz="1800" dirty="0"/>
              <a:t>ACJA training for Investigators and Prosecutors held from the 27th to 31st August 2018 at the ACJMC Secretariat Abuja.</a:t>
            </a:r>
          </a:p>
          <a:p>
            <a:r>
              <a:rPr lang="en-US" sz="1800" dirty="0"/>
              <a:t>Training of Chief Magistrates on the Implementation of S.34 ACJA.</a:t>
            </a:r>
          </a:p>
          <a:p>
            <a:r>
              <a:rPr lang="en-US" sz="1800" dirty="0"/>
              <a:t>Training of DPO’s and Heads of other detention Facilities on the Implementation of S.34 ACJA.</a:t>
            </a:r>
          </a:p>
          <a:p>
            <a:r>
              <a:rPr lang="en-US" sz="1800" dirty="0"/>
              <a:t>Magistrates Training for Registrars and clerks of Magistrates courts.</a:t>
            </a:r>
          </a:p>
          <a:p>
            <a:r>
              <a:rPr lang="en-US" sz="1800" dirty="0"/>
              <a:t>GIZ Training on the Implementation of the ACJA 2015.</a:t>
            </a:r>
          </a:p>
          <a:p>
            <a:r>
              <a:rPr lang="en-US" sz="1800" dirty="0"/>
              <a:t>Training for ACJMC/Subcommittees Members.</a:t>
            </a:r>
          </a:p>
          <a:p>
            <a:r>
              <a:rPr lang="en-US" sz="1800" dirty="0"/>
              <a:t>Training of IPO and DPO on taking of Confessional Statement.</a:t>
            </a:r>
          </a:p>
          <a:p>
            <a:r>
              <a:rPr lang="en-US" sz="1800" dirty="0"/>
              <a:t>Training of Non- Core stake holders on Administrative of Criminal Justice Act </a:t>
            </a:r>
          </a:p>
          <a:p>
            <a:r>
              <a:rPr lang="en-US" sz="1800" dirty="0"/>
              <a:t>Training of SARS officers on Administrative of Criminal Justice Act</a:t>
            </a:r>
          </a:p>
          <a:p>
            <a:r>
              <a:rPr lang="en-US" sz="1800" dirty="0"/>
              <a:t>NBA training on the 3rd-6th of February 2020 on the Ethics of a lawyer. </a:t>
            </a:r>
          </a:p>
          <a:p>
            <a:endParaRPr lang="en-US" dirty="0"/>
          </a:p>
          <a:p>
            <a:endParaRPr lang="en-US" dirty="0"/>
          </a:p>
          <a:p>
            <a:endParaRPr lang="en-NG" dirty="0"/>
          </a:p>
        </p:txBody>
      </p:sp>
    </p:spTree>
    <p:extLst>
      <p:ext uri="{BB962C8B-B14F-4D97-AF65-F5344CB8AC3E}">
        <p14:creationId xmlns:p14="http://schemas.microsoft.com/office/powerpoint/2010/main" val="307236039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FD46A5-C4E6-475F-A80D-223EC33A59DA}"/>
              </a:ext>
            </a:extLst>
          </p:cNvPr>
          <p:cNvSpPr>
            <a:spLocks noGrp="1"/>
          </p:cNvSpPr>
          <p:nvPr>
            <p:ph type="title"/>
          </p:nvPr>
        </p:nvSpPr>
        <p:spPr/>
        <p:txBody>
          <a:bodyPr/>
          <a:lstStyle/>
          <a:p>
            <a:r>
              <a:rPr lang="en-CA" dirty="0"/>
              <a:t>POST COVID-19 ACTIVITIES</a:t>
            </a:r>
            <a:endParaRPr lang="en-NG" dirty="0"/>
          </a:p>
        </p:txBody>
      </p:sp>
      <p:sp>
        <p:nvSpPr>
          <p:cNvPr id="3" name="Content Placeholder 2">
            <a:extLst>
              <a:ext uri="{FF2B5EF4-FFF2-40B4-BE49-F238E27FC236}">
                <a16:creationId xmlns:a16="http://schemas.microsoft.com/office/drawing/2014/main" id="{7210A3D2-9FBB-4268-96BB-F7DF920C8F3E}"/>
              </a:ext>
            </a:extLst>
          </p:cNvPr>
          <p:cNvSpPr>
            <a:spLocks noGrp="1"/>
          </p:cNvSpPr>
          <p:nvPr>
            <p:ph idx="1"/>
          </p:nvPr>
        </p:nvSpPr>
        <p:spPr/>
        <p:txBody>
          <a:bodyPr/>
          <a:lstStyle/>
          <a:p>
            <a:r>
              <a:rPr lang="en-CA" dirty="0"/>
              <a:t>MONITORING OF MOBILE COURTS </a:t>
            </a:r>
          </a:p>
          <a:p>
            <a:r>
              <a:rPr lang="en-CA" dirty="0"/>
              <a:t>S.34 VISITS TO NSCDC, NDLEA, WUSE POLICE STATION</a:t>
            </a:r>
          </a:p>
          <a:p>
            <a:r>
              <a:rPr lang="en-CA" dirty="0" err="1"/>
              <a:t>FMoJ</a:t>
            </a:r>
            <a:r>
              <a:rPr lang="en-CA" dirty="0"/>
              <a:t> COMMITTEE ON POST COVID </a:t>
            </a:r>
          </a:p>
          <a:p>
            <a:r>
              <a:rPr lang="en-CA" dirty="0"/>
              <a:t>REVIEW OF PUBLIC HEALTH EMMERGENCY BILL (REPEALING THE QUARANTINE ACT)</a:t>
            </a:r>
          </a:p>
          <a:p>
            <a:pPr marL="0" indent="0">
              <a:buNone/>
            </a:pPr>
            <a:endParaRPr lang="en-NG" dirty="0"/>
          </a:p>
        </p:txBody>
      </p:sp>
    </p:spTree>
    <p:extLst>
      <p:ext uri="{BB962C8B-B14F-4D97-AF65-F5344CB8AC3E}">
        <p14:creationId xmlns:p14="http://schemas.microsoft.com/office/powerpoint/2010/main" val="5337367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BC1843-A9FE-4BE8-B70B-2B52AE27DC13}"/>
              </a:ext>
            </a:extLst>
          </p:cNvPr>
          <p:cNvSpPr>
            <a:spLocks noGrp="1"/>
          </p:cNvSpPr>
          <p:nvPr>
            <p:ph type="title"/>
          </p:nvPr>
        </p:nvSpPr>
        <p:spPr>
          <a:xfrm>
            <a:off x="1534696" y="804520"/>
            <a:ext cx="9520158" cy="587136"/>
          </a:xfrm>
        </p:spPr>
        <p:txBody>
          <a:bodyPr/>
          <a:lstStyle/>
          <a:p>
            <a:r>
              <a:rPr lang="en-CA" dirty="0"/>
              <a:t>COMPOSITION OF THE ACJMC (1)</a:t>
            </a:r>
            <a:endParaRPr lang="en-NG" dirty="0"/>
          </a:p>
        </p:txBody>
      </p:sp>
      <p:graphicFrame>
        <p:nvGraphicFramePr>
          <p:cNvPr id="4" name="Content Placeholder 3">
            <a:extLst>
              <a:ext uri="{FF2B5EF4-FFF2-40B4-BE49-F238E27FC236}">
                <a16:creationId xmlns:a16="http://schemas.microsoft.com/office/drawing/2014/main" id="{E43BF447-3C69-482E-8D50-CF84CB06ADB3}"/>
              </a:ext>
            </a:extLst>
          </p:cNvPr>
          <p:cNvGraphicFramePr>
            <a:graphicFrameLocks noGrp="1"/>
          </p:cNvGraphicFramePr>
          <p:nvPr>
            <p:ph idx="1"/>
            <p:extLst>
              <p:ext uri="{D42A27DB-BD31-4B8C-83A1-F6EECF244321}">
                <p14:modId xmlns:p14="http://schemas.microsoft.com/office/powerpoint/2010/main" val="3065654757"/>
              </p:ext>
            </p:extLst>
          </p:nvPr>
        </p:nvGraphicFramePr>
        <p:xfrm>
          <a:off x="1535113" y="2016125"/>
          <a:ext cx="9520237" cy="34496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8098440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28E6FC-A2C5-4309-9BD3-22FE9B4E13AA}"/>
              </a:ext>
            </a:extLst>
          </p:cNvPr>
          <p:cNvSpPr>
            <a:spLocks noGrp="1"/>
          </p:cNvSpPr>
          <p:nvPr>
            <p:ph type="title"/>
          </p:nvPr>
        </p:nvSpPr>
        <p:spPr/>
        <p:txBody>
          <a:bodyPr/>
          <a:lstStyle/>
          <a:p>
            <a:r>
              <a:rPr lang="en-CA" dirty="0"/>
              <a:t>AMENDMENT OF THE ACJA 2015</a:t>
            </a:r>
            <a:endParaRPr lang="en-NG" dirty="0"/>
          </a:p>
        </p:txBody>
      </p:sp>
      <p:sp>
        <p:nvSpPr>
          <p:cNvPr id="3" name="Content Placeholder 2">
            <a:extLst>
              <a:ext uri="{FF2B5EF4-FFF2-40B4-BE49-F238E27FC236}">
                <a16:creationId xmlns:a16="http://schemas.microsoft.com/office/drawing/2014/main" id="{0C264BC0-D7D8-4497-866A-C2502121516F}"/>
              </a:ext>
            </a:extLst>
          </p:cNvPr>
          <p:cNvSpPr>
            <a:spLocks noGrp="1"/>
          </p:cNvSpPr>
          <p:nvPr>
            <p:ph idx="1"/>
          </p:nvPr>
        </p:nvSpPr>
        <p:spPr/>
        <p:txBody>
          <a:bodyPr/>
          <a:lstStyle/>
          <a:p>
            <a:endParaRPr lang="en-NG"/>
          </a:p>
        </p:txBody>
      </p:sp>
    </p:spTree>
    <p:extLst>
      <p:ext uri="{BB962C8B-B14F-4D97-AF65-F5344CB8AC3E}">
        <p14:creationId xmlns:p14="http://schemas.microsoft.com/office/powerpoint/2010/main" val="84690871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8FE790-6CDE-41C0-BF53-434394F114F0}"/>
              </a:ext>
            </a:extLst>
          </p:cNvPr>
          <p:cNvSpPr>
            <a:spLocks noGrp="1"/>
          </p:cNvSpPr>
          <p:nvPr>
            <p:ph type="title"/>
          </p:nvPr>
        </p:nvSpPr>
        <p:spPr/>
        <p:txBody>
          <a:bodyPr/>
          <a:lstStyle/>
          <a:p>
            <a:r>
              <a:rPr lang="en-CA" dirty="0"/>
              <a:t>EXPECTED CORPORATION FROM STAKEHOLDERS</a:t>
            </a:r>
            <a:endParaRPr lang="en-NG" dirty="0"/>
          </a:p>
        </p:txBody>
      </p:sp>
      <p:sp>
        <p:nvSpPr>
          <p:cNvPr id="3" name="Content Placeholder 2">
            <a:extLst>
              <a:ext uri="{FF2B5EF4-FFF2-40B4-BE49-F238E27FC236}">
                <a16:creationId xmlns:a16="http://schemas.microsoft.com/office/drawing/2014/main" id="{5A34428F-96FB-4043-B961-F09FC1D0056E}"/>
              </a:ext>
            </a:extLst>
          </p:cNvPr>
          <p:cNvSpPr>
            <a:spLocks noGrp="1"/>
          </p:cNvSpPr>
          <p:nvPr>
            <p:ph idx="1"/>
          </p:nvPr>
        </p:nvSpPr>
        <p:spPr/>
        <p:txBody>
          <a:bodyPr>
            <a:normAutofit/>
          </a:bodyPr>
          <a:lstStyle/>
          <a:p>
            <a:r>
              <a:rPr lang="en-US" dirty="0"/>
              <a:t>It is important that stakeholders continue to work with determination to reform the criminal justice system and in this regard work in synergy with others and ACJMC.</a:t>
            </a:r>
          </a:p>
          <a:p>
            <a:endParaRPr lang="en-US" dirty="0"/>
          </a:p>
          <a:p>
            <a:r>
              <a:rPr lang="en-US" dirty="0"/>
              <a:t>There is a need for the setting up of inter agency forum to engendered high level of cooperation; some of the suggested inter agency forum is the investigation and Prosecution forum and FCT Justice stakeholders forum ( currently being canvassed)</a:t>
            </a:r>
          </a:p>
          <a:p>
            <a:endParaRPr lang="en-US" dirty="0"/>
          </a:p>
          <a:p>
            <a:endParaRPr lang="en-NG" dirty="0"/>
          </a:p>
        </p:txBody>
      </p:sp>
    </p:spTree>
    <p:extLst>
      <p:ext uri="{BB962C8B-B14F-4D97-AF65-F5344CB8AC3E}">
        <p14:creationId xmlns:p14="http://schemas.microsoft.com/office/powerpoint/2010/main" val="379451849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15333E-540E-485E-9CB5-25C2348A587F}"/>
              </a:ext>
            </a:extLst>
          </p:cNvPr>
          <p:cNvSpPr>
            <a:spLocks noGrp="1"/>
          </p:cNvSpPr>
          <p:nvPr>
            <p:ph type="title"/>
          </p:nvPr>
        </p:nvSpPr>
        <p:spPr>
          <a:xfrm>
            <a:off x="1534696" y="804520"/>
            <a:ext cx="9520158" cy="587136"/>
          </a:xfrm>
        </p:spPr>
        <p:txBody>
          <a:bodyPr/>
          <a:lstStyle/>
          <a:p>
            <a:r>
              <a:rPr lang="en-CA" dirty="0"/>
              <a:t>CHALLENGES FACED BY THE ACJMC (1)</a:t>
            </a:r>
            <a:endParaRPr lang="en-NG" dirty="0"/>
          </a:p>
        </p:txBody>
      </p:sp>
      <p:sp>
        <p:nvSpPr>
          <p:cNvPr id="3" name="Content Placeholder 2">
            <a:extLst>
              <a:ext uri="{FF2B5EF4-FFF2-40B4-BE49-F238E27FC236}">
                <a16:creationId xmlns:a16="http://schemas.microsoft.com/office/drawing/2014/main" id="{4A9761A0-22BF-4E5D-94A2-C725742E8412}"/>
              </a:ext>
            </a:extLst>
          </p:cNvPr>
          <p:cNvSpPr>
            <a:spLocks noGrp="1"/>
          </p:cNvSpPr>
          <p:nvPr>
            <p:ph idx="1"/>
          </p:nvPr>
        </p:nvSpPr>
        <p:spPr>
          <a:xfrm>
            <a:off x="1152939" y="1550504"/>
            <a:ext cx="10721009" cy="4502976"/>
          </a:xfrm>
        </p:spPr>
        <p:txBody>
          <a:bodyPr>
            <a:normAutofit/>
          </a:bodyPr>
          <a:lstStyle/>
          <a:p>
            <a:r>
              <a:rPr lang="en-US" dirty="0"/>
              <a:t>The support of Development Partners and the commitment of the members of the Committee led by the Chairman, CJ FCT and the Secretariat staff has kept alive the Committee since inauguration. It is a well known fact that the Committee has suffered neglect until the appointment of a substantive Secretary who is wholly devoted to the Implementation of the policy of the Committee.</a:t>
            </a:r>
          </a:p>
          <a:p>
            <a:endParaRPr lang="en-US" dirty="0"/>
          </a:p>
          <a:p>
            <a:r>
              <a:rPr lang="en-US" dirty="0"/>
              <a:t>The Committee suffers till date from lack of budgetary allocation from the Budget and Planning Office on the basis that it is a " Committee" despite being a statutory body. It has there fore being proposed that there should be an amendment to the enabling legislation to make budgetary allocation a possibility. This process is being progressed presently.</a:t>
            </a:r>
          </a:p>
          <a:p>
            <a:endParaRPr lang="en-US" dirty="0"/>
          </a:p>
        </p:txBody>
      </p:sp>
    </p:spTree>
    <p:extLst>
      <p:ext uri="{BB962C8B-B14F-4D97-AF65-F5344CB8AC3E}">
        <p14:creationId xmlns:p14="http://schemas.microsoft.com/office/powerpoint/2010/main" val="118375397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569587-D435-4FEB-B8A0-21CDCE5F2479}"/>
              </a:ext>
            </a:extLst>
          </p:cNvPr>
          <p:cNvSpPr>
            <a:spLocks noGrp="1"/>
          </p:cNvSpPr>
          <p:nvPr>
            <p:ph type="title"/>
          </p:nvPr>
        </p:nvSpPr>
        <p:spPr>
          <a:xfrm>
            <a:off x="1534696" y="804520"/>
            <a:ext cx="9520158" cy="587136"/>
          </a:xfrm>
        </p:spPr>
        <p:txBody>
          <a:bodyPr/>
          <a:lstStyle/>
          <a:p>
            <a:r>
              <a:rPr lang="en-US" dirty="0"/>
              <a:t>CHALLENGES FACED BY THE ACJMC (2)</a:t>
            </a:r>
            <a:endParaRPr lang="en-NG" dirty="0"/>
          </a:p>
        </p:txBody>
      </p:sp>
      <p:sp>
        <p:nvSpPr>
          <p:cNvPr id="3" name="Content Placeholder 2">
            <a:extLst>
              <a:ext uri="{FF2B5EF4-FFF2-40B4-BE49-F238E27FC236}">
                <a16:creationId xmlns:a16="http://schemas.microsoft.com/office/drawing/2014/main" id="{455402C4-8FE7-4DD0-8499-2ED4870A2567}"/>
              </a:ext>
            </a:extLst>
          </p:cNvPr>
          <p:cNvSpPr>
            <a:spLocks noGrp="1"/>
          </p:cNvSpPr>
          <p:nvPr>
            <p:ph idx="1"/>
          </p:nvPr>
        </p:nvSpPr>
        <p:spPr>
          <a:xfrm>
            <a:off x="1166191" y="1510748"/>
            <a:ext cx="10363199" cy="4542732"/>
          </a:xfrm>
        </p:spPr>
        <p:txBody>
          <a:bodyPr>
            <a:normAutofit fontScale="55000" lnSpcReduction="20000"/>
          </a:bodyPr>
          <a:lstStyle/>
          <a:p>
            <a:r>
              <a:rPr lang="en-US" sz="2900" dirty="0"/>
              <a:t>The effect of lack of budgetary allocation is obviously lack of provisions for basic amenities and infrastructure to enable the Committee and the Secretariat perform effectively and efficiently it's statutory mandates.  </a:t>
            </a:r>
          </a:p>
          <a:p>
            <a:r>
              <a:rPr lang="en-US" sz="2900" dirty="0"/>
              <a:t>For instance, a- the Committee cannot hold statutory meetings without the support of the development partners especially </a:t>
            </a:r>
            <a:r>
              <a:rPr lang="en-US" sz="2900" dirty="0" err="1"/>
              <a:t>RoLAC</a:t>
            </a:r>
            <a:r>
              <a:rPr lang="en-US" sz="2900" dirty="0"/>
              <a:t>, </a:t>
            </a:r>
            <a:r>
              <a:rPr lang="en-US" sz="2900" dirty="0" err="1"/>
              <a:t>GiZ</a:t>
            </a:r>
            <a:r>
              <a:rPr lang="en-US" sz="2900" dirty="0"/>
              <a:t> and PWAN.</a:t>
            </a:r>
          </a:p>
          <a:p>
            <a:r>
              <a:rPr lang="en-US" sz="2900" dirty="0"/>
              <a:t>b- the Committee does not have a single official vehicle to carry out the monitoring it is charged with since inauguration. The Secretariat relies on public transport, hiring of cars( usually by development partners) and personal cars of the staff.; </a:t>
            </a:r>
          </a:p>
          <a:p>
            <a:r>
              <a:rPr lang="en-US" sz="2900" dirty="0"/>
              <a:t>c- The running of the Secretariat on a day to day basis is through the personal sacrifices of the secretary and support of CSLS recently. maintaining generator, electricity, stationeries, internet, </a:t>
            </a:r>
            <a:r>
              <a:rPr lang="en-US" sz="2900" dirty="0" err="1"/>
              <a:t>despatches</a:t>
            </a:r>
            <a:r>
              <a:rPr lang="en-US" sz="2900" dirty="0"/>
              <a:t> </a:t>
            </a:r>
            <a:r>
              <a:rPr lang="en-US" sz="2900" dirty="0" err="1"/>
              <a:t>etc</a:t>
            </a:r>
            <a:r>
              <a:rPr lang="en-US" sz="2900" dirty="0"/>
              <a:t> are matters of daily encumbrances </a:t>
            </a:r>
          </a:p>
          <a:p>
            <a:r>
              <a:rPr lang="en-US" sz="2900" dirty="0"/>
              <a:t>d- The Secretariat is supported by 4 staff, 3 Corp members, all of whom are paid personally by the Secretary from own salary. There is a cleaner, gardener and </a:t>
            </a:r>
            <a:r>
              <a:rPr lang="en-US" sz="2900" dirty="0" err="1"/>
              <a:t>adhoc</a:t>
            </a:r>
            <a:r>
              <a:rPr lang="en-US" sz="2900" dirty="0"/>
              <a:t> staff, also paid personally by the Secretary; </a:t>
            </a:r>
          </a:p>
          <a:p>
            <a:r>
              <a:rPr lang="en-US" sz="2900" dirty="0"/>
              <a:t>e- the implementation of the activities and monitoring mandates is a major challenge confronting the Committee. The ACJMC was able to achieve the various initiatives highlighted due to the support from development partners - ROLAC, GIZ , MacArthur Foundation etc. This need to be addressed urgently.</a:t>
            </a:r>
          </a:p>
          <a:p>
            <a:endParaRPr lang="en-NG" dirty="0"/>
          </a:p>
        </p:txBody>
      </p:sp>
    </p:spTree>
    <p:extLst>
      <p:ext uri="{BB962C8B-B14F-4D97-AF65-F5344CB8AC3E}">
        <p14:creationId xmlns:p14="http://schemas.microsoft.com/office/powerpoint/2010/main" val="33703067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F89E01-0262-4FEF-8210-851738139198}"/>
              </a:ext>
            </a:extLst>
          </p:cNvPr>
          <p:cNvSpPr>
            <a:spLocks noGrp="1"/>
          </p:cNvSpPr>
          <p:nvPr>
            <p:ph type="title"/>
          </p:nvPr>
        </p:nvSpPr>
        <p:spPr>
          <a:xfrm>
            <a:off x="1534696" y="728870"/>
            <a:ext cx="9520158" cy="1286862"/>
          </a:xfrm>
        </p:spPr>
        <p:txBody>
          <a:bodyPr>
            <a:normAutofit fontScale="90000"/>
          </a:bodyPr>
          <a:lstStyle/>
          <a:p>
            <a:br>
              <a:rPr lang="en-CA" dirty="0"/>
            </a:br>
            <a:br>
              <a:rPr lang="en-CA" dirty="0"/>
            </a:br>
            <a:br>
              <a:rPr lang="en-CA" dirty="0"/>
            </a:br>
            <a:r>
              <a:rPr lang="en-CA" dirty="0"/>
              <a:t>CHALLENGES CONFRONTING THE CRIMINAL JUSTICE INSTITUTIONS</a:t>
            </a:r>
            <a:br>
              <a:rPr lang="en-CA" dirty="0"/>
            </a:br>
            <a:endParaRPr lang="en-NG" dirty="0"/>
          </a:p>
        </p:txBody>
      </p:sp>
      <p:sp>
        <p:nvSpPr>
          <p:cNvPr id="3" name="Content Placeholder 2">
            <a:extLst>
              <a:ext uri="{FF2B5EF4-FFF2-40B4-BE49-F238E27FC236}">
                <a16:creationId xmlns:a16="http://schemas.microsoft.com/office/drawing/2014/main" id="{59E23122-9F0A-4CB2-A6AB-EB17225A3AC4}"/>
              </a:ext>
            </a:extLst>
          </p:cNvPr>
          <p:cNvSpPr>
            <a:spLocks noGrp="1"/>
          </p:cNvSpPr>
          <p:nvPr>
            <p:ph idx="1"/>
          </p:nvPr>
        </p:nvSpPr>
        <p:spPr/>
        <p:txBody>
          <a:bodyPr>
            <a:normAutofit/>
          </a:bodyPr>
          <a:lstStyle/>
          <a:p>
            <a:endParaRPr lang="en-US" dirty="0"/>
          </a:p>
          <a:p>
            <a:r>
              <a:rPr lang="en-US" dirty="0"/>
              <a:t>The cross cutting challenge confronting all criminal justice institutions is neglect by the Executive. </a:t>
            </a:r>
          </a:p>
          <a:p>
            <a:r>
              <a:rPr lang="en-US" dirty="0"/>
              <a:t>The ACJMC is confronting this issue in collaboration with other stakeholders. It is leading a call for the formation of a Committee to lobby for more purposeful intervention by the executive in the criminal justice system. </a:t>
            </a:r>
          </a:p>
          <a:p>
            <a:r>
              <a:rPr lang="en-US" dirty="0"/>
              <a:t>It proposed holding of a major conference Post COVID-19 on this phenomenon.</a:t>
            </a:r>
          </a:p>
          <a:p>
            <a:endParaRPr lang="en-US" dirty="0"/>
          </a:p>
        </p:txBody>
      </p:sp>
    </p:spTree>
    <p:extLst>
      <p:ext uri="{BB962C8B-B14F-4D97-AF65-F5344CB8AC3E}">
        <p14:creationId xmlns:p14="http://schemas.microsoft.com/office/powerpoint/2010/main" val="266088316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4E7622-99FA-41ED-99ED-1A3CB1D8A5B5}"/>
              </a:ext>
            </a:extLst>
          </p:cNvPr>
          <p:cNvSpPr>
            <a:spLocks noGrp="1"/>
          </p:cNvSpPr>
          <p:nvPr>
            <p:ph type="title"/>
          </p:nvPr>
        </p:nvSpPr>
        <p:spPr/>
        <p:txBody>
          <a:bodyPr/>
          <a:lstStyle/>
          <a:p>
            <a:r>
              <a:rPr lang="en-US" dirty="0"/>
              <a:t>VISION OF ACJMC LONG TERM/</a:t>
            </a:r>
            <a:r>
              <a:rPr lang="en-CA" dirty="0"/>
              <a:t>CONCLUSION </a:t>
            </a:r>
            <a:endParaRPr lang="en-NG" dirty="0"/>
          </a:p>
        </p:txBody>
      </p:sp>
      <p:sp>
        <p:nvSpPr>
          <p:cNvPr id="3" name="Content Placeholder 2">
            <a:extLst>
              <a:ext uri="{FF2B5EF4-FFF2-40B4-BE49-F238E27FC236}">
                <a16:creationId xmlns:a16="http://schemas.microsoft.com/office/drawing/2014/main" id="{F0449DFF-1BF5-478B-B8DA-D9E1C851B9DA}"/>
              </a:ext>
            </a:extLst>
          </p:cNvPr>
          <p:cNvSpPr>
            <a:spLocks noGrp="1"/>
          </p:cNvSpPr>
          <p:nvPr>
            <p:ph idx="1"/>
          </p:nvPr>
        </p:nvSpPr>
        <p:spPr>
          <a:xfrm>
            <a:off x="1534695" y="2015732"/>
            <a:ext cx="9848921" cy="3868233"/>
          </a:xfrm>
        </p:spPr>
        <p:txBody>
          <a:bodyPr>
            <a:normAutofit fontScale="47500" lnSpcReduction="20000"/>
          </a:bodyPr>
          <a:lstStyle/>
          <a:p>
            <a:r>
              <a:rPr lang="en-US" sz="2900" dirty="0"/>
              <a:t>It is envisioned that ACJMC will position itself as a stand-alone Agency under the </a:t>
            </a:r>
            <a:r>
              <a:rPr lang="en-US" sz="2900" dirty="0" err="1"/>
              <a:t>FMoJ</a:t>
            </a:r>
            <a:r>
              <a:rPr lang="en-US" sz="2900" dirty="0"/>
              <a:t> supervision. This will enable allocation of budget to enable it implement it's mandate effectively and efficiently as envisaged by the enabling law.</a:t>
            </a:r>
          </a:p>
          <a:p>
            <a:endParaRPr lang="en-US" sz="2900" dirty="0"/>
          </a:p>
          <a:p>
            <a:r>
              <a:rPr lang="en-US" sz="2900" dirty="0"/>
              <a:t>The deployment of the ACJMC Portal is a major innovation that we hope to achieve effective reporting compliance.</a:t>
            </a:r>
          </a:p>
          <a:p>
            <a:endParaRPr lang="en-US" sz="2900" dirty="0"/>
          </a:p>
          <a:p>
            <a:r>
              <a:rPr lang="en-US" sz="2900" dirty="0"/>
              <a:t>The recruitment and support of well-trained staff will be engendered including proper remuneration of the current staff.</a:t>
            </a:r>
          </a:p>
          <a:p>
            <a:endParaRPr lang="en-US" sz="2900" dirty="0"/>
          </a:p>
          <a:p>
            <a:r>
              <a:rPr lang="en-US" sz="2900" dirty="0"/>
              <a:t>The Committee members representation at the policy making level is expected to be accomplished. This will greatly enhance relevant necessary policy to drive the reform of criminal justice system in the country.</a:t>
            </a:r>
          </a:p>
          <a:p>
            <a:endParaRPr lang="en-NG" dirty="0"/>
          </a:p>
        </p:txBody>
      </p:sp>
    </p:spTree>
    <p:extLst>
      <p:ext uri="{BB962C8B-B14F-4D97-AF65-F5344CB8AC3E}">
        <p14:creationId xmlns:p14="http://schemas.microsoft.com/office/powerpoint/2010/main" val="203845006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28" name="Rectangle 8">
            <a:extLst>
              <a:ext uri="{FF2B5EF4-FFF2-40B4-BE49-F238E27FC236}">
                <a16:creationId xmlns:a16="http://schemas.microsoft.com/office/drawing/2014/main" id="{5E1F4DBB-EDCB-4A36-BAC5-52F39918F3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5732"/>
            <a:ext cx="12192000" cy="4118829"/>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30" name="Picture 10">
            <a:extLst>
              <a:ext uri="{FF2B5EF4-FFF2-40B4-BE49-F238E27FC236}">
                <a16:creationId xmlns:a16="http://schemas.microsoft.com/office/drawing/2014/main" id="{5752FDBF-2103-408B-86DF-5390B4002D7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srcRect t="2769" b="-2769"/>
          <a:stretch/>
        </p:blipFill>
        <p:spPr>
          <a:xfrm>
            <a:off x="0" y="6135624"/>
            <a:ext cx="12192000" cy="742950"/>
          </a:xfrm>
          <a:prstGeom prst="rect">
            <a:avLst/>
          </a:prstGeom>
        </p:spPr>
      </p:pic>
      <p:cxnSp>
        <p:nvCxnSpPr>
          <p:cNvPr id="31" name="Straight Connector 12">
            <a:extLst>
              <a:ext uri="{FF2B5EF4-FFF2-40B4-BE49-F238E27FC236}">
                <a16:creationId xmlns:a16="http://schemas.microsoft.com/office/drawing/2014/main" id="{2BFCFFBB-E11F-4217-B830-5A44E40B508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41705"/>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cxnSp>
        <p:nvCxnSpPr>
          <p:cNvPr id="32" name="Straight Connector 14">
            <a:extLst>
              <a:ext uri="{FF2B5EF4-FFF2-40B4-BE49-F238E27FC236}">
                <a16:creationId xmlns:a16="http://schemas.microsoft.com/office/drawing/2014/main" id="{6F83C12D-BC4E-439F-9A67-2A67EFC9212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 useBgFill="1">
        <p:nvSpPr>
          <p:cNvPr id="33" name="Rectangle 16">
            <a:extLst>
              <a:ext uri="{FF2B5EF4-FFF2-40B4-BE49-F238E27FC236}">
                <a16:creationId xmlns:a16="http://schemas.microsoft.com/office/drawing/2014/main" id="{3EFBB088-9AE1-4A56-8A91-82C957FEA1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18">
            <a:extLst>
              <a:ext uri="{FF2B5EF4-FFF2-40B4-BE49-F238E27FC236}">
                <a16:creationId xmlns:a16="http://schemas.microsoft.com/office/drawing/2014/main" id="{F99C0198-1D80-4C81-8350-80FD063413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5732"/>
            <a:ext cx="12192000" cy="4118829"/>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1">
            <a:extLst>
              <a:ext uri="{FF2B5EF4-FFF2-40B4-BE49-F238E27FC236}">
                <a16:creationId xmlns:a16="http://schemas.microsoft.com/office/drawing/2014/main" id="{3AD04EC5-239A-4799-B50C-55B833BDF267}"/>
              </a:ext>
            </a:extLst>
          </p:cNvPr>
          <p:cNvSpPr>
            <a:spLocks noGrp="1"/>
          </p:cNvSpPr>
          <p:nvPr>
            <p:ph type="title"/>
          </p:nvPr>
        </p:nvSpPr>
        <p:spPr>
          <a:xfrm>
            <a:off x="7227582" y="1474970"/>
            <a:ext cx="3434146" cy="3152742"/>
          </a:xfrm>
        </p:spPr>
        <p:txBody>
          <a:bodyPr vert="horz" lIns="91440" tIns="45720" rIns="91440" bIns="45720" rtlCol="0" anchor="b">
            <a:normAutofit/>
          </a:bodyPr>
          <a:lstStyle/>
          <a:p>
            <a:pPr algn="r"/>
            <a:r>
              <a:rPr lang="en-US" sz="4800" dirty="0"/>
              <a:t>THE END </a:t>
            </a:r>
            <a:br>
              <a:rPr lang="en-US" dirty="0"/>
            </a:br>
            <a:br>
              <a:rPr lang="en-US" dirty="0"/>
            </a:br>
            <a:br>
              <a:rPr lang="en-US" dirty="0"/>
            </a:br>
            <a:r>
              <a:rPr lang="en-US" dirty="0"/>
              <a:t> </a:t>
            </a:r>
          </a:p>
        </p:txBody>
      </p:sp>
      <p:grpSp>
        <p:nvGrpSpPr>
          <p:cNvPr id="35" name="Group 20">
            <a:extLst>
              <a:ext uri="{FF2B5EF4-FFF2-40B4-BE49-F238E27FC236}">
                <a16:creationId xmlns:a16="http://schemas.microsoft.com/office/drawing/2014/main" id="{E4D6AC64-E03D-467A-8580-03EF477F24F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32237" y="482171"/>
            <a:ext cx="6104331" cy="5149101"/>
            <a:chOff x="632237" y="482171"/>
            <a:chExt cx="6104331" cy="5149101"/>
          </a:xfrm>
        </p:grpSpPr>
        <p:sp>
          <p:nvSpPr>
            <p:cNvPr id="22" name="Rectangle 21">
              <a:extLst>
                <a:ext uri="{FF2B5EF4-FFF2-40B4-BE49-F238E27FC236}">
                  <a16:creationId xmlns:a16="http://schemas.microsoft.com/office/drawing/2014/main" id="{58BA3D77-3B26-4107-A52F-46563ED046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237" y="482171"/>
              <a:ext cx="6104331" cy="5149101"/>
            </a:xfrm>
            <a:prstGeom prst="rect">
              <a:avLst/>
            </a:prstGeom>
            <a:gradFill>
              <a:gsLst>
                <a:gs pos="0">
                  <a:schemeClr val="bg2">
                    <a:lumMod val="10000"/>
                  </a:schemeClr>
                </a:gs>
                <a:gs pos="100000">
                  <a:schemeClr val="bg2">
                    <a:lumMod val="10000"/>
                  </a:schemeClr>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prstMaterial="matte">
              <a:bevelT w="133350" h="50800" prst="divo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Rectangle 22">
              <a:extLst>
                <a:ext uri="{FF2B5EF4-FFF2-40B4-BE49-F238E27FC236}">
                  <a16:creationId xmlns:a16="http://schemas.microsoft.com/office/drawing/2014/main" id="{2783DACF-90FC-49B8-8FA4-8AD4508FF70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45296" y="812507"/>
              <a:ext cx="5471355"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pic>
        <p:nvPicPr>
          <p:cNvPr id="4" name="Content Placeholder 3">
            <a:extLst>
              <a:ext uri="{FF2B5EF4-FFF2-40B4-BE49-F238E27FC236}">
                <a16:creationId xmlns:a16="http://schemas.microsoft.com/office/drawing/2014/main" id="{0C2C78E4-2AF0-4025-8CBD-AF793EA05E09}"/>
              </a:ext>
            </a:extLst>
          </p:cNvPr>
          <p:cNvPicPr>
            <a:picLocks noGrp="1" noChangeAspect="1"/>
          </p:cNvPicPr>
          <p:nvPr>
            <p:ph idx="1"/>
          </p:nvPr>
        </p:nvPicPr>
        <p:blipFill>
          <a:blip r:embed="rId3"/>
          <a:stretch>
            <a:fillRect/>
          </a:stretch>
        </p:blipFill>
        <p:spPr>
          <a:xfrm>
            <a:off x="2029139" y="1116345"/>
            <a:ext cx="3309315" cy="3866172"/>
          </a:xfrm>
          <a:prstGeom prst="rect">
            <a:avLst/>
          </a:prstGeom>
        </p:spPr>
      </p:pic>
      <p:cxnSp>
        <p:nvCxnSpPr>
          <p:cNvPr id="37" name="Straight Connector 24">
            <a:extLst>
              <a:ext uri="{FF2B5EF4-FFF2-40B4-BE49-F238E27FC236}">
                <a16:creationId xmlns:a16="http://schemas.microsoft.com/office/drawing/2014/main" id="{FF6C683B-D301-4E2B-90AC-018142224AB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820711" y="807259"/>
            <a:ext cx="0" cy="3820453"/>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pic>
        <p:nvPicPr>
          <p:cNvPr id="27" name="Picture 26">
            <a:extLst>
              <a:ext uri="{FF2B5EF4-FFF2-40B4-BE49-F238E27FC236}">
                <a16:creationId xmlns:a16="http://schemas.microsoft.com/office/drawing/2014/main" id="{07A6D6BC-4ED9-4030-B5E5-8970E73AE3C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srcRect t="2769" b="-2769"/>
          <a:stretch/>
        </p:blipFill>
        <p:spPr>
          <a:xfrm>
            <a:off x="0" y="6135624"/>
            <a:ext cx="12192000" cy="742950"/>
          </a:xfrm>
          <a:prstGeom prst="rect">
            <a:avLst/>
          </a:prstGeom>
        </p:spPr>
      </p:pic>
      <p:cxnSp>
        <p:nvCxnSpPr>
          <p:cNvPr id="29" name="Straight Connector 28">
            <a:extLst>
              <a:ext uri="{FF2B5EF4-FFF2-40B4-BE49-F238E27FC236}">
                <a16:creationId xmlns:a16="http://schemas.microsoft.com/office/drawing/2014/main" id="{836B3917-D2C8-4F85-80B5-5B3ECA3807E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41705"/>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214700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1D85B5-D1C9-435F-88FD-277371487F3F}"/>
              </a:ext>
            </a:extLst>
          </p:cNvPr>
          <p:cNvSpPr>
            <a:spLocks noGrp="1"/>
          </p:cNvSpPr>
          <p:nvPr>
            <p:ph type="title"/>
          </p:nvPr>
        </p:nvSpPr>
        <p:spPr>
          <a:xfrm>
            <a:off x="1534696" y="804520"/>
            <a:ext cx="9520158" cy="587718"/>
          </a:xfrm>
        </p:spPr>
        <p:txBody>
          <a:bodyPr/>
          <a:lstStyle/>
          <a:p>
            <a:r>
              <a:rPr lang="en-CA" dirty="0"/>
              <a:t>COMPOSITION OF THE ACJMC (2)</a:t>
            </a:r>
            <a:endParaRPr lang="en-NG" dirty="0"/>
          </a:p>
        </p:txBody>
      </p:sp>
      <p:graphicFrame>
        <p:nvGraphicFramePr>
          <p:cNvPr id="4" name="Content Placeholder 3">
            <a:extLst>
              <a:ext uri="{FF2B5EF4-FFF2-40B4-BE49-F238E27FC236}">
                <a16:creationId xmlns:a16="http://schemas.microsoft.com/office/drawing/2014/main" id="{4EF463C8-8397-4725-96F3-437B674C11EF}"/>
              </a:ext>
            </a:extLst>
          </p:cNvPr>
          <p:cNvGraphicFramePr>
            <a:graphicFrameLocks noGrp="1"/>
          </p:cNvGraphicFramePr>
          <p:nvPr>
            <p:ph idx="1"/>
            <p:extLst>
              <p:ext uri="{D42A27DB-BD31-4B8C-83A1-F6EECF244321}">
                <p14:modId xmlns:p14="http://schemas.microsoft.com/office/powerpoint/2010/main" val="4029952045"/>
              </p:ext>
            </p:extLst>
          </p:nvPr>
        </p:nvGraphicFramePr>
        <p:xfrm>
          <a:off x="1535113" y="1577008"/>
          <a:ext cx="9520237" cy="447647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223820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CD00F2-AFAA-4011-8176-EDDAD1652D1B}"/>
              </a:ext>
            </a:extLst>
          </p:cNvPr>
          <p:cNvSpPr>
            <a:spLocks noGrp="1"/>
          </p:cNvSpPr>
          <p:nvPr>
            <p:ph type="title"/>
          </p:nvPr>
        </p:nvSpPr>
        <p:spPr/>
        <p:txBody>
          <a:bodyPr/>
          <a:lstStyle/>
          <a:p>
            <a:r>
              <a:rPr lang="en-CA" dirty="0"/>
              <a:t>SUB-COMMITTEES OF THE ACJMC </a:t>
            </a:r>
            <a:endParaRPr lang="en-NG" dirty="0"/>
          </a:p>
        </p:txBody>
      </p:sp>
      <p:sp>
        <p:nvSpPr>
          <p:cNvPr id="3" name="Content Placeholder 2">
            <a:extLst>
              <a:ext uri="{FF2B5EF4-FFF2-40B4-BE49-F238E27FC236}">
                <a16:creationId xmlns:a16="http://schemas.microsoft.com/office/drawing/2014/main" id="{B7D8AD9D-EFA5-4AFE-B046-995594726792}"/>
              </a:ext>
            </a:extLst>
          </p:cNvPr>
          <p:cNvSpPr>
            <a:spLocks noGrp="1"/>
          </p:cNvSpPr>
          <p:nvPr>
            <p:ph idx="1"/>
          </p:nvPr>
        </p:nvSpPr>
        <p:spPr/>
        <p:txBody>
          <a:bodyPr/>
          <a:lstStyle/>
          <a:p>
            <a:r>
              <a:rPr lang="en-CA" dirty="0"/>
              <a:t>INVESTIGATION AND PROSECUTION SUB-COMMITTEE – 7 Meetings  </a:t>
            </a:r>
          </a:p>
          <a:p>
            <a:r>
              <a:rPr lang="en-CA" dirty="0"/>
              <a:t>MONITORING AND EVALIATION SUB-COMMITTEE – 3 Meetings</a:t>
            </a:r>
          </a:p>
          <a:p>
            <a:r>
              <a:rPr lang="en-CA" dirty="0"/>
              <a:t>SPEEDY TRIAL SUB-COMMITTEE – 4 Meetings</a:t>
            </a:r>
          </a:p>
          <a:p>
            <a:r>
              <a:rPr lang="en-CA" dirty="0"/>
              <a:t>PRISON DECONGESTION SUB-COMMITTEE – 4 Meetings </a:t>
            </a:r>
          </a:p>
          <a:p>
            <a:r>
              <a:rPr lang="en-CA" dirty="0"/>
              <a:t>MEDIA SUB-COMMITTEE – 2 Meetings</a:t>
            </a:r>
            <a:endParaRPr lang="en-NG" dirty="0"/>
          </a:p>
        </p:txBody>
      </p:sp>
    </p:spTree>
    <p:extLst>
      <p:ext uri="{BB962C8B-B14F-4D97-AF65-F5344CB8AC3E}">
        <p14:creationId xmlns:p14="http://schemas.microsoft.com/office/powerpoint/2010/main" val="31906317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1E5D75-C8F7-4EA2-B95C-5F1F19EB7102}"/>
              </a:ext>
            </a:extLst>
          </p:cNvPr>
          <p:cNvSpPr>
            <a:spLocks noGrp="1"/>
          </p:cNvSpPr>
          <p:nvPr>
            <p:ph type="title"/>
          </p:nvPr>
        </p:nvSpPr>
        <p:spPr>
          <a:xfrm>
            <a:off x="1534696" y="804520"/>
            <a:ext cx="9520158" cy="666472"/>
          </a:xfrm>
        </p:spPr>
        <p:txBody>
          <a:bodyPr>
            <a:normAutofit fontScale="90000"/>
          </a:bodyPr>
          <a:lstStyle/>
          <a:p>
            <a:r>
              <a:rPr lang="en-CA" dirty="0"/>
              <a:t>SOME NOTABLE ACHIEVEMENTS OF THE ACJMC COMMITTEE</a:t>
            </a:r>
            <a:endParaRPr lang="en-NG" dirty="0"/>
          </a:p>
        </p:txBody>
      </p:sp>
      <p:sp>
        <p:nvSpPr>
          <p:cNvPr id="3" name="Content Placeholder 2">
            <a:extLst>
              <a:ext uri="{FF2B5EF4-FFF2-40B4-BE49-F238E27FC236}">
                <a16:creationId xmlns:a16="http://schemas.microsoft.com/office/drawing/2014/main" id="{59C379D2-3563-473C-B1F9-AFA497B599E0}"/>
              </a:ext>
            </a:extLst>
          </p:cNvPr>
          <p:cNvSpPr>
            <a:spLocks noGrp="1"/>
          </p:cNvSpPr>
          <p:nvPr>
            <p:ph idx="1"/>
          </p:nvPr>
        </p:nvSpPr>
        <p:spPr>
          <a:xfrm>
            <a:off x="596348" y="1577010"/>
            <a:ext cx="10946295" cy="4476472"/>
          </a:xfrm>
        </p:spPr>
        <p:txBody>
          <a:bodyPr>
            <a:normAutofit fontScale="62500" lnSpcReduction="20000"/>
          </a:bodyPr>
          <a:lstStyle/>
          <a:p>
            <a:endParaRPr lang="en-US" dirty="0"/>
          </a:p>
          <a:p>
            <a:r>
              <a:rPr lang="en-US" dirty="0"/>
              <a:t>ACJMC 2 Days Kaduna Retreat, where the sub-committee members at the retreat developed the ACJMC 2018-2020 action plan </a:t>
            </a:r>
          </a:p>
          <a:p>
            <a:r>
              <a:rPr lang="en-US" dirty="0"/>
              <a:t>Commissioning of ACJMC secretariat</a:t>
            </a:r>
          </a:p>
          <a:p>
            <a:r>
              <a:rPr lang="en-US" dirty="0"/>
              <a:t>Creation of an information management system to coordinate the collection of data and improve the use of data in making evidence - based decision. (ACJMC Portal)</a:t>
            </a:r>
          </a:p>
          <a:p>
            <a:r>
              <a:rPr lang="en-US" dirty="0"/>
              <a:t>A quarterly criminal justice stakeholder’s forum that brings together JSA to discuss reforms and foster synergies amongst stakeholders.</a:t>
            </a:r>
          </a:p>
          <a:p>
            <a:r>
              <a:rPr lang="en-US" dirty="0"/>
              <a:t>Setting up of functional Secretariat and sub-committees.</a:t>
            </a:r>
          </a:p>
          <a:p>
            <a:r>
              <a:rPr lang="en-US" dirty="0"/>
              <a:t>Quarterly statutory meetings with its statutory members under the Act </a:t>
            </a:r>
          </a:p>
          <a:p>
            <a:r>
              <a:rPr lang="en-US" dirty="0"/>
              <a:t>Trainings and Workshops for justice sector agencies depending on the needs of the JSA.</a:t>
            </a:r>
          </a:p>
          <a:p>
            <a:r>
              <a:rPr lang="en-US" dirty="0"/>
              <a:t>Coordinate the various visits of supervising magistrates to police stations.</a:t>
            </a:r>
          </a:p>
          <a:p>
            <a:r>
              <a:rPr lang="en-US" dirty="0"/>
              <a:t>Development of the capacity of criminal justice actors involved in counter terrorism cases with the support of international donor </a:t>
            </a:r>
            <a:r>
              <a:rPr lang="en-US" dirty="0" err="1"/>
              <a:t>organisations</a:t>
            </a:r>
            <a:endParaRPr lang="en-US" dirty="0"/>
          </a:p>
          <a:p>
            <a:r>
              <a:rPr lang="en-US" dirty="0"/>
              <a:t>Resolution of criminal jurisdiction of the Area Court in the FCT</a:t>
            </a:r>
          </a:p>
          <a:p>
            <a:r>
              <a:rPr lang="en-US" dirty="0"/>
              <a:t>Support and interface with JSA on compliance with Reporting obligations under the ACJA in FCT including South-South and South East zones.</a:t>
            </a:r>
          </a:p>
          <a:p>
            <a:endParaRPr lang="en-NG" dirty="0"/>
          </a:p>
        </p:txBody>
      </p:sp>
    </p:spTree>
    <p:extLst>
      <p:ext uri="{BB962C8B-B14F-4D97-AF65-F5344CB8AC3E}">
        <p14:creationId xmlns:p14="http://schemas.microsoft.com/office/powerpoint/2010/main" val="4418068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2E58C5-EBB0-4B5F-B6C3-EBC2479B042D}"/>
              </a:ext>
            </a:extLst>
          </p:cNvPr>
          <p:cNvSpPr>
            <a:spLocks noGrp="1"/>
          </p:cNvSpPr>
          <p:nvPr>
            <p:ph type="title"/>
          </p:nvPr>
        </p:nvSpPr>
        <p:spPr/>
        <p:txBody>
          <a:bodyPr/>
          <a:lstStyle/>
          <a:p>
            <a:r>
              <a:rPr lang="en-CA" dirty="0"/>
              <a:t>ACJMC STATUTORY MEETINGS</a:t>
            </a:r>
            <a:endParaRPr lang="en-NG" dirty="0"/>
          </a:p>
        </p:txBody>
      </p:sp>
      <p:sp>
        <p:nvSpPr>
          <p:cNvPr id="3" name="Content Placeholder 2">
            <a:extLst>
              <a:ext uri="{FF2B5EF4-FFF2-40B4-BE49-F238E27FC236}">
                <a16:creationId xmlns:a16="http://schemas.microsoft.com/office/drawing/2014/main" id="{41349C79-CEC6-4607-BF82-6853FFFE86ED}"/>
              </a:ext>
            </a:extLst>
          </p:cNvPr>
          <p:cNvSpPr>
            <a:spLocks noGrp="1"/>
          </p:cNvSpPr>
          <p:nvPr>
            <p:ph idx="1"/>
          </p:nvPr>
        </p:nvSpPr>
        <p:spPr/>
        <p:txBody>
          <a:bodyPr>
            <a:normAutofit/>
          </a:bodyPr>
          <a:lstStyle/>
          <a:p>
            <a:r>
              <a:rPr lang="en-CA" dirty="0"/>
              <a:t>The ACJMC since its inception has held a total of 6 statutory meetings to date. </a:t>
            </a:r>
          </a:p>
          <a:p>
            <a:r>
              <a:rPr lang="en-CA" dirty="0"/>
              <a:t>The statutory meeting is provided for under the Act which also provides for its statutory members.</a:t>
            </a:r>
          </a:p>
          <a:p>
            <a:r>
              <a:rPr lang="en-CA" dirty="0"/>
              <a:t>The meetings so far has been supported by donor organisations such as </a:t>
            </a:r>
            <a:r>
              <a:rPr lang="en-CA" dirty="0" err="1"/>
              <a:t>RoLAC</a:t>
            </a:r>
            <a:r>
              <a:rPr lang="en-CA" dirty="0"/>
              <a:t> and PWAN.</a:t>
            </a:r>
          </a:p>
          <a:p>
            <a:r>
              <a:rPr lang="en-CA" b="1" dirty="0"/>
              <a:t>Challenges;</a:t>
            </a:r>
          </a:p>
          <a:p>
            <a:r>
              <a:rPr lang="en-CA" dirty="0"/>
              <a:t>Lack of funds for the allowance stipulated in the Act for statutory members </a:t>
            </a:r>
          </a:p>
          <a:p>
            <a:endParaRPr lang="en-NG" dirty="0"/>
          </a:p>
        </p:txBody>
      </p:sp>
    </p:spTree>
    <p:extLst>
      <p:ext uri="{BB962C8B-B14F-4D97-AF65-F5344CB8AC3E}">
        <p14:creationId xmlns:p14="http://schemas.microsoft.com/office/powerpoint/2010/main" val="27300058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508748-F58D-4CD2-8F07-D1EE7F088190}"/>
              </a:ext>
            </a:extLst>
          </p:cNvPr>
          <p:cNvSpPr>
            <a:spLocks noGrp="1"/>
          </p:cNvSpPr>
          <p:nvPr>
            <p:ph type="title"/>
          </p:nvPr>
        </p:nvSpPr>
        <p:spPr>
          <a:xfrm>
            <a:off x="1534696" y="804520"/>
            <a:ext cx="9520158" cy="706228"/>
          </a:xfrm>
        </p:spPr>
        <p:txBody>
          <a:bodyPr>
            <a:normAutofit fontScale="90000"/>
          </a:bodyPr>
          <a:lstStyle/>
          <a:p>
            <a:r>
              <a:rPr lang="en-CA" dirty="0"/>
              <a:t>ACJMC MAPPING OF POLICE STATIONS IN THE FCT</a:t>
            </a:r>
            <a:endParaRPr lang="en-NG" dirty="0"/>
          </a:p>
        </p:txBody>
      </p:sp>
      <p:sp>
        <p:nvSpPr>
          <p:cNvPr id="3" name="Content Placeholder 2">
            <a:extLst>
              <a:ext uri="{FF2B5EF4-FFF2-40B4-BE49-F238E27FC236}">
                <a16:creationId xmlns:a16="http://schemas.microsoft.com/office/drawing/2014/main" id="{ADB7CC56-9186-4DA1-926E-1F4B4D90366D}"/>
              </a:ext>
            </a:extLst>
          </p:cNvPr>
          <p:cNvSpPr>
            <a:spLocks noGrp="1"/>
          </p:cNvSpPr>
          <p:nvPr>
            <p:ph idx="1"/>
          </p:nvPr>
        </p:nvSpPr>
        <p:spPr>
          <a:xfrm>
            <a:off x="1020417" y="1683026"/>
            <a:ext cx="10034437" cy="4370454"/>
          </a:xfrm>
        </p:spPr>
        <p:txBody>
          <a:bodyPr>
            <a:normAutofit fontScale="92500" lnSpcReduction="10000"/>
          </a:bodyPr>
          <a:lstStyle/>
          <a:p>
            <a:r>
              <a:rPr lang="en-US" dirty="0"/>
              <a:t>This project was supported by </a:t>
            </a:r>
            <a:r>
              <a:rPr lang="en-US" dirty="0" err="1"/>
              <a:t>RoLAC</a:t>
            </a:r>
            <a:r>
              <a:rPr lang="en-US" dirty="0"/>
              <a:t> who provided vehicle for 4 weeks of visitations to all Police Divisions in the FCT.</a:t>
            </a:r>
          </a:p>
          <a:p>
            <a:r>
              <a:rPr lang="en-US" dirty="0"/>
              <a:t>The ACJMC in this project embarked on inspecting facilities, ascertaining challenges, mapping needs, evaluating compliances with ACJA provisions especially, Reporting obligations and Human Rights issues.</a:t>
            </a:r>
          </a:p>
          <a:p>
            <a:r>
              <a:rPr lang="en-US" dirty="0"/>
              <a:t>The findings were analyzed and recommendations proffered. </a:t>
            </a:r>
          </a:p>
          <a:p>
            <a:r>
              <a:rPr lang="en-US" dirty="0"/>
              <a:t>This also helped the ACJMC to gather data for policy making decisions.</a:t>
            </a:r>
          </a:p>
          <a:p>
            <a:r>
              <a:rPr lang="en-US" dirty="0"/>
              <a:t>Follow up monitoring was conducted subsequently.</a:t>
            </a:r>
          </a:p>
          <a:p>
            <a:r>
              <a:rPr lang="en-US" dirty="0"/>
              <a:t>Embarking on this project enabled the ACJMC form a good relationship with the divisional heads and engendered good working relationships.</a:t>
            </a:r>
          </a:p>
          <a:p>
            <a:r>
              <a:rPr lang="en-US" dirty="0"/>
              <a:t>Report to be published in 2019 Annual Report of ACJMC. </a:t>
            </a:r>
          </a:p>
          <a:p>
            <a:endParaRPr lang="en-US" dirty="0"/>
          </a:p>
          <a:p>
            <a:endParaRPr lang="en-NG" dirty="0"/>
          </a:p>
        </p:txBody>
      </p:sp>
    </p:spTree>
    <p:extLst>
      <p:ext uri="{BB962C8B-B14F-4D97-AF65-F5344CB8AC3E}">
        <p14:creationId xmlns:p14="http://schemas.microsoft.com/office/powerpoint/2010/main" val="37818343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D3FE5B-3747-4C4E-9EE2-1D4967866505}"/>
              </a:ext>
            </a:extLst>
          </p:cNvPr>
          <p:cNvSpPr>
            <a:spLocks noGrp="1"/>
          </p:cNvSpPr>
          <p:nvPr>
            <p:ph type="title"/>
          </p:nvPr>
        </p:nvSpPr>
        <p:spPr/>
        <p:txBody>
          <a:bodyPr/>
          <a:lstStyle/>
          <a:p>
            <a:r>
              <a:rPr lang="en-CA" dirty="0"/>
              <a:t>IMPLEMENTATION OF SECTION 34</a:t>
            </a:r>
            <a:endParaRPr lang="en-NG" dirty="0"/>
          </a:p>
        </p:txBody>
      </p:sp>
      <p:sp>
        <p:nvSpPr>
          <p:cNvPr id="3" name="Content Placeholder 2">
            <a:extLst>
              <a:ext uri="{FF2B5EF4-FFF2-40B4-BE49-F238E27FC236}">
                <a16:creationId xmlns:a16="http://schemas.microsoft.com/office/drawing/2014/main" id="{6D07C912-7A5D-43F9-8B05-853EC244A8BF}"/>
              </a:ext>
            </a:extLst>
          </p:cNvPr>
          <p:cNvSpPr>
            <a:spLocks noGrp="1"/>
          </p:cNvSpPr>
          <p:nvPr>
            <p:ph idx="1"/>
          </p:nvPr>
        </p:nvSpPr>
        <p:spPr/>
        <p:txBody>
          <a:bodyPr>
            <a:normAutofit fontScale="92500" lnSpcReduction="10000"/>
          </a:bodyPr>
          <a:lstStyle/>
          <a:p>
            <a:r>
              <a:rPr lang="en-US" dirty="0"/>
              <a:t>INAUGURATION OF THE S.34 WORKING GROUP ON CHIEF MAGISTRATE’S VISITATION TO POLICE STATIONS AND OTHER DETENTION FACILITIES TOOK PLACE IN SEPTEMBER 2018.</a:t>
            </a:r>
            <a:endParaRPr lang="en-CA" dirty="0"/>
          </a:p>
          <a:p>
            <a:r>
              <a:rPr lang="en-CA" dirty="0"/>
              <a:t>TRAININGS IN NOVEMBER 2018 SUPPORTED BY ROLAC</a:t>
            </a:r>
          </a:p>
          <a:p>
            <a:r>
              <a:rPr lang="en-CA" dirty="0"/>
              <a:t>PILOT VISITS IN DECEMBER 2018</a:t>
            </a:r>
          </a:p>
          <a:p>
            <a:r>
              <a:rPr lang="en-CA" dirty="0"/>
              <a:t>VALIDATION OF REPORTING TEMPLATES</a:t>
            </a:r>
          </a:p>
          <a:p>
            <a:r>
              <a:rPr lang="en-CA" dirty="0"/>
              <a:t>MAGISTRATES  TRAININGS AND RETREAT</a:t>
            </a:r>
          </a:p>
          <a:p>
            <a:r>
              <a:rPr lang="en-CA" dirty="0"/>
              <a:t>TRAINING OF REGISTRARS AND COURT CLERKS  OF MAGISTRATES COURT</a:t>
            </a:r>
            <a:endParaRPr lang="en-NG" dirty="0"/>
          </a:p>
        </p:txBody>
      </p:sp>
    </p:spTree>
    <p:extLst>
      <p:ext uri="{BB962C8B-B14F-4D97-AF65-F5344CB8AC3E}">
        <p14:creationId xmlns:p14="http://schemas.microsoft.com/office/powerpoint/2010/main" val="291107759"/>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EDEBE7"/>
      </a:lt2>
      <a:accent1>
        <a:srgbClr val="5FA534"/>
      </a:accent1>
      <a:accent2>
        <a:srgbClr val="DCAB34"/>
      </a:accent2>
      <a:accent3>
        <a:srgbClr val="D26D23"/>
      </a:accent3>
      <a:accent4>
        <a:srgbClr val="972323"/>
      </a:accent4>
      <a:accent5>
        <a:srgbClr val="236797"/>
      </a:accent5>
      <a:accent6>
        <a:srgbClr val="2FB6C6"/>
      </a:accent6>
      <a:hlink>
        <a:srgbClr val="8FC639"/>
      </a:hlink>
      <a:folHlink>
        <a:srgbClr val="E7C272"/>
      </a:folHlink>
    </a:clrScheme>
    <a:fontScheme name="Gallery">
      <a:majorFont>
        <a:latin typeface="Palatino Linotype" panose="020405020505050303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Palatino Linotype" panose="020405020505050303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AC464412-510E-4F2B-8947-A0DDBD028997}"/>
    </a:ext>
  </a:extLst>
</a:theme>
</file>

<file path=docProps/app.xml><?xml version="1.0" encoding="utf-8"?>
<Properties xmlns="http://schemas.openxmlformats.org/officeDocument/2006/extended-properties" xmlns:vt="http://schemas.openxmlformats.org/officeDocument/2006/docPropsVTypes">
  <TotalTime>2</TotalTime>
  <Words>3360</Words>
  <Application>Microsoft Office PowerPoint</Application>
  <PresentationFormat>Widescreen</PresentationFormat>
  <Paragraphs>222</Paragraphs>
  <Slides>36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36</vt:i4>
      </vt:variant>
    </vt:vector>
  </HeadingPairs>
  <TitlesOfParts>
    <vt:vector size="39" baseType="lpstr">
      <vt:lpstr>Arial</vt:lpstr>
      <vt:lpstr>Palatino Linotype</vt:lpstr>
      <vt:lpstr>Gallery</vt:lpstr>
      <vt:lpstr>ACHIEVMENTS OF THE ACJMC</vt:lpstr>
      <vt:lpstr>FRAMEWORK OF THE COMMITTEE</vt:lpstr>
      <vt:lpstr>COMPOSITION OF THE ACJMC (1)</vt:lpstr>
      <vt:lpstr>COMPOSITION OF THE ACJMC (2)</vt:lpstr>
      <vt:lpstr>SUB-COMMITTEES OF THE ACJMC </vt:lpstr>
      <vt:lpstr>SOME NOTABLE ACHIEVEMENTS OF THE ACJMC COMMITTEE</vt:lpstr>
      <vt:lpstr>ACJMC STATUTORY MEETINGS</vt:lpstr>
      <vt:lpstr>ACJMC MAPPING OF POLICE STATIONS IN THE FCT</vt:lpstr>
      <vt:lpstr>IMPLEMENTATION OF SECTION 34</vt:lpstr>
      <vt:lpstr>CHALLENGES DISCOVERED THROUGH THE  IMPLEMENTATION OF S.34 (1)</vt:lpstr>
      <vt:lpstr>CHALLENGES DISCOVERED THROUGH THE  IMPLEMENTATION OF S.34 (2)</vt:lpstr>
      <vt:lpstr>CHALLENGES FACED BY ACJMC IN THE IMPLEMENTATION OF S.34</vt:lpstr>
      <vt:lpstr>IMPLEMENTATION OF SECTION 33</vt:lpstr>
      <vt:lpstr>ACTIVITIES CARRIED OUT AND SUPPORT PROVIDED</vt:lpstr>
      <vt:lpstr>IMPLEMENTATION OF SECTION 110</vt:lpstr>
      <vt:lpstr>CUSTODY MANAGEMENT </vt:lpstr>
      <vt:lpstr>ACJMC PORTAL </vt:lpstr>
      <vt:lpstr>ACJMC WEBSITE</vt:lpstr>
      <vt:lpstr>AREA COURT JURISDICTION </vt:lpstr>
      <vt:lpstr>S.111 – REPORTING OBLIGATION OF THE NIGERIAN CORRECTIONAL SERVICE (1)</vt:lpstr>
      <vt:lpstr>S.111 – REPORTING OBLIGATION OF THE NIGERIAN CORRECTIONAL SERVICE (2)</vt:lpstr>
      <vt:lpstr>CUSTODY MANAGEMENT (2)</vt:lpstr>
      <vt:lpstr>MONITORING OF ANTI-CORRUPTION CASES AND LEGAL FRAMEWORK (1)</vt:lpstr>
      <vt:lpstr>MONITORING OF ANTI-CORRUPTION CASES AND LEGAL FRAMEWORK (2)</vt:lpstr>
      <vt:lpstr>CRIMINAL JUSTICE LEGISLATIVE FRAMEWORK FOR REVIEW</vt:lpstr>
      <vt:lpstr>MONITORING OF TERRORISM CASES (1)</vt:lpstr>
      <vt:lpstr>MONITORING OF TERRORISM CASES (2)</vt:lpstr>
      <vt:lpstr>TRAININGS (1)</vt:lpstr>
      <vt:lpstr>POST COVID-19 ACTIVITIES</vt:lpstr>
      <vt:lpstr>AMENDMENT OF THE ACJA 2015</vt:lpstr>
      <vt:lpstr>EXPECTED CORPORATION FROM STAKEHOLDERS</vt:lpstr>
      <vt:lpstr>CHALLENGES FACED BY THE ACJMC (1)</vt:lpstr>
      <vt:lpstr>CHALLENGES FACED BY THE ACJMC (2)</vt:lpstr>
      <vt:lpstr>   CHALLENGES CONFRONTING THE CRIMINAL JUSTICE INSTITUTIONS </vt:lpstr>
      <vt:lpstr>VISION OF ACJMC LONG TERM/CONCLUSION </vt:lpstr>
      <vt:lpstr>THE END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ACHIEVMENTS OF THE ACJMC</dc:title>
  <dc:creator>Ann Macaulay00</dc:creator>
  <cp:lastModifiedBy>SULAYMAN</cp:lastModifiedBy>
  <cp:revision>2</cp:revision>
  <dcterms:created xsi:type="dcterms:W3CDTF">2020-07-27T09:16:29Z</dcterms:created>
  <dcterms:modified xsi:type="dcterms:W3CDTF">2020-07-28T06:32:45Z</dcterms:modified>
</cp:coreProperties>
</file>