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74" r:id="rId11"/>
    <p:sldId id="272" r:id="rId12"/>
    <p:sldId id="269" r:id="rId13"/>
    <p:sldId id="260" r:id="rId14"/>
    <p:sldId id="261" r:id="rId15"/>
    <p:sldId id="262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1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30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4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5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3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49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4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3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9AF48-3345-4578-BA37-9E27295EBA43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D72D6-AD6E-4C3F-923C-125D28A5E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1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84785"/>
            <a:ext cx="7774632" cy="2115666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b="1" dirty="0" smtClean="0"/>
              <a:t>Provision on Witness Expenses &amp; Witness Protection for effective Prosecution of criminal cases</a:t>
            </a: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4653136"/>
            <a:ext cx="5936704" cy="98566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Chiamaka</a:t>
            </a:r>
            <a:r>
              <a:rPr lang="en-US" dirty="0"/>
              <a:t> </a:t>
            </a:r>
            <a:r>
              <a:rPr lang="en-US" dirty="0" err="1"/>
              <a:t>Anyaegbu</a:t>
            </a:r>
            <a:r>
              <a:rPr lang="en-US" dirty="0"/>
              <a:t> </a:t>
            </a:r>
            <a:endParaRPr lang="en-US" b="0" dirty="0" smtClean="0">
              <a:effectLst/>
            </a:endParaRPr>
          </a:p>
          <a:p>
            <a:r>
              <a:rPr lang="en-US" dirty="0"/>
              <a:t>Centre for Socio-Legal Studies </a:t>
            </a:r>
            <a:endParaRPr lang="en-US" b="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18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Sanction for failure to attend court as a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dirty="0"/>
              <a:t>A witness who</a:t>
            </a:r>
            <a:r>
              <a:rPr lang="en-US" dirty="0" smtClean="0"/>
              <a:t>: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r>
              <a:rPr lang="en-US" dirty="0" smtClean="0"/>
              <a:t>(</a:t>
            </a:r>
            <a:r>
              <a:rPr lang="en-US" dirty="0"/>
              <a:t>a) refuses or neglects, without reasonable cause, to attend </a:t>
            </a:r>
            <a:r>
              <a:rPr lang="en-US" dirty="0" smtClean="0"/>
              <a:t>court </a:t>
            </a:r>
            <a:r>
              <a:rPr lang="en-US" dirty="0"/>
              <a:t>in compliance with </a:t>
            </a:r>
            <a:r>
              <a:rPr lang="en-US" dirty="0" smtClean="0"/>
              <a:t>a </a:t>
            </a:r>
            <a:r>
              <a:rPr lang="en-US" dirty="0"/>
              <a:t>summons duly </a:t>
            </a:r>
            <a:r>
              <a:rPr lang="en-US" dirty="0" smtClean="0"/>
              <a:t>served </a:t>
            </a:r>
            <a:r>
              <a:rPr lang="en-US" dirty="0"/>
              <a:t>in the </a:t>
            </a:r>
            <a:r>
              <a:rPr lang="en-US" dirty="0" smtClean="0"/>
              <a:t>	manner </a:t>
            </a:r>
            <a:r>
              <a:rPr lang="en-US" dirty="0"/>
              <a:t>prescribed by law, </a:t>
            </a:r>
            <a:r>
              <a:rPr lang="en-US" dirty="0" smtClean="0"/>
              <a:t>or</a:t>
            </a:r>
          </a:p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r>
              <a:rPr lang="en-US" dirty="0" smtClean="0"/>
              <a:t>(b</a:t>
            </a:r>
            <a:r>
              <a:rPr lang="en-US" dirty="0"/>
              <a:t>) departs from the premises of the Court without the leave </a:t>
            </a:r>
            <a:r>
              <a:rPr lang="en-US" dirty="0" smtClean="0"/>
              <a:t>	of </a:t>
            </a:r>
            <a:r>
              <a:rPr lang="en-US" dirty="0"/>
              <a:t>the Judge or Magistrate hearing the case, </a:t>
            </a:r>
          </a:p>
          <a:p>
            <a:pPr marL="0" indent="0" fontAlgn="base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dirty="0"/>
              <a:t>is liable on summary conviction, to a fine not exceeding N10,000.00 or to imprisonment for a term not exceeding two months</a:t>
            </a:r>
            <a:r>
              <a:rPr lang="en-US" dirty="0" smtClean="0"/>
              <a:t>. </a:t>
            </a:r>
            <a:r>
              <a:rPr lang="en-US" b="1" dirty="0" smtClean="0"/>
              <a:t>S. 246.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194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Witness Expenses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It is mandatory to pay the reasonable expenses of </a:t>
            </a:r>
            <a:r>
              <a:rPr lang="en-US" dirty="0" smtClean="0"/>
              <a:t>a state witnesses. </a:t>
            </a:r>
            <a:r>
              <a:rPr lang="en-US" b="1" dirty="0" smtClean="0"/>
              <a:t>S. 251.</a:t>
            </a:r>
          </a:p>
          <a:p>
            <a:pPr algn="just"/>
            <a:r>
              <a:rPr lang="en-US" dirty="0" smtClean="0"/>
              <a:t> The </a:t>
            </a:r>
            <a:r>
              <a:rPr lang="en-US" dirty="0"/>
              <a:t>court may in its discretion direct the registrar to reimburse a witness for the </a:t>
            </a:r>
            <a:r>
              <a:rPr lang="en-US" dirty="0" err="1"/>
              <a:t>defence</a:t>
            </a:r>
            <a:r>
              <a:rPr lang="en-US" dirty="0"/>
              <a:t> his reasonable expenses sufficient to compensate the witness for attending court</a:t>
            </a:r>
            <a:r>
              <a:rPr lang="en-US" dirty="0" smtClean="0"/>
              <a:t>. </a:t>
            </a:r>
            <a:r>
              <a:rPr lang="en-US" b="1" dirty="0" smtClean="0"/>
              <a:t>S.</a:t>
            </a:r>
            <a:r>
              <a:rPr lang="en-US" dirty="0" smtClean="0"/>
              <a:t> </a:t>
            </a:r>
            <a:r>
              <a:rPr lang="en-US" b="1" dirty="0" smtClean="0"/>
              <a:t>252. </a:t>
            </a:r>
            <a:endParaRPr lang="en-US" b="1" dirty="0"/>
          </a:p>
          <a:p>
            <a:pPr algn="just"/>
            <a:r>
              <a:rPr lang="en-US" dirty="0" smtClean="0"/>
              <a:t>The court may order a party at whose instance a trial was adjourned to pay expenses of a witness whose testimony could not be taken by reason of the adjournment. </a:t>
            </a:r>
            <a:r>
              <a:rPr lang="en-US" b="1" dirty="0" smtClean="0"/>
              <a:t>S. 253.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86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41763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Shortcomings of the Act in relation to </a:t>
            </a:r>
            <a:r>
              <a:rPr lang="en-US" b="1" dirty="0" smtClean="0"/>
              <a:t>Witnesses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dirty="0"/>
              <a:t>It made inadequate provision on </a:t>
            </a:r>
            <a:r>
              <a:rPr lang="en-US" dirty="0" smtClean="0"/>
              <a:t>witnesses-</a:t>
            </a:r>
            <a:endParaRPr lang="en-US" dirty="0"/>
          </a:p>
          <a:p>
            <a:pPr fontAlgn="base"/>
            <a:r>
              <a:rPr lang="en-US" dirty="0" smtClean="0"/>
              <a:t>No </a:t>
            </a:r>
            <a:r>
              <a:rPr lang="en-US" dirty="0"/>
              <a:t>provision on who takes responsibility of witness  expenses during investigation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 smtClean="0"/>
              <a:t>No </a:t>
            </a:r>
            <a:r>
              <a:rPr lang="en-US" dirty="0"/>
              <a:t>adequate provisions to take care of witness expenses and witness protection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95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 forward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effectLst/>
              </a:rPr>
              <a:t>En</a:t>
            </a:r>
            <a:r>
              <a:rPr lang="en-US" dirty="0" smtClean="0"/>
              <a:t>gagement </a:t>
            </a:r>
            <a:r>
              <a:rPr lang="en-US" dirty="0"/>
              <a:t> of witnesses at the earliest time possible, i.e. at the investigation </a:t>
            </a:r>
            <a:r>
              <a:rPr lang="en-US" dirty="0" smtClean="0"/>
              <a:t>stage.</a:t>
            </a:r>
          </a:p>
          <a:p>
            <a:r>
              <a:rPr lang="en-US" dirty="0" smtClean="0"/>
              <a:t>Where </a:t>
            </a:r>
            <a:r>
              <a:rPr lang="en-US" dirty="0"/>
              <a:t>the investigator sees a risk for witnesses to be intimidated by a suspect or his associates, the </a:t>
            </a:r>
            <a:r>
              <a:rPr lang="en-US" dirty="0" err="1"/>
              <a:t>organisation</a:t>
            </a:r>
            <a:r>
              <a:rPr lang="en-US" dirty="0"/>
              <a:t> must take appropriate measures to prevent same by e.g. non-disclosure of their identities.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806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 forward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dirty="0"/>
              <a:t>A Witness needs to be well informed about court procedures and rules during pre-trial </a:t>
            </a:r>
            <a:r>
              <a:rPr lang="en-US" dirty="0" smtClean="0"/>
              <a:t>briefings; </a:t>
            </a:r>
          </a:p>
          <a:p>
            <a:pPr marL="0" indent="0" fontAlgn="base">
              <a:buNone/>
            </a:pPr>
            <a:endParaRPr lang="en-US" sz="2200" dirty="0" smtClean="0"/>
          </a:p>
          <a:p>
            <a:pPr fontAlgn="base"/>
            <a:r>
              <a:rPr lang="en-US" dirty="0" smtClean="0"/>
              <a:t>Each </a:t>
            </a:r>
            <a:r>
              <a:rPr lang="en-US" dirty="0"/>
              <a:t>agency should have its own witness protection measures;</a:t>
            </a:r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Where </a:t>
            </a:r>
            <a:r>
              <a:rPr lang="en-US" dirty="0"/>
              <a:t>a witness, is an employee, the authority needs to ensure he is not subjected to any intimidation, harassment, discrimination or punishment in relation to the subject matter in which </a:t>
            </a:r>
            <a:r>
              <a:rPr lang="en-US" dirty="0" smtClean="0"/>
              <a:t>he/she </a:t>
            </a:r>
            <a:r>
              <a:rPr lang="en-US" dirty="0"/>
              <a:t>is witness.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54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Way forward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Investigator should protect the identity of a potential complainant/witness from unauthorized disclosure. </a:t>
            </a:r>
          </a:p>
          <a:p>
            <a:pPr fontAlgn="base"/>
            <a:r>
              <a:rPr lang="en-US" dirty="0" smtClean="0"/>
              <a:t>Where </a:t>
            </a:r>
            <a:r>
              <a:rPr lang="en-US" dirty="0"/>
              <a:t>there has been an unauthorized disclosure of the identity of a witness, caused by a staff or member of the investigation team, disciplinary measures should be pursued.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33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Efforts should be made to protect witnesses at every stage of the criminal process beginning with investigation, during conduct of trials and after until such protection is no longer required. </a:t>
            </a:r>
            <a:r>
              <a:rPr lang="en-US" u="sng" dirty="0"/>
              <a:t>The termination of protection should be done in a manner that would not jeopardize the interest of the witness.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666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6000" b="1" dirty="0" smtClean="0"/>
              <a:t>THANK YOU!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31978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Who is a Witness?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dirty="0"/>
              <a:t>A witness is one who sees or has personal knowledge of something or an event. </a:t>
            </a:r>
            <a:endParaRPr lang="en-US" dirty="0" smtClean="0"/>
          </a:p>
          <a:p>
            <a:pPr marL="0" indent="0" fontAlgn="base">
              <a:buNone/>
            </a:pPr>
            <a:endParaRPr lang="en-US" b="1" dirty="0"/>
          </a:p>
          <a:p>
            <a:pPr fontAlgn="base"/>
            <a:r>
              <a:rPr lang="en-US" dirty="0" smtClean="0"/>
              <a:t>It </a:t>
            </a:r>
            <a:r>
              <a:rPr lang="en-US" dirty="0"/>
              <a:t>is a person whose testimony is vital to an investigation and the trial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 smtClean="0"/>
              <a:t>Witnesses </a:t>
            </a:r>
            <a:r>
              <a:rPr lang="en-US" dirty="0"/>
              <a:t>are essential to successful investigation of </a:t>
            </a:r>
            <a:r>
              <a:rPr lang="en-US" dirty="0" smtClean="0"/>
              <a:t>cases.</a:t>
            </a:r>
          </a:p>
          <a:p>
            <a:pPr marL="0" indent="0" fontAlgn="base">
              <a:buNone/>
            </a:pPr>
            <a:endParaRPr lang="en-US" sz="2100" dirty="0" smtClean="0"/>
          </a:p>
          <a:p>
            <a:pPr fontAlgn="base"/>
            <a:r>
              <a:rPr lang="en-US" dirty="0" smtClean="0"/>
              <a:t>Assisting </a:t>
            </a:r>
            <a:r>
              <a:rPr lang="en-US" dirty="0"/>
              <a:t>in an investigation and testifying in court is a civic responsibility of every citizen.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588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dirty="0"/>
              <a:t>Cases where the suspect(s) are powerful, wealthy and influential or those with a history of violence can pose serious challenges to witnesses. </a:t>
            </a: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 smtClean="0"/>
              <a:t>These </a:t>
            </a:r>
            <a:r>
              <a:rPr lang="en-US" dirty="0"/>
              <a:t>suspects in most cases have resources and influence to threaten or harm witnesses and their relations, and interfere with investigation and judicial processes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 smtClean="0"/>
              <a:t>Investigators </a:t>
            </a:r>
            <a:r>
              <a:rPr lang="en-US" dirty="0"/>
              <a:t>and prosecutors must assess the level of to the witness and relation and provide protection accordingly. </a:t>
            </a:r>
          </a:p>
        </p:txBody>
      </p:sp>
    </p:spTree>
    <p:extLst>
      <p:ext uri="{BB962C8B-B14F-4D97-AF65-F5344CB8AC3E}">
        <p14:creationId xmlns:p14="http://schemas.microsoft.com/office/powerpoint/2010/main" val="1918436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Risk involved  (2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en-US" dirty="0"/>
              <a:t>Witnesses and their relative are often exposed to unpleasant experiences such as intimidation, coercion, including risk of physical attack and sometimes loss of lives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endParaRPr lang="en-US" sz="1600" dirty="0"/>
          </a:p>
          <a:p>
            <a:pPr fontAlgn="base"/>
            <a:r>
              <a:rPr lang="en-US" dirty="0" smtClean="0"/>
              <a:t>Witnesses </a:t>
            </a:r>
            <a:r>
              <a:rPr lang="en-US" dirty="0"/>
              <a:t>of particular vulnerability are  victims of sexual offences, human trafficking, </a:t>
            </a:r>
            <a:r>
              <a:rPr lang="en-US" dirty="0" err="1"/>
              <a:t>organised</a:t>
            </a:r>
            <a:r>
              <a:rPr lang="en-US" dirty="0"/>
              <a:t> crimes, subordinates to corrupt official, money laundering, etc</a:t>
            </a:r>
            <a:r>
              <a:rPr lang="en-US" dirty="0" smtClean="0"/>
              <a:t>.</a:t>
            </a:r>
          </a:p>
          <a:p>
            <a:pPr marL="0" indent="0" fontAlgn="base">
              <a:buNone/>
            </a:pPr>
            <a:endParaRPr lang="en-US" dirty="0" smtClean="0"/>
          </a:p>
          <a:p>
            <a:pPr fontAlgn="base"/>
            <a:r>
              <a:rPr lang="en-US" dirty="0" smtClean="0"/>
              <a:t>Reluctance </a:t>
            </a:r>
            <a:r>
              <a:rPr lang="en-US" dirty="0"/>
              <a:t>of vital witnesses to testify could lead to unsuccessful prosecution of High Profile Cases.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593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4300" b="1" dirty="0"/>
              <a:t>Witness Protection &amp; Witness Expenses under </a:t>
            </a:r>
            <a:r>
              <a:rPr lang="en-US" sz="4300" b="1" dirty="0" smtClean="0"/>
              <a:t>ACJA </a:t>
            </a:r>
            <a:r>
              <a:rPr lang="en-US" sz="4300" b="1" dirty="0" smtClean="0"/>
              <a:t>Dispensation </a:t>
            </a:r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79757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Witness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dirty="0"/>
              <a:t>ACJA makes provisions for the protection of witnesses in </a:t>
            </a:r>
            <a:r>
              <a:rPr lang="en-US" b="1" dirty="0" smtClean="0"/>
              <a:t>S</a:t>
            </a:r>
            <a:r>
              <a:rPr lang="en-US" dirty="0" smtClean="0"/>
              <a:t>. </a:t>
            </a:r>
            <a:r>
              <a:rPr lang="en-US" b="1" dirty="0"/>
              <a:t>232</a:t>
            </a:r>
            <a:r>
              <a:rPr lang="en-US" dirty="0"/>
              <a:t>, particularly in cases of: </a:t>
            </a:r>
          </a:p>
          <a:p>
            <a:pPr fontAlgn="base"/>
            <a:r>
              <a:rPr lang="en-US" dirty="0"/>
              <a:t>Sexual offences.</a:t>
            </a:r>
          </a:p>
          <a:p>
            <a:pPr fontAlgn="base"/>
            <a:r>
              <a:rPr lang="en-US" dirty="0"/>
              <a:t>Terrorism.</a:t>
            </a:r>
          </a:p>
          <a:p>
            <a:pPr fontAlgn="base"/>
            <a:r>
              <a:rPr lang="en-US" dirty="0"/>
              <a:t>Economic and Financial Crimes.</a:t>
            </a:r>
          </a:p>
          <a:p>
            <a:pPr fontAlgn="base"/>
            <a:r>
              <a:rPr lang="en-US" dirty="0"/>
              <a:t>Trafficking in Persons and related offences, and</a:t>
            </a:r>
          </a:p>
          <a:p>
            <a:pPr fontAlgn="base"/>
            <a:r>
              <a:rPr lang="en-US" dirty="0"/>
              <a:t>other offence the Judge may consider appropriate.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06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Witness Protection (2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protective measures provided under the ACJA include:</a:t>
            </a:r>
            <a:endParaRPr lang="en-US" b="1" dirty="0" smtClean="0">
              <a:effectLst/>
            </a:endParaRPr>
          </a:p>
          <a:p>
            <a:pPr fontAlgn="base"/>
            <a:r>
              <a:rPr lang="en-US" b="1" dirty="0"/>
              <a:t>non-disclosure of the names, </a:t>
            </a:r>
          </a:p>
          <a:p>
            <a:pPr fontAlgn="base"/>
            <a:r>
              <a:rPr lang="en-US" b="1" dirty="0"/>
              <a:t>address, telephone numbers, </a:t>
            </a:r>
          </a:p>
          <a:p>
            <a:pPr fontAlgn="base"/>
            <a:r>
              <a:rPr lang="en-US" b="1" dirty="0"/>
              <a:t>identity of the victim/witnesses of such offences, or</a:t>
            </a:r>
          </a:p>
          <a:p>
            <a:pPr fontAlgn="base"/>
            <a:r>
              <a:rPr lang="en-US" b="1" dirty="0"/>
              <a:t>in any record or report of the </a:t>
            </a:r>
            <a:r>
              <a:rPr lang="en-US" b="1" dirty="0" smtClean="0"/>
              <a:t>proceedings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111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Witness Protection (3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To protect the identity of the victim or witness, the court may take any or all of the following measures:</a:t>
            </a:r>
            <a:endParaRPr lang="en-US" b="0" dirty="0" smtClean="0">
              <a:effectLst/>
            </a:endParaRPr>
          </a:p>
          <a:p>
            <a:pPr fontAlgn="base"/>
            <a:r>
              <a:rPr lang="en-US" b="1" dirty="0"/>
              <a:t>receive evidence by video link; </a:t>
            </a:r>
          </a:p>
          <a:p>
            <a:pPr fontAlgn="base"/>
            <a:r>
              <a:rPr lang="en-US" b="1" dirty="0"/>
              <a:t>Screened or masked the witness;</a:t>
            </a:r>
          </a:p>
          <a:p>
            <a:pPr fontAlgn="base"/>
            <a:r>
              <a:rPr lang="en-US" b="1" dirty="0"/>
              <a:t>Receive written deposition of expert evidence; and</a:t>
            </a:r>
          </a:p>
          <a:p>
            <a:pPr fontAlgn="base"/>
            <a:r>
              <a:rPr lang="en-US" b="1" dirty="0"/>
              <a:t>any other measure the court considers appropriate in the circumstance.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6981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Sanction for exposing </a:t>
            </a:r>
            <a:r>
              <a:rPr lang="en-US" b="1" dirty="0" smtClean="0"/>
              <a:t>witnesses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ACJA criminalizes </a:t>
            </a:r>
            <a:r>
              <a:rPr lang="en-US" dirty="0" err="1"/>
              <a:t>unathorised</a:t>
            </a:r>
            <a:r>
              <a:rPr lang="en-US" dirty="0"/>
              <a:t> disclosure of identity of witnesses or </a:t>
            </a:r>
            <a:r>
              <a:rPr lang="en-US" dirty="0" smtClean="0"/>
              <a:t>victims.</a:t>
            </a:r>
          </a:p>
          <a:p>
            <a:pPr fontAlgn="base"/>
            <a:endParaRPr lang="en-US" dirty="0"/>
          </a:p>
          <a:p>
            <a:pPr fontAlgn="base"/>
            <a:r>
              <a:rPr lang="en-US" dirty="0" smtClean="0"/>
              <a:t>Offenders </a:t>
            </a:r>
            <a:r>
              <a:rPr lang="en-US" dirty="0"/>
              <a:t>are liable on conviction to a minimum term of one year imprisonment.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071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655</Words>
  <Application>Microsoft Office PowerPoint</Application>
  <PresentationFormat>On-screen Show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Provision on Witness Expenses &amp; Witness Protection for effective Prosecution of criminal cases  </vt:lpstr>
      <vt:lpstr>Who is a Witness?</vt:lpstr>
      <vt:lpstr>Risks involved</vt:lpstr>
      <vt:lpstr>Risk involved  (2)</vt:lpstr>
      <vt:lpstr>PowerPoint Presentation</vt:lpstr>
      <vt:lpstr>Witness Protection</vt:lpstr>
      <vt:lpstr>Witness Protection (2)</vt:lpstr>
      <vt:lpstr>Witness Protection (3)</vt:lpstr>
      <vt:lpstr>Sanction for exposing witnesses</vt:lpstr>
      <vt:lpstr>Sanction for failure to attend court as a witness</vt:lpstr>
      <vt:lpstr>Witness Expenses </vt:lpstr>
      <vt:lpstr>Shortcomings of the Act in relation to Witnesses</vt:lpstr>
      <vt:lpstr>Way forward</vt:lpstr>
      <vt:lpstr>Way forward (2)</vt:lpstr>
      <vt:lpstr>Way forward (3)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Provision on Witness Expenses &amp; Witness Protection for effective Prosecution of criminal cases</dc:title>
  <dc:creator>Windows User</dc:creator>
  <cp:lastModifiedBy>Windows User</cp:lastModifiedBy>
  <cp:revision>8</cp:revision>
  <dcterms:created xsi:type="dcterms:W3CDTF">2019-04-14T14:12:37Z</dcterms:created>
  <dcterms:modified xsi:type="dcterms:W3CDTF">2019-04-14T21:00:39Z</dcterms:modified>
</cp:coreProperties>
</file>