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57" r:id="rId4"/>
    <p:sldId id="300" r:id="rId5"/>
    <p:sldId id="258" r:id="rId6"/>
    <p:sldId id="260" r:id="rId7"/>
    <p:sldId id="261" r:id="rId8"/>
    <p:sldId id="297" r:id="rId9"/>
    <p:sldId id="262" r:id="rId10"/>
    <p:sldId id="263" r:id="rId11"/>
    <p:sldId id="296" r:id="rId12"/>
    <p:sldId id="264" r:id="rId13"/>
    <p:sldId id="265" r:id="rId14"/>
    <p:sldId id="267" r:id="rId15"/>
    <p:sldId id="268" r:id="rId16"/>
    <p:sldId id="269" r:id="rId17"/>
    <p:sldId id="270" r:id="rId18"/>
    <p:sldId id="271" r:id="rId19"/>
    <p:sldId id="272" r:id="rId20"/>
    <p:sldId id="273" r:id="rId21"/>
    <p:sldId id="274" r:id="rId22"/>
    <p:sldId id="294" r:id="rId23"/>
    <p:sldId id="276" r:id="rId24"/>
    <p:sldId id="278" r:id="rId25"/>
    <p:sldId id="298" r:id="rId26"/>
    <p:sldId id="279" r:id="rId27"/>
    <p:sldId id="280" r:id="rId28"/>
    <p:sldId id="281" r:id="rId29"/>
    <p:sldId id="282" r:id="rId30"/>
    <p:sldId id="285" r:id="rId31"/>
    <p:sldId id="283" r:id="rId32"/>
    <p:sldId id="284" r:id="rId33"/>
    <p:sldId id="289" r:id="rId34"/>
    <p:sldId id="290" r:id="rId35"/>
    <p:sldId id="291" r:id="rId36"/>
    <p:sldId id="292" r:id="rId37"/>
    <p:sldId id="293" r:id="rId38"/>
    <p:sldId id="288" r:id="rId39"/>
    <p:sldId id="295" r:id="rId40"/>
    <p:sldId id="286" r:id="rId41"/>
    <p:sldId id="287" r:id="rId42"/>
    <p:sldId id="27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varScale="1">
        <p:scale>
          <a:sx n="81" d="100"/>
          <a:sy n="81" d="100"/>
        </p:scale>
        <p:origin x="-103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CE7F3A-A122-4397-81C3-96A1003F1D65}"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3048026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E7F3A-A122-4397-81C3-96A1003F1D65}"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3144419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E7F3A-A122-4397-81C3-96A1003F1D65}"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1564146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E7F3A-A122-4397-81C3-96A1003F1D65}"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3678386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E7F3A-A122-4397-81C3-96A1003F1D65}" type="datetimeFigureOut">
              <a:rPr lang="en-US" smtClean="0"/>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3993730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E7F3A-A122-4397-81C3-96A1003F1D65}"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414740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E7F3A-A122-4397-81C3-96A1003F1D65}" type="datetimeFigureOut">
              <a:rPr lang="en-US" smtClean="0"/>
              <a:t>4/16/2019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3791906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E7F3A-A122-4397-81C3-96A1003F1D65}" type="datetimeFigureOut">
              <a:rPr lang="en-US" smtClean="0"/>
              <a:t>4/16/2019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1734627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E7F3A-A122-4397-81C3-96A1003F1D65}" type="datetimeFigureOut">
              <a:rPr lang="en-US" smtClean="0"/>
              <a:t>4/16/2019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4230721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E7F3A-A122-4397-81C3-96A1003F1D65}"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1419649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E7F3A-A122-4397-81C3-96A1003F1D65}" type="datetimeFigureOut">
              <a:rPr lang="en-US" smtClean="0"/>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CE8C6-2131-4242-8117-DAAB2B42AFA4}" type="slidenum">
              <a:rPr lang="en-US" smtClean="0"/>
              <a:t>‹#›</a:t>
            </a:fld>
            <a:endParaRPr lang="en-US"/>
          </a:p>
        </p:txBody>
      </p:sp>
    </p:spTree>
    <p:extLst>
      <p:ext uri="{BB962C8B-B14F-4D97-AF65-F5344CB8AC3E}">
        <p14:creationId xmlns:p14="http://schemas.microsoft.com/office/powerpoint/2010/main" val="845548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E7F3A-A122-4397-81C3-96A1003F1D65}" type="datetimeFigureOut">
              <a:rPr lang="en-US" smtClean="0"/>
              <a:t>4/16/2019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ECE8C6-2131-4242-8117-DAAB2B42AFA4}" type="slidenum">
              <a:rPr lang="en-US" smtClean="0"/>
              <a:t>‹#›</a:t>
            </a:fld>
            <a:endParaRPr lang="en-US"/>
          </a:p>
        </p:txBody>
      </p:sp>
    </p:spTree>
    <p:extLst>
      <p:ext uri="{BB962C8B-B14F-4D97-AF65-F5344CB8AC3E}">
        <p14:creationId xmlns:p14="http://schemas.microsoft.com/office/powerpoint/2010/main" val="1389683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764704"/>
            <a:ext cx="7772400" cy="2808312"/>
          </a:xfrm>
        </p:spPr>
        <p:txBody>
          <a:bodyPr>
            <a:normAutofit fontScale="90000"/>
          </a:bodyPr>
          <a:lstStyle/>
          <a:p>
            <a:r>
              <a:rPr lang="en-US" b="1" dirty="0"/>
              <a:t>REFORMS TO ENHANCE SPEEDY INVESTIGATION OF </a:t>
            </a:r>
            <a:r>
              <a:rPr lang="en-US" b="1" dirty="0" smtClean="0"/>
              <a:t>CRIMINAL CASES; </a:t>
            </a:r>
            <a:r>
              <a:rPr lang="en-US" b="1" dirty="0"/>
              <a:t>BASIC PRE-TRIAL ISSUES </a:t>
            </a:r>
            <a:r>
              <a:rPr lang="en-US" b="0" dirty="0" smtClean="0">
                <a:effectLst/>
              </a:rPr>
              <a:t/>
            </a:r>
            <a:br>
              <a:rPr lang="en-US" b="0" dirty="0" smtClean="0">
                <a:effectLst/>
              </a:rPr>
            </a:b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92500" lnSpcReduction="20000"/>
          </a:bodyPr>
          <a:lstStyle/>
          <a:p>
            <a:r>
              <a:rPr lang="en-US" b="1" dirty="0" err="1"/>
              <a:t>Chiamaka</a:t>
            </a:r>
            <a:r>
              <a:rPr lang="en-US" b="1" dirty="0"/>
              <a:t> </a:t>
            </a:r>
            <a:r>
              <a:rPr lang="en-US" b="1" dirty="0" err="1"/>
              <a:t>Anyaegbu</a:t>
            </a:r>
            <a:r>
              <a:rPr lang="en-US" b="1" dirty="0"/>
              <a:t> </a:t>
            </a:r>
            <a:endParaRPr lang="en-US" b="0" dirty="0" smtClean="0">
              <a:effectLst/>
            </a:endParaRPr>
          </a:p>
          <a:p>
            <a:r>
              <a:rPr lang="en-US" b="1" dirty="0"/>
              <a:t>Centre for Socio-Legal Studies</a:t>
            </a:r>
            <a:endParaRPr lang="en-US" b="0" dirty="0" smtClean="0">
              <a:effectLst/>
            </a:endParaRPr>
          </a:p>
          <a:p>
            <a:r>
              <a:rPr lang="en-US" dirty="0" smtClean="0"/>
              <a:t/>
            </a:r>
            <a:br>
              <a:rPr lang="en-US" dirty="0" smtClean="0"/>
            </a:br>
            <a:endParaRPr lang="en-US" dirty="0"/>
          </a:p>
        </p:txBody>
      </p:sp>
    </p:spTree>
    <p:extLst>
      <p:ext uri="{BB962C8B-B14F-4D97-AF65-F5344CB8AC3E}">
        <p14:creationId xmlns:p14="http://schemas.microsoft.com/office/powerpoint/2010/main" val="2383102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Recording of confession</a:t>
            </a:r>
            <a:endParaRPr lang="en-US" dirty="0"/>
          </a:p>
        </p:txBody>
      </p:sp>
      <p:sp>
        <p:nvSpPr>
          <p:cNvPr id="3" name="Content Placeholder 2"/>
          <p:cNvSpPr>
            <a:spLocks noGrp="1"/>
          </p:cNvSpPr>
          <p:nvPr>
            <p:ph idx="1"/>
          </p:nvPr>
        </p:nvSpPr>
        <p:spPr>
          <a:xfrm>
            <a:off x="457200" y="1600200"/>
            <a:ext cx="8229600" cy="4781128"/>
          </a:xfrm>
        </p:spPr>
        <p:txBody>
          <a:bodyPr/>
          <a:lstStyle/>
          <a:p>
            <a:pPr fontAlgn="base"/>
            <a:r>
              <a:rPr lang="en-US" dirty="0">
                <a:latin typeface="Bell MT" pitchFamily="18" charset="0"/>
              </a:rPr>
              <a:t>Electronic recording of confessional statements on video and the said recording and copies of it may be produced at trial. </a:t>
            </a:r>
            <a:r>
              <a:rPr lang="en-US" b="1" dirty="0">
                <a:latin typeface="Bell MT" pitchFamily="18" charset="0"/>
              </a:rPr>
              <a:t>S 15</a:t>
            </a:r>
            <a:r>
              <a:rPr lang="en-US" dirty="0" smtClean="0">
                <a:latin typeface="Bell MT" pitchFamily="18" charset="0"/>
              </a:rPr>
              <a:t>.</a:t>
            </a:r>
          </a:p>
          <a:p>
            <a:pPr marL="0" indent="0" fontAlgn="base">
              <a:buNone/>
            </a:pPr>
            <a:r>
              <a:rPr lang="en-US" b="1" dirty="0" smtClean="0">
                <a:latin typeface="Bell MT" pitchFamily="18" charset="0"/>
              </a:rPr>
              <a:t> </a:t>
            </a:r>
            <a:endParaRPr lang="en-US" dirty="0">
              <a:latin typeface="Bell MT" pitchFamily="18" charset="0"/>
            </a:endParaRPr>
          </a:p>
          <a:p>
            <a:pPr fontAlgn="base"/>
            <a:r>
              <a:rPr lang="en-US" dirty="0" smtClean="0">
                <a:latin typeface="Bell MT" pitchFamily="18" charset="0"/>
              </a:rPr>
              <a:t>In </a:t>
            </a:r>
            <a:r>
              <a:rPr lang="en-US" dirty="0">
                <a:latin typeface="Bell MT" pitchFamily="18" charset="0"/>
              </a:rPr>
              <a:t>the absence of </a:t>
            </a:r>
            <a:r>
              <a:rPr lang="en-US" dirty="0" smtClean="0">
                <a:latin typeface="Bell MT" pitchFamily="18" charset="0"/>
              </a:rPr>
              <a:t>a video </a:t>
            </a:r>
            <a:r>
              <a:rPr lang="en-US" dirty="0">
                <a:latin typeface="Bell MT" pitchFamily="18" charset="0"/>
              </a:rPr>
              <a:t>facility the confessional statement must be in writing in the </a:t>
            </a:r>
            <a:r>
              <a:rPr lang="en-US" dirty="0" smtClean="0">
                <a:latin typeface="Bell MT" pitchFamily="18" charset="0"/>
              </a:rPr>
              <a:t>presence of </a:t>
            </a:r>
            <a:r>
              <a:rPr lang="en-US" dirty="0">
                <a:latin typeface="Bell MT" pitchFamily="18" charset="0"/>
              </a:rPr>
              <a:t>a legal practitioner. </a:t>
            </a:r>
            <a:r>
              <a:rPr lang="en-US" b="1" dirty="0" err="1">
                <a:latin typeface="Bell MT" pitchFamily="18" charset="0"/>
              </a:rPr>
              <a:t>Nnajiofor</a:t>
            </a:r>
            <a:r>
              <a:rPr lang="en-US" b="1" dirty="0">
                <a:latin typeface="Bell MT" pitchFamily="18" charset="0"/>
              </a:rPr>
              <a:t> v </a:t>
            </a:r>
            <a:r>
              <a:rPr lang="en-US" b="1" dirty="0" smtClean="0">
                <a:latin typeface="Bell MT" pitchFamily="18" charset="0"/>
              </a:rPr>
              <a:t>FRN (2018) LPELR 44642 (CA). </a:t>
            </a:r>
            <a:r>
              <a:rPr lang="en-US" dirty="0">
                <a:latin typeface="Bell MT" pitchFamily="18" charset="0"/>
              </a:rPr>
              <a:t> </a:t>
            </a:r>
          </a:p>
        </p:txBody>
      </p:sp>
    </p:spTree>
    <p:extLst>
      <p:ext uri="{BB962C8B-B14F-4D97-AF65-F5344CB8AC3E}">
        <p14:creationId xmlns:p14="http://schemas.microsoft.com/office/powerpoint/2010/main" val="3686640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Provision of Interpreter </a:t>
            </a:r>
            <a:endParaRPr lang="en-US" b="1" dirty="0"/>
          </a:p>
        </p:txBody>
      </p:sp>
      <p:sp>
        <p:nvSpPr>
          <p:cNvPr id="3" name="Content Placeholder 2"/>
          <p:cNvSpPr>
            <a:spLocks noGrp="1"/>
          </p:cNvSpPr>
          <p:nvPr>
            <p:ph idx="1"/>
          </p:nvPr>
        </p:nvSpPr>
        <p:spPr/>
        <p:txBody>
          <a:bodyPr>
            <a:normAutofit fontScale="92500"/>
          </a:bodyPr>
          <a:lstStyle/>
          <a:p>
            <a:r>
              <a:rPr lang="en-US" dirty="0" smtClean="0">
                <a:latin typeface="Bell MT" pitchFamily="18" charset="0"/>
              </a:rPr>
              <a:t>Where a suspect does not understand or speak or write in the English language, an interpreter must record and read over the statement to the suspect to his understanding and the suspect must endorse as well as the interpreter.</a:t>
            </a:r>
          </a:p>
          <a:p>
            <a:pPr marL="0" indent="0">
              <a:buNone/>
            </a:pPr>
            <a:r>
              <a:rPr lang="en-US" dirty="0" smtClean="0">
                <a:latin typeface="Bell MT" pitchFamily="18" charset="0"/>
              </a:rPr>
              <a:t> </a:t>
            </a:r>
          </a:p>
          <a:p>
            <a:r>
              <a:rPr lang="en-US" dirty="0" smtClean="0">
                <a:latin typeface="Bell MT" pitchFamily="18" charset="0"/>
              </a:rPr>
              <a:t>The interpreter must endorse his name, address, occupation, designation or other particulars on the statement.</a:t>
            </a:r>
          </a:p>
          <a:p>
            <a:endParaRPr lang="en-US" dirty="0"/>
          </a:p>
        </p:txBody>
      </p:sp>
    </p:spTree>
    <p:extLst>
      <p:ext uri="{BB962C8B-B14F-4D97-AF65-F5344CB8AC3E}">
        <p14:creationId xmlns:p14="http://schemas.microsoft.com/office/powerpoint/2010/main" val="766338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Humane treatment of Suspects</a:t>
            </a:r>
            <a:endParaRPr lang="en-US" dirty="0"/>
          </a:p>
        </p:txBody>
      </p:sp>
      <p:sp>
        <p:nvSpPr>
          <p:cNvPr id="3" name="Content Placeholder 2"/>
          <p:cNvSpPr>
            <a:spLocks noGrp="1"/>
          </p:cNvSpPr>
          <p:nvPr>
            <p:ph idx="1"/>
          </p:nvPr>
        </p:nvSpPr>
        <p:spPr/>
        <p:txBody>
          <a:bodyPr>
            <a:normAutofit fontScale="92500"/>
          </a:bodyPr>
          <a:lstStyle/>
          <a:p>
            <a:r>
              <a:rPr lang="en-US" b="1" dirty="0" smtClean="0">
                <a:latin typeface="Bell MT" pitchFamily="18" charset="0"/>
              </a:rPr>
              <a:t>S. 8 </a:t>
            </a:r>
            <a:r>
              <a:rPr lang="en-US" dirty="0" smtClean="0">
                <a:latin typeface="Bell MT" pitchFamily="18" charset="0"/>
              </a:rPr>
              <a:t>affirms </a:t>
            </a:r>
            <a:r>
              <a:rPr lang="en-US" b="1" dirty="0" smtClean="0">
                <a:latin typeface="Bell MT" pitchFamily="18" charset="0"/>
              </a:rPr>
              <a:t>S.</a:t>
            </a:r>
            <a:r>
              <a:rPr lang="en-US" dirty="0" smtClean="0">
                <a:latin typeface="Bell MT" pitchFamily="18" charset="0"/>
              </a:rPr>
              <a:t> </a:t>
            </a:r>
            <a:r>
              <a:rPr lang="en-US" b="1" dirty="0" smtClean="0">
                <a:latin typeface="Bell MT" pitchFamily="18" charset="0"/>
              </a:rPr>
              <a:t>34 CFRN</a:t>
            </a:r>
            <a:r>
              <a:rPr lang="en-US" dirty="0" smtClean="0">
                <a:latin typeface="Bell MT" pitchFamily="18" charset="0"/>
              </a:rPr>
              <a:t>  that:</a:t>
            </a:r>
          </a:p>
          <a:p>
            <a:r>
              <a:rPr lang="en-US" dirty="0" smtClean="0">
                <a:latin typeface="Bell MT" pitchFamily="18" charset="0"/>
              </a:rPr>
              <a:t>Suspects or detainees shall </a:t>
            </a:r>
            <a:r>
              <a:rPr lang="en-US" dirty="0">
                <a:latin typeface="Bell MT" pitchFamily="18" charset="0"/>
              </a:rPr>
              <a:t>be treated </a:t>
            </a:r>
            <a:r>
              <a:rPr lang="en-US" dirty="0" smtClean="0">
                <a:latin typeface="Bell MT" pitchFamily="18" charset="0"/>
              </a:rPr>
              <a:t>humanely, </a:t>
            </a:r>
          </a:p>
          <a:p>
            <a:endParaRPr lang="en-US" sz="300" b="0" dirty="0" smtClean="0">
              <a:effectLst/>
              <a:latin typeface="Bell MT" pitchFamily="18" charset="0"/>
            </a:endParaRPr>
          </a:p>
          <a:p>
            <a:pPr fontAlgn="base"/>
            <a:r>
              <a:rPr lang="en-US" dirty="0">
                <a:latin typeface="Bell MT" pitchFamily="18" charset="0"/>
              </a:rPr>
              <a:t>having regard to the rights to the dignity of person; </a:t>
            </a:r>
          </a:p>
          <a:p>
            <a:pPr marL="0" indent="0" fontAlgn="base">
              <a:buNone/>
            </a:pPr>
            <a:endParaRPr lang="en-US" sz="400" dirty="0">
              <a:latin typeface="Bell MT" pitchFamily="18" charset="0"/>
            </a:endParaRPr>
          </a:p>
          <a:p>
            <a:pPr fontAlgn="base"/>
            <a:r>
              <a:rPr lang="en-US" dirty="0" smtClean="0">
                <a:latin typeface="Bell MT" pitchFamily="18" charset="0"/>
              </a:rPr>
              <a:t>cruel</a:t>
            </a:r>
            <a:r>
              <a:rPr lang="en-US" dirty="0">
                <a:latin typeface="Bell MT" pitchFamily="18" charset="0"/>
              </a:rPr>
              <a:t>, inhuman or </a:t>
            </a:r>
            <a:endParaRPr lang="en-US" dirty="0" smtClean="0">
              <a:latin typeface="Bell MT" pitchFamily="18" charset="0"/>
            </a:endParaRPr>
          </a:p>
          <a:p>
            <a:pPr fontAlgn="base"/>
            <a:endParaRPr lang="en-US" sz="900" dirty="0">
              <a:latin typeface="Bell MT" pitchFamily="18" charset="0"/>
            </a:endParaRPr>
          </a:p>
          <a:p>
            <a:pPr fontAlgn="base"/>
            <a:r>
              <a:rPr lang="en-US" dirty="0" smtClean="0">
                <a:latin typeface="Bell MT" pitchFamily="18" charset="0"/>
              </a:rPr>
              <a:t>degrading </a:t>
            </a:r>
            <a:r>
              <a:rPr lang="en-US" dirty="0">
                <a:latin typeface="Bell MT" pitchFamily="18" charset="0"/>
              </a:rPr>
              <a:t>treatment. </a:t>
            </a:r>
            <a:endParaRPr lang="en-US" dirty="0" smtClean="0">
              <a:latin typeface="Bell MT" pitchFamily="18" charset="0"/>
            </a:endParaRPr>
          </a:p>
          <a:p>
            <a:pPr fontAlgn="base"/>
            <a:r>
              <a:rPr lang="en-US" dirty="0" smtClean="0">
                <a:latin typeface="Bell MT" pitchFamily="18" charset="0"/>
              </a:rPr>
              <a:t>prohibits torture both (physical and mental torture). See also the Anti-Torture Act, 2017.</a:t>
            </a:r>
          </a:p>
          <a:p>
            <a:pPr fontAlgn="base"/>
            <a:endParaRPr lang="en-US" dirty="0"/>
          </a:p>
        </p:txBody>
      </p:sp>
    </p:spTree>
    <p:extLst>
      <p:ext uri="{BB962C8B-B14F-4D97-AF65-F5344CB8AC3E}">
        <p14:creationId xmlns:p14="http://schemas.microsoft.com/office/powerpoint/2010/main" val="3399159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Search of suspect</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S</a:t>
            </a:r>
            <a:r>
              <a:rPr lang="en-US" b="1" dirty="0" smtClean="0">
                <a:latin typeface="Bell MT" pitchFamily="18" charset="0"/>
              </a:rPr>
              <a:t>. 9 </a:t>
            </a:r>
            <a:r>
              <a:rPr lang="en-US" dirty="0" smtClean="0">
                <a:latin typeface="Bell MT" pitchFamily="18" charset="0"/>
              </a:rPr>
              <a:t>of ACJA allows for a </a:t>
            </a:r>
            <a:r>
              <a:rPr lang="en-US" dirty="0">
                <a:latin typeface="Bell MT" pitchFamily="18" charset="0"/>
              </a:rPr>
              <a:t>suspect </a:t>
            </a:r>
            <a:r>
              <a:rPr lang="en-US" dirty="0" smtClean="0">
                <a:latin typeface="Bell MT" pitchFamily="18" charset="0"/>
              </a:rPr>
              <a:t>who is arrested to be searched:</a:t>
            </a:r>
            <a:endParaRPr lang="en-US" dirty="0">
              <a:latin typeface="Bell MT" pitchFamily="18" charset="0"/>
            </a:endParaRPr>
          </a:p>
          <a:p>
            <a:pPr marL="0" indent="0" fontAlgn="base">
              <a:buNone/>
            </a:pPr>
            <a:endParaRPr lang="en-US" sz="1700" dirty="0">
              <a:latin typeface="Bell MT" pitchFamily="18" charset="0"/>
            </a:endParaRPr>
          </a:p>
          <a:p>
            <a:pPr fontAlgn="base"/>
            <a:r>
              <a:rPr lang="en-US" dirty="0" smtClean="0">
                <a:latin typeface="Bell MT" pitchFamily="18" charset="0"/>
              </a:rPr>
              <a:t>using </a:t>
            </a:r>
            <a:r>
              <a:rPr lang="en-US" dirty="0">
                <a:latin typeface="Bell MT" pitchFamily="18" charset="0"/>
              </a:rPr>
              <a:t>such force as may be  reasonably </a:t>
            </a:r>
            <a:r>
              <a:rPr lang="en-US" dirty="0" smtClean="0">
                <a:latin typeface="Bell MT" pitchFamily="18" charset="0"/>
              </a:rPr>
              <a:t>necessary; </a:t>
            </a:r>
            <a:r>
              <a:rPr lang="en-US" dirty="0">
                <a:latin typeface="Bell MT" pitchFamily="18" charset="0"/>
              </a:rPr>
              <a:t>and </a:t>
            </a:r>
            <a:endParaRPr lang="en-US" dirty="0" smtClean="0">
              <a:latin typeface="Bell MT" pitchFamily="18" charset="0"/>
            </a:endParaRPr>
          </a:p>
          <a:p>
            <a:pPr fontAlgn="base"/>
            <a:endParaRPr lang="en-US" sz="1700" dirty="0">
              <a:latin typeface="Bell MT" pitchFamily="18" charset="0"/>
            </a:endParaRPr>
          </a:p>
          <a:p>
            <a:pPr fontAlgn="base"/>
            <a:r>
              <a:rPr lang="en-US" dirty="0">
                <a:latin typeface="Bell MT" pitchFamily="18" charset="0"/>
              </a:rPr>
              <a:t> </a:t>
            </a:r>
            <a:r>
              <a:rPr lang="en-US" dirty="0" smtClean="0">
                <a:latin typeface="Bell MT" pitchFamily="18" charset="0"/>
              </a:rPr>
              <a:t>shall </a:t>
            </a:r>
            <a:r>
              <a:rPr lang="en-US" dirty="0">
                <a:latin typeface="Bell MT" pitchFamily="18" charset="0"/>
              </a:rPr>
              <a:t>place in safe custody all articles other than necessary wearing apparel found on the suspect.</a:t>
            </a:r>
          </a:p>
          <a:p>
            <a:pPr fontAlgn="base"/>
            <a:endParaRPr lang="en-US" sz="2100" dirty="0" smtClean="0">
              <a:latin typeface="Bell MT" pitchFamily="18" charset="0"/>
            </a:endParaRPr>
          </a:p>
          <a:p>
            <a:pPr fontAlgn="base"/>
            <a:r>
              <a:rPr lang="en-US" dirty="0" smtClean="0">
                <a:latin typeface="Bell MT" pitchFamily="18" charset="0"/>
              </a:rPr>
              <a:t>The search must </a:t>
            </a:r>
            <a:r>
              <a:rPr lang="en-US" dirty="0">
                <a:latin typeface="Bell MT" pitchFamily="18" charset="0"/>
              </a:rPr>
              <a:t>be done decently and by a person of the same sex unless it is impracticable. </a:t>
            </a:r>
            <a:endParaRPr lang="en-US" dirty="0" smtClean="0">
              <a:latin typeface="Bell MT" pitchFamily="18" charset="0"/>
            </a:endParaRPr>
          </a:p>
          <a:p>
            <a:pPr fontAlgn="base"/>
            <a:endParaRPr lang="en-US" dirty="0">
              <a:latin typeface="Bell MT" pitchFamily="18" charset="0"/>
            </a:endParaRPr>
          </a:p>
          <a:p>
            <a:pPr fontAlgn="base"/>
            <a:r>
              <a:rPr lang="en-US" dirty="0" smtClean="0">
                <a:latin typeface="Bell MT" pitchFamily="18" charset="0"/>
              </a:rPr>
              <a:t>Anything </a:t>
            </a:r>
            <a:r>
              <a:rPr lang="en-US" dirty="0">
                <a:latin typeface="Bell MT" pitchFamily="18" charset="0"/>
              </a:rPr>
              <a:t>belonging to the suspect must kept in safe custody, except his wearing apparel.</a:t>
            </a:r>
          </a:p>
          <a:p>
            <a:endParaRPr lang="en-US" dirty="0">
              <a:latin typeface="Bell MT" pitchFamily="18" charset="0"/>
            </a:endParaRPr>
          </a:p>
        </p:txBody>
      </p:sp>
    </p:spTree>
    <p:extLst>
      <p:ext uri="{BB962C8B-B14F-4D97-AF65-F5344CB8AC3E}">
        <p14:creationId xmlns:p14="http://schemas.microsoft.com/office/powerpoint/2010/main" val="1158160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r>
              <a:rPr lang="en-US" b="1" dirty="0"/>
              <a:t>Execution of Search </a:t>
            </a:r>
            <a:r>
              <a:rPr lang="en-US" b="1" dirty="0" smtClean="0"/>
              <a:t>warrant</a:t>
            </a:r>
            <a:endParaRPr lang="en-US" dirty="0"/>
          </a:p>
        </p:txBody>
      </p:sp>
      <p:sp>
        <p:nvSpPr>
          <p:cNvPr id="3" name="Content Placeholder 2"/>
          <p:cNvSpPr>
            <a:spLocks noGrp="1"/>
          </p:cNvSpPr>
          <p:nvPr>
            <p:ph idx="1"/>
          </p:nvPr>
        </p:nvSpPr>
        <p:spPr>
          <a:xfrm>
            <a:off x="457200" y="1412776"/>
            <a:ext cx="8229600" cy="5112568"/>
          </a:xfrm>
        </p:spPr>
        <p:txBody>
          <a:bodyPr>
            <a:noAutofit/>
          </a:bodyPr>
          <a:lstStyle/>
          <a:p>
            <a:pPr fontAlgn="base"/>
            <a:r>
              <a:rPr lang="en-US" sz="2400" dirty="0" smtClean="0">
                <a:latin typeface="Bell MT" pitchFamily="18" charset="0"/>
              </a:rPr>
              <a:t>Search warrant must be obtained from a competent authority such as a Judge, Magistrate or Justice of the Peace- s.146(1) ACJA.</a:t>
            </a:r>
          </a:p>
          <a:p>
            <a:pPr fontAlgn="base"/>
            <a:endParaRPr lang="en-US" sz="200" dirty="0" smtClean="0">
              <a:latin typeface="Bell MT" pitchFamily="18" charset="0"/>
            </a:endParaRPr>
          </a:p>
          <a:p>
            <a:pPr fontAlgn="base"/>
            <a:r>
              <a:rPr lang="en-US" sz="2400" dirty="0" smtClean="0">
                <a:latin typeface="Bell MT" pitchFamily="18" charset="0"/>
              </a:rPr>
              <a:t>Warrant </a:t>
            </a:r>
            <a:r>
              <a:rPr lang="en-US" sz="2400" dirty="0">
                <a:latin typeface="Bell MT" pitchFamily="18" charset="0"/>
              </a:rPr>
              <a:t>may be directed to one or more persons and, it may be executed by all or by one or more of them. S.147 ACJA</a:t>
            </a:r>
            <a:r>
              <a:rPr lang="en-US" sz="2400" dirty="0" smtClean="0">
                <a:latin typeface="Bell MT" pitchFamily="18" charset="0"/>
              </a:rPr>
              <a:t>.</a:t>
            </a:r>
          </a:p>
          <a:p>
            <a:pPr fontAlgn="base"/>
            <a:endParaRPr lang="en-US" sz="300" dirty="0" smtClean="0">
              <a:latin typeface="Bell MT" pitchFamily="18" charset="0"/>
            </a:endParaRPr>
          </a:p>
          <a:p>
            <a:pPr fontAlgn="base"/>
            <a:r>
              <a:rPr lang="en-US" sz="2400" dirty="0" smtClean="0">
                <a:latin typeface="Bell MT" pitchFamily="18" charset="0"/>
              </a:rPr>
              <a:t>Search </a:t>
            </a:r>
            <a:r>
              <a:rPr lang="en-US" sz="2400" dirty="0">
                <a:latin typeface="Bell MT" pitchFamily="18" charset="0"/>
              </a:rPr>
              <a:t>warrant may be issued and executed at any time, including a Sunday and public holiday - S. 148 ACJA</a:t>
            </a:r>
            <a:r>
              <a:rPr lang="en-US" sz="2400" dirty="0" smtClean="0">
                <a:latin typeface="Bell MT" pitchFamily="18" charset="0"/>
              </a:rPr>
              <a:t>.</a:t>
            </a:r>
          </a:p>
          <a:p>
            <a:pPr fontAlgn="base"/>
            <a:endParaRPr lang="en-US" sz="100" dirty="0">
              <a:latin typeface="Bell MT" pitchFamily="18" charset="0"/>
            </a:endParaRPr>
          </a:p>
          <a:p>
            <a:pPr fontAlgn="base"/>
            <a:r>
              <a:rPr lang="en-US" sz="2400" dirty="0" smtClean="0">
                <a:latin typeface="Bell MT" pitchFamily="18" charset="0"/>
              </a:rPr>
              <a:t>Executed </a:t>
            </a:r>
            <a:r>
              <a:rPr lang="en-US" sz="2400" dirty="0">
                <a:latin typeface="Bell MT" pitchFamily="18" charset="0"/>
              </a:rPr>
              <a:t>in the presence of two witnesses and the person to whom the search warrant is directed- S.149(4) ACJA</a:t>
            </a:r>
            <a:r>
              <a:rPr lang="en-US" sz="2400" dirty="0" smtClean="0">
                <a:latin typeface="Bell MT" pitchFamily="18" charset="0"/>
              </a:rPr>
              <a:t>.</a:t>
            </a:r>
          </a:p>
          <a:p>
            <a:pPr fontAlgn="base"/>
            <a:endParaRPr lang="en-US" sz="200" dirty="0">
              <a:latin typeface="Bell MT" pitchFamily="18" charset="0"/>
            </a:endParaRPr>
          </a:p>
          <a:p>
            <a:r>
              <a:rPr lang="en-US" sz="2400" dirty="0" smtClean="0">
                <a:latin typeface="Bell MT" pitchFamily="18" charset="0"/>
              </a:rPr>
              <a:t>Where </a:t>
            </a:r>
            <a:r>
              <a:rPr lang="en-US" sz="2400" dirty="0">
                <a:latin typeface="Bell MT" pitchFamily="18" charset="0"/>
              </a:rPr>
              <a:t>it is to be executed in another jurisdiction, the executing officer must apply to the court within whose jurisdiction the search is </a:t>
            </a:r>
            <a:r>
              <a:rPr lang="en-US" sz="2400" dirty="0" smtClean="0">
                <a:latin typeface="Bell MT" pitchFamily="18" charset="0"/>
              </a:rPr>
              <a:t>to be </a:t>
            </a:r>
            <a:r>
              <a:rPr lang="en-US" sz="2400" dirty="0">
                <a:latin typeface="Bell MT" pitchFamily="18" charset="0"/>
              </a:rPr>
              <a:t>made - s. 151 ACJA.</a:t>
            </a:r>
          </a:p>
        </p:txBody>
      </p:sp>
    </p:spTree>
    <p:extLst>
      <p:ext uri="{BB962C8B-B14F-4D97-AF65-F5344CB8AC3E}">
        <p14:creationId xmlns:p14="http://schemas.microsoft.com/office/powerpoint/2010/main" val="143071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Execution of Search warrant (2)</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a:latin typeface="Bell MT" pitchFamily="18" charset="0"/>
              </a:rPr>
              <a:t>Where access into the building, thing or place cannot obtained, the executing officer may proceed in the manner prescribed by sections 9, 10, 12 and 13 of this Act- s.149(2</a:t>
            </a:r>
            <a:r>
              <a:rPr lang="en-US" dirty="0" smtClean="0">
                <a:latin typeface="Bell MT" pitchFamily="18" charset="0"/>
              </a:rPr>
              <a:t>).</a:t>
            </a:r>
          </a:p>
          <a:p>
            <a:pPr marL="0" indent="0" fontAlgn="base">
              <a:buNone/>
            </a:pPr>
            <a:endParaRPr lang="en-US" sz="1900" dirty="0">
              <a:latin typeface="Bell MT" pitchFamily="18" charset="0"/>
            </a:endParaRPr>
          </a:p>
          <a:p>
            <a:pPr fontAlgn="base"/>
            <a:r>
              <a:rPr lang="en-US" dirty="0" smtClean="0">
                <a:latin typeface="Bell MT" pitchFamily="18" charset="0"/>
              </a:rPr>
              <a:t>Where </a:t>
            </a:r>
            <a:r>
              <a:rPr lang="en-US" dirty="0">
                <a:latin typeface="Bell MT" pitchFamily="18" charset="0"/>
              </a:rPr>
              <a:t>it is necessary to search a suspect’s body, it must be done decently by a person of the same sex- s.149(3</a:t>
            </a:r>
            <a:r>
              <a:rPr lang="en-US" dirty="0" smtClean="0">
                <a:latin typeface="Bell MT" pitchFamily="18" charset="0"/>
              </a:rPr>
              <a:t>).</a:t>
            </a:r>
          </a:p>
          <a:p>
            <a:pPr marL="0" indent="0" fontAlgn="base">
              <a:buNone/>
            </a:pPr>
            <a:endParaRPr lang="en-US" sz="1900" dirty="0">
              <a:latin typeface="Bell MT" pitchFamily="18" charset="0"/>
            </a:endParaRPr>
          </a:p>
          <a:p>
            <a:pPr fontAlgn="base"/>
            <a:r>
              <a:rPr lang="en-US" dirty="0" smtClean="0">
                <a:latin typeface="Bell MT" pitchFamily="18" charset="0"/>
              </a:rPr>
              <a:t>An </a:t>
            </a:r>
            <a:r>
              <a:rPr lang="en-US" dirty="0">
                <a:latin typeface="Bell MT" pitchFamily="18" charset="0"/>
              </a:rPr>
              <a:t>inventory of all items seized must be drawn, duly signed and a copy given to the person to the search searched- s149 (5) ACJA 2015.</a:t>
            </a:r>
          </a:p>
          <a:p>
            <a:endParaRPr lang="en-US" dirty="0">
              <a:latin typeface="Bell MT" pitchFamily="18" charset="0"/>
            </a:endParaRPr>
          </a:p>
        </p:txBody>
      </p:sp>
    </p:spTree>
    <p:extLst>
      <p:ext uri="{BB962C8B-B14F-4D97-AF65-F5344CB8AC3E}">
        <p14:creationId xmlns:p14="http://schemas.microsoft.com/office/powerpoint/2010/main" val="24945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r>
            <a:br>
              <a:rPr lang="en-US" b="1" dirty="0"/>
            </a:br>
            <a:r>
              <a:rPr lang="en-US" b="1" dirty="0"/>
              <a:t/>
            </a:r>
            <a:br>
              <a:rPr lang="en-US" b="1" dirty="0"/>
            </a:br>
            <a:r>
              <a:rPr lang="en-US" b="0" dirty="0" smtClean="0">
                <a:effectLst/>
              </a:rPr>
              <a:t/>
            </a:r>
            <a:br>
              <a:rPr lang="en-US" b="0" dirty="0" smtClean="0">
                <a:effectLst/>
              </a:rPr>
            </a:br>
            <a:r>
              <a:rPr lang="en-US" dirty="0" smtClean="0"/>
              <a:t/>
            </a:r>
            <a:br>
              <a:rPr lang="en-US" dirty="0" smtClean="0"/>
            </a:br>
            <a:r>
              <a:rPr lang="en-US" b="1" dirty="0" smtClean="0"/>
              <a:t>Documentation of suspects</a:t>
            </a:r>
            <a:r>
              <a:rPr lang="en-US" b="0" dirty="0" smtClean="0">
                <a:effectLst/>
              </a:rPr>
              <a:t/>
            </a:r>
            <a:br>
              <a:rPr lang="en-US" b="0" dirty="0" smtClean="0">
                <a:effectLst/>
              </a:rPr>
            </a:br>
            <a:r>
              <a:rPr lang="en-US" dirty="0" smtClean="0"/>
              <a:t/>
            </a:r>
            <a:br>
              <a:rPr lang="en-US" dirty="0" smtClean="0"/>
            </a:br>
            <a:r>
              <a:rPr lang="en-US" b="0" dirty="0" smtClean="0">
                <a:effectLst/>
              </a:rPr>
              <a:t/>
            </a:r>
            <a:br>
              <a:rPr lang="en-US" b="0" dirty="0" smtClean="0">
                <a:effectLst/>
              </a:rPr>
            </a:br>
            <a:r>
              <a:rPr lang="en-US" dirty="0" smtClean="0"/>
              <a:t/>
            </a:r>
            <a:br>
              <a:rPr lang="en-US" dirty="0" smtClean="0"/>
            </a:br>
            <a:endParaRPr lang="en-US" dirty="0"/>
          </a:p>
        </p:txBody>
      </p:sp>
      <p:sp>
        <p:nvSpPr>
          <p:cNvPr id="3" name="Content Placeholder 2"/>
          <p:cNvSpPr>
            <a:spLocks noGrp="1"/>
          </p:cNvSpPr>
          <p:nvPr>
            <p:ph idx="1"/>
          </p:nvPr>
        </p:nvSpPr>
        <p:spPr>
          <a:xfrm>
            <a:off x="457200" y="1600200"/>
            <a:ext cx="8229600" cy="4781128"/>
          </a:xfrm>
        </p:spPr>
        <p:txBody>
          <a:bodyPr>
            <a:normAutofit fontScale="85000" lnSpcReduction="10000"/>
          </a:bodyPr>
          <a:lstStyle/>
          <a:p>
            <a:pPr marL="0" indent="0">
              <a:buNone/>
            </a:pPr>
            <a:r>
              <a:rPr lang="en-US" dirty="0">
                <a:latin typeface="Bell MT" pitchFamily="18" charset="0"/>
              </a:rPr>
              <a:t>It is mandatory for the recording of personal data of the </a:t>
            </a:r>
            <a:r>
              <a:rPr lang="en-US" dirty="0" smtClean="0">
                <a:latin typeface="Bell MT" pitchFamily="18" charset="0"/>
              </a:rPr>
              <a:t>suspect- </a:t>
            </a:r>
            <a:r>
              <a:rPr lang="en-US" b="1" dirty="0" smtClean="0">
                <a:latin typeface="Bell MT" pitchFamily="18" charset="0"/>
              </a:rPr>
              <a:t>S. 15 ACJA</a:t>
            </a:r>
            <a:r>
              <a:rPr lang="en-US" dirty="0" smtClean="0">
                <a:latin typeface="Bell MT" pitchFamily="18" charset="0"/>
              </a:rPr>
              <a:t>. </a:t>
            </a:r>
            <a:r>
              <a:rPr lang="en-US" dirty="0">
                <a:latin typeface="Bell MT" pitchFamily="18" charset="0"/>
              </a:rPr>
              <a:t>Such personal data should include:</a:t>
            </a:r>
            <a:endParaRPr lang="en-US" b="0" dirty="0" smtClean="0">
              <a:effectLst/>
              <a:latin typeface="Bell MT" pitchFamily="18" charset="0"/>
            </a:endParaRPr>
          </a:p>
          <a:p>
            <a:pPr fontAlgn="base"/>
            <a:r>
              <a:rPr lang="en-US" dirty="0">
                <a:latin typeface="Bell MT" pitchFamily="18" charset="0"/>
              </a:rPr>
              <a:t>the alleged offence(s);</a:t>
            </a:r>
          </a:p>
          <a:p>
            <a:pPr fontAlgn="base"/>
            <a:r>
              <a:rPr lang="en-US" dirty="0">
                <a:latin typeface="Bell MT" pitchFamily="18" charset="0"/>
              </a:rPr>
              <a:t>the date and circumstances of the arrest; </a:t>
            </a:r>
          </a:p>
          <a:p>
            <a:pPr fontAlgn="base"/>
            <a:r>
              <a:rPr lang="en-US" dirty="0">
                <a:latin typeface="Bell MT" pitchFamily="18" charset="0"/>
              </a:rPr>
              <a:t>name, occupation and residential address of the suspect; and </a:t>
            </a:r>
          </a:p>
          <a:p>
            <a:pPr fontAlgn="base"/>
            <a:r>
              <a:rPr lang="en-US" dirty="0">
                <a:latin typeface="Bell MT" pitchFamily="18" charset="0"/>
              </a:rPr>
              <a:t>suspect’s height, photograph, fingerprint impressions, or such other means of identification. </a:t>
            </a:r>
            <a:endParaRPr lang="en-US" dirty="0" smtClean="0">
              <a:latin typeface="Bell MT" pitchFamily="18" charset="0"/>
            </a:endParaRPr>
          </a:p>
          <a:p>
            <a:pPr fontAlgn="base"/>
            <a:r>
              <a:rPr lang="en-US" dirty="0" smtClean="0">
                <a:latin typeface="Bell MT" pitchFamily="18" charset="0"/>
              </a:rPr>
              <a:t>The process must be concluded </a:t>
            </a:r>
            <a:r>
              <a:rPr lang="en-US" dirty="0">
                <a:latin typeface="Bell MT" pitchFamily="18" charset="0"/>
              </a:rPr>
              <a:t>within a reasonable time of the arrest of the suspect, but not exceeding 48 hours.</a:t>
            </a:r>
          </a:p>
          <a:p>
            <a:pPr marL="0" indent="0">
              <a:buNone/>
            </a:pPr>
            <a:endParaRPr lang="en-US" sz="1900" dirty="0">
              <a:latin typeface="Bell MT" pitchFamily="18" charset="0"/>
            </a:endParaRPr>
          </a:p>
        </p:txBody>
      </p:sp>
    </p:spTree>
    <p:extLst>
      <p:ext uri="{BB962C8B-B14F-4D97-AF65-F5344CB8AC3E}">
        <p14:creationId xmlns:p14="http://schemas.microsoft.com/office/powerpoint/2010/main" val="3486912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Pre-trial plea bargain</a:t>
            </a:r>
            <a:endParaRPr lang="en-US" dirty="0"/>
          </a:p>
        </p:txBody>
      </p:sp>
      <p:sp>
        <p:nvSpPr>
          <p:cNvPr id="3" name="Content Placeholder 2"/>
          <p:cNvSpPr>
            <a:spLocks noGrp="1"/>
          </p:cNvSpPr>
          <p:nvPr>
            <p:ph idx="1"/>
          </p:nvPr>
        </p:nvSpPr>
        <p:spPr/>
        <p:txBody>
          <a:bodyPr>
            <a:normAutofit fontScale="77500" lnSpcReduction="20000"/>
          </a:bodyPr>
          <a:lstStyle/>
          <a:p>
            <a:pPr marL="0" indent="0" fontAlgn="base">
              <a:buNone/>
            </a:pPr>
            <a:r>
              <a:rPr lang="en-US" dirty="0" smtClean="0">
                <a:latin typeface="Bell MT" pitchFamily="18" charset="0"/>
              </a:rPr>
              <a:t>Suspects </a:t>
            </a:r>
            <a:r>
              <a:rPr lang="en-US" dirty="0">
                <a:latin typeface="Bell MT" pitchFamily="18" charset="0"/>
              </a:rPr>
              <a:t>are arrested on a daily basis and charged with crimes which puts a tremendous pressure on the court system and detention facility. </a:t>
            </a:r>
            <a:r>
              <a:rPr lang="en-US" dirty="0" smtClean="0">
                <a:latin typeface="Bell MT" pitchFamily="18" charset="0"/>
              </a:rPr>
              <a:t>It is important to note that:</a:t>
            </a:r>
            <a:endParaRPr lang="en-US" dirty="0">
              <a:latin typeface="Bell MT" pitchFamily="18" charset="0"/>
            </a:endParaRPr>
          </a:p>
          <a:p>
            <a:pPr fontAlgn="base"/>
            <a:r>
              <a:rPr lang="en-US" dirty="0" smtClean="0">
                <a:latin typeface="Bell MT" pitchFamily="18" charset="0"/>
              </a:rPr>
              <a:t>It </a:t>
            </a:r>
            <a:r>
              <a:rPr lang="en-US" dirty="0">
                <a:latin typeface="Bell MT" pitchFamily="18" charset="0"/>
              </a:rPr>
              <a:t>is not all criminal complaint that gets to courts; some are resolved or </a:t>
            </a:r>
            <a:r>
              <a:rPr lang="en-US" dirty="0" smtClean="0">
                <a:latin typeface="Bell MT" pitchFamily="18" charset="0"/>
              </a:rPr>
              <a:t>disposed-of </a:t>
            </a:r>
            <a:r>
              <a:rPr lang="en-US" dirty="0">
                <a:latin typeface="Bell MT" pitchFamily="18" charset="0"/>
              </a:rPr>
              <a:t>without the prosecutor </a:t>
            </a:r>
            <a:r>
              <a:rPr lang="en-US" dirty="0" smtClean="0">
                <a:latin typeface="Bell MT" pitchFamily="18" charset="0"/>
              </a:rPr>
              <a:t>filing </a:t>
            </a:r>
            <a:r>
              <a:rPr lang="en-US" dirty="0">
                <a:latin typeface="Bell MT" pitchFamily="18" charset="0"/>
              </a:rPr>
              <a:t>any charge in court. </a:t>
            </a:r>
            <a:endParaRPr lang="en-US" dirty="0" smtClean="0">
              <a:latin typeface="Bell MT" pitchFamily="18" charset="0"/>
            </a:endParaRPr>
          </a:p>
          <a:p>
            <a:pPr marL="0" indent="0" fontAlgn="base">
              <a:buNone/>
            </a:pPr>
            <a:endParaRPr lang="en-US" dirty="0">
              <a:latin typeface="Bell MT" pitchFamily="18" charset="0"/>
            </a:endParaRPr>
          </a:p>
          <a:p>
            <a:pPr marL="0" indent="0">
              <a:buNone/>
            </a:pPr>
            <a:r>
              <a:rPr lang="en-US" dirty="0" smtClean="0">
                <a:latin typeface="Bell MT" pitchFamily="18" charset="0"/>
              </a:rPr>
              <a:t>The prosecutor </a:t>
            </a:r>
            <a:r>
              <a:rPr lang="en-US" dirty="0">
                <a:latin typeface="Bell MT" pitchFamily="18" charset="0"/>
              </a:rPr>
              <a:t>may agree </a:t>
            </a:r>
            <a:r>
              <a:rPr lang="en-US" dirty="0" smtClean="0">
                <a:latin typeface="Bell MT" pitchFamily="18" charset="0"/>
              </a:rPr>
              <a:t>to- </a:t>
            </a:r>
            <a:endParaRPr lang="en-US" b="0" dirty="0" smtClean="0">
              <a:effectLst/>
              <a:latin typeface="Bell MT" pitchFamily="18" charset="0"/>
            </a:endParaRPr>
          </a:p>
          <a:p>
            <a:pPr fontAlgn="base"/>
            <a:r>
              <a:rPr lang="en-US" dirty="0">
                <a:latin typeface="Bell MT" pitchFamily="18" charset="0"/>
              </a:rPr>
              <a:t>Reduce the number of counts or charges in a complaint.</a:t>
            </a:r>
          </a:p>
          <a:p>
            <a:pPr fontAlgn="base"/>
            <a:r>
              <a:rPr lang="en-US" dirty="0">
                <a:latin typeface="Bell MT" pitchFamily="18" charset="0"/>
              </a:rPr>
              <a:t>Reduce the charge from a serious offence to a simple </a:t>
            </a:r>
            <a:r>
              <a:rPr lang="en-US" dirty="0" smtClean="0">
                <a:latin typeface="Bell MT" pitchFamily="18" charset="0"/>
              </a:rPr>
              <a:t>offence. </a:t>
            </a:r>
            <a:r>
              <a:rPr lang="en-US" b="1" dirty="0" smtClean="0">
                <a:latin typeface="Bell MT" pitchFamily="18" charset="0"/>
              </a:rPr>
              <a:t>S. 270 (1) ACJA</a:t>
            </a:r>
            <a:r>
              <a:rPr lang="en-US" dirty="0" smtClean="0">
                <a:latin typeface="Bell MT" pitchFamily="18" charset="0"/>
              </a:rPr>
              <a:t>. </a:t>
            </a:r>
            <a:r>
              <a:rPr lang="en-US" b="0" dirty="0" smtClean="0">
                <a:effectLst/>
                <a:latin typeface="Bell MT" pitchFamily="18" charset="0"/>
              </a:rPr>
              <a:t/>
            </a:r>
            <a:br>
              <a:rPr lang="en-US" b="0" dirty="0" smtClean="0">
                <a:effectLst/>
                <a:latin typeface="Bell MT" pitchFamily="18" charset="0"/>
              </a:rPr>
            </a:br>
            <a:endParaRPr lang="en-US" dirty="0">
              <a:latin typeface="Bell MT" pitchFamily="18" charset="0"/>
            </a:endParaRPr>
          </a:p>
        </p:txBody>
      </p:sp>
    </p:spTree>
    <p:extLst>
      <p:ext uri="{BB962C8B-B14F-4D97-AF65-F5344CB8AC3E}">
        <p14:creationId xmlns:p14="http://schemas.microsoft.com/office/powerpoint/2010/main" val="122372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Benefits </a:t>
            </a:r>
            <a:r>
              <a:rPr lang="en-US" dirty="0"/>
              <a:t>of Plea Bargain</a:t>
            </a:r>
            <a:r>
              <a:rPr lang="en-US" b="0" dirty="0" smtClean="0">
                <a:effectLst/>
              </a:rPr>
              <a:t/>
            </a:r>
            <a:br>
              <a:rPr lang="en-US" b="0" dirty="0" smtClean="0">
                <a:effectLst/>
              </a:rPr>
            </a:b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fontAlgn="base"/>
            <a:r>
              <a:rPr lang="en-US" dirty="0">
                <a:latin typeface="Bell MT" pitchFamily="18" charset="0"/>
              </a:rPr>
              <a:t>Saves the prosecution the necessity of going through trial and proving its case</a:t>
            </a:r>
            <a:r>
              <a:rPr lang="en-US" dirty="0" smtClean="0">
                <a:latin typeface="Bell MT" pitchFamily="18" charset="0"/>
              </a:rPr>
              <a:t>.</a:t>
            </a:r>
          </a:p>
          <a:p>
            <a:pPr marL="0" indent="0" fontAlgn="base">
              <a:buNone/>
            </a:pPr>
            <a:endParaRPr lang="en-US" sz="1800" dirty="0" smtClean="0">
              <a:latin typeface="Bell MT" pitchFamily="18" charset="0"/>
            </a:endParaRPr>
          </a:p>
          <a:p>
            <a:pPr fontAlgn="base"/>
            <a:r>
              <a:rPr lang="en-US" dirty="0" smtClean="0">
                <a:latin typeface="Bell MT" pitchFamily="18" charset="0"/>
              </a:rPr>
              <a:t>Saves </a:t>
            </a:r>
            <a:r>
              <a:rPr lang="en-US" dirty="0">
                <a:latin typeface="Bell MT" pitchFamily="18" charset="0"/>
              </a:rPr>
              <a:t>the state material and human resources</a:t>
            </a:r>
            <a:r>
              <a:rPr lang="en-US" dirty="0" smtClean="0">
                <a:latin typeface="Bell MT" pitchFamily="18" charset="0"/>
              </a:rPr>
              <a:t>.</a:t>
            </a:r>
          </a:p>
          <a:p>
            <a:pPr fontAlgn="base"/>
            <a:endParaRPr lang="en-US" b="0" dirty="0">
              <a:effectLst/>
              <a:latin typeface="Bell MT" pitchFamily="18" charset="0"/>
            </a:endParaRPr>
          </a:p>
          <a:p>
            <a:pPr fontAlgn="base"/>
            <a:r>
              <a:rPr lang="en-US" dirty="0" smtClean="0">
                <a:latin typeface="Bell MT" pitchFamily="18" charset="0"/>
              </a:rPr>
              <a:t>Provides </a:t>
            </a:r>
            <a:r>
              <a:rPr lang="en-US" dirty="0">
                <a:latin typeface="Bell MT" pitchFamily="18" charset="0"/>
              </a:rPr>
              <a:t>the defendant with an opportunity for lighter sentence.</a:t>
            </a:r>
          </a:p>
          <a:p>
            <a:pPr marL="0" indent="0">
              <a:buNone/>
            </a:pPr>
            <a:endParaRPr lang="en-US" dirty="0"/>
          </a:p>
        </p:txBody>
      </p:sp>
    </p:spTree>
    <p:extLst>
      <p:ext uri="{BB962C8B-B14F-4D97-AF65-F5344CB8AC3E}">
        <p14:creationId xmlns:p14="http://schemas.microsoft.com/office/powerpoint/2010/main" val="1721134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Benefits of Plea </a:t>
            </a:r>
            <a:r>
              <a:rPr lang="en-US" b="1" dirty="0" smtClean="0"/>
              <a:t>Bargain (2)</a:t>
            </a:r>
            <a:endParaRPr lang="en-US" b="1" dirty="0"/>
          </a:p>
        </p:txBody>
      </p:sp>
      <p:sp>
        <p:nvSpPr>
          <p:cNvPr id="3" name="Content Placeholder 2"/>
          <p:cNvSpPr>
            <a:spLocks noGrp="1"/>
          </p:cNvSpPr>
          <p:nvPr>
            <p:ph idx="1"/>
          </p:nvPr>
        </p:nvSpPr>
        <p:spPr/>
        <p:txBody>
          <a:bodyPr>
            <a:normAutofit/>
          </a:bodyPr>
          <a:lstStyle/>
          <a:p>
            <a:pPr fontAlgn="base">
              <a:buFont typeface="Wingdings" pitchFamily="2" charset="2"/>
              <a:buChar char="§"/>
            </a:pPr>
            <a:r>
              <a:rPr lang="en-US" dirty="0" smtClean="0">
                <a:latin typeface="Bell MT" pitchFamily="18" charset="0"/>
              </a:rPr>
              <a:t>Plea bargain remains the quickest means of resolving criminal cases. </a:t>
            </a:r>
          </a:p>
          <a:p>
            <a:pPr marL="0" indent="0" fontAlgn="base">
              <a:buNone/>
            </a:pPr>
            <a:endParaRPr lang="en-US" sz="2000" dirty="0" smtClean="0">
              <a:latin typeface="Bell MT" pitchFamily="18" charset="0"/>
            </a:endParaRPr>
          </a:p>
          <a:p>
            <a:pPr fontAlgn="base">
              <a:buFont typeface="Wingdings" pitchFamily="2" charset="2"/>
              <a:buChar char="§"/>
            </a:pPr>
            <a:r>
              <a:rPr lang="en-US" dirty="0" smtClean="0">
                <a:latin typeface="Bell MT" pitchFamily="18" charset="0"/>
              </a:rPr>
              <a:t>The defendant </a:t>
            </a:r>
            <a:r>
              <a:rPr lang="en-US" dirty="0">
                <a:latin typeface="Bell MT" pitchFamily="18" charset="0"/>
              </a:rPr>
              <a:t>is generally motivated by avoiding:</a:t>
            </a:r>
          </a:p>
          <a:p>
            <a:pPr fontAlgn="base">
              <a:buFont typeface="Courier New" pitchFamily="49" charset="0"/>
              <a:buChar char="o"/>
            </a:pPr>
            <a:r>
              <a:rPr lang="en-US" dirty="0" smtClean="0">
                <a:latin typeface="Bell MT" pitchFamily="18" charset="0"/>
              </a:rPr>
              <a:t>a </a:t>
            </a:r>
            <a:r>
              <a:rPr lang="en-US" dirty="0">
                <a:latin typeface="Bell MT" pitchFamily="18" charset="0"/>
              </a:rPr>
              <a:t>likely heavier punishment</a:t>
            </a:r>
            <a:r>
              <a:rPr lang="en-US" dirty="0" smtClean="0">
                <a:latin typeface="Bell MT" pitchFamily="18" charset="0"/>
              </a:rPr>
              <a:t>.</a:t>
            </a:r>
          </a:p>
          <a:p>
            <a:pPr fontAlgn="base">
              <a:buFont typeface="Courier New" pitchFamily="49" charset="0"/>
              <a:buChar char="o"/>
            </a:pPr>
            <a:r>
              <a:rPr lang="en-US" dirty="0">
                <a:latin typeface="Bell MT" pitchFamily="18" charset="0"/>
              </a:rPr>
              <a:t>t</a:t>
            </a:r>
            <a:r>
              <a:rPr lang="en-US" dirty="0" smtClean="0">
                <a:latin typeface="Bell MT" pitchFamily="18" charset="0"/>
              </a:rPr>
              <a:t>he expense of a trial.</a:t>
            </a:r>
          </a:p>
          <a:p>
            <a:pPr fontAlgn="base">
              <a:buFont typeface="Courier New" pitchFamily="49" charset="0"/>
              <a:buChar char="o"/>
            </a:pPr>
            <a:r>
              <a:rPr lang="en-US" dirty="0">
                <a:latin typeface="Bell MT" pitchFamily="18" charset="0"/>
              </a:rPr>
              <a:t>p</a:t>
            </a:r>
            <a:r>
              <a:rPr lang="en-US" dirty="0" smtClean="0">
                <a:latin typeface="Bell MT" pitchFamily="18" charset="0"/>
              </a:rPr>
              <a:t>ossibility of avoiding incarceration. </a:t>
            </a:r>
          </a:p>
          <a:p>
            <a:pPr marL="0" indent="0" fontAlgn="base">
              <a:buNone/>
            </a:pPr>
            <a:endParaRPr lang="en-US" sz="1600" dirty="0"/>
          </a:p>
          <a:p>
            <a:pPr marL="0" indent="0">
              <a:buNone/>
            </a:pPr>
            <a:endParaRPr lang="en-US" dirty="0"/>
          </a:p>
        </p:txBody>
      </p:sp>
    </p:spTree>
    <p:extLst>
      <p:ext uri="{BB962C8B-B14F-4D97-AF65-F5344CB8AC3E}">
        <p14:creationId xmlns:p14="http://schemas.microsoft.com/office/powerpoint/2010/main" val="290613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Expected Outcome</a:t>
            </a:r>
            <a:endParaRPr lang="en-US" b="1" dirty="0"/>
          </a:p>
        </p:txBody>
      </p:sp>
      <p:sp>
        <p:nvSpPr>
          <p:cNvPr id="3" name="Content Placeholder 2"/>
          <p:cNvSpPr>
            <a:spLocks noGrp="1"/>
          </p:cNvSpPr>
          <p:nvPr>
            <p:ph idx="1"/>
          </p:nvPr>
        </p:nvSpPr>
        <p:spPr/>
        <p:txBody>
          <a:bodyPr/>
          <a:lstStyle/>
          <a:p>
            <a:pPr marL="0" indent="0" algn="just">
              <a:buNone/>
            </a:pPr>
            <a:r>
              <a:rPr lang="en-GB" sz="2800" dirty="0">
                <a:latin typeface="Bell MT" pitchFamily="18" charset="0"/>
              </a:rPr>
              <a:t>At the end of the presentation, </a:t>
            </a:r>
            <a:r>
              <a:rPr lang="en-GB" sz="2800" dirty="0" smtClean="0">
                <a:latin typeface="Bell MT" pitchFamily="18" charset="0"/>
              </a:rPr>
              <a:t>trainees will</a:t>
            </a:r>
            <a:endParaRPr lang="en-GB" sz="2800" dirty="0">
              <a:latin typeface="Bell MT" pitchFamily="18" charset="0"/>
            </a:endParaRPr>
          </a:p>
          <a:p>
            <a:pPr marL="0" indent="0" algn="just">
              <a:buNone/>
            </a:pPr>
            <a:r>
              <a:rPr lang="en-GB" sz="2800" dirty="0">
                <a:latin typeface="Bell MT" pitchFamily="18" charset="0"/>
              </a:rPr>
              <a:t>be able to explain the changes made in </a:t>
            </a:r>
          </a:p>
          <a:p>
            <a:pPr marL="514350" indent="-514350" algn="just">
              <a:buAutoNum type="arabicPeriod"/>
            </a:pPr>
            <a:r>
              <a:rPr lang="en-GB" b="1" dirty="0">
                <a:latin typeface="Bell MT" pitchFamily="18" charset="0"/>
              </a:rPr>
              <a:t>the way </a:t>
            </a:r>
            <a:r>
              <a:rPr lang="en-GB" b="1" dirty="0" smtClean="0">
                <a:latin typeface="Bell MT" pitchFamily="18" charset="0"/>
              </a:rPr>
              <a:t>suspects </a:t>
            </a:r>
            <a:r>
              <a:rPr lang="en-GB" b="1" dirty="0">
                <a:latin typeface="Bell MT" pitchFamily="18" charset="0"/>
              </a:rPr>
              <a:t>are </a:t>
            </a:r>
            <a:r>
              <a:rPr lang="en-GB" b="1" dirty="0" smtClean="0">
                <a:latin typeface="Bell MT" pitchFamily="18" charset="0"/>
              </a:rPr>
              <a:t>investigated, searched, documented </a:t>
            </a:r>
            <a:r>
              <a:rPr lang="en-GB" b="1" dirty="0">
                <a:latin typeface="Bell MT" pitchFamily="18" charset="0"/>
              </a:rPr>
              <a:t>and detained;</a:t>
            </a:r>
          </a:p>
          <a:p>
            <a:pPr marL="514350" indent="-514350" algn="just">
              <a:buFont typeface="Arial" pitchFamily="34" charset="0"/>
              <a:buAutoNum type="arabicPeriod"/>
            </a:pPr>
            <a:r>
              <a:rPr lang="en-GB" b="1" dirty="0" smtClean="0">
                <a:latin typeface="Bell MT" pitchFamily="18" charset="0"/>
              </a:rPr>
              <a:t>The </a:t>
            </a:r>
            <a:r>
              <a:rPr lang="en-GB" b="1" dirty="0">
                <a:latin typeface="Bell MT" pitchFamily="18" charset="0"/>
              </a:rPr>
              <a:t>safeguards introduced to ensure that remand detention is not abused or prolonged</a:t>
            </a:r>
            <a:r>
              <a:rPr lang="en-GB" b="1" dirty="0" smtClean="0">
                <a:latin typeface="Bell MT" pitchFamily="18" charset="0"/>
              </a:rPr>
              <a:t>;</a:t>
            </a:r>
          </a:p>
          <a:p>
            <a:pPr marL="514350" indent="-514350" algn="just">
              <a:buFont typeface="Arial" pitchFamily="34" charset="0"/>
              <a:buAutoNum type="arabicPeriod"/>
            </a:pPr>
            <a:r>
              <a:rPr lang="en-GB" b="1" dirty="0" smtClean="0">
                <a:latin typeface="Bell MT" pitchFamily="18" charset="0"/>
              </a:rPr>
              <a:t>Preparation of charges.</a:t>
            </a:r>
            <a:endParaRPr lang="en-GB" b="1" dirty="0">
              <a:latin typeface="Bell MT" pitchFamily="18" charset="0"/>
            </a:endParaRPr>
          </a:p>
          <a:p>
            <a:pPr marL="0" indent="0">
              <a:buNone/>
            </a:pPr>
            <a:endParaRPr lang="en-GB" dirty="0"/>
          </a:p>
        </p:txBody>
      </p:sp>
    </p:spTree>
    <p:extLst>
      <p:ext uri="{BB962C8B-B14F-4D97-AF65-F5344CB8AC3E}">
        <p14:creationId xmlns:p14="http://schemas.microsoft.com/office/powerpoint/2010/main" val="3191797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Plea-Bargaining</a:t>
            </a:r>
            <a:endParaRPr lang="en-US" dirty="0"/>
          </a:p>
        </p:txBody>
      </p:sp>
      <p:sp>
        <p:nvSpPr>
          <p:cNvPr id="3" name="Content Placeholder 2"/>
          <p:cNvSpPr>
            <a:spLocks noGrp="1"/>
          </p:cNvSpPr>
          <p:nvPr>
            <p:ph idx="1"/>
          </p:nvPr>
        </p:nvSpPr>
        <p:spPr/>
        <p:txBody>
          <a:bodyPr>
            <a:normAutofit fontScale="85000" lnSpcReduction="10000"/>
          </a:bodyPr>
          <a:lstStyle/>
          <a:p>
            <a:pPr marL="0" indent="0" fontAlgn="base">
              <a:buNone/>
            </a:pPr>
            <a:r>
              <a:rPr lang="en-US" b="1" dirty="0">
                <a:latin typeface="Bell MT" pitchFamily="18" charset="0"/>
              </a:rPr>
              <a:t>Sentence bargaining and charge bargaining</a:t>
            </a:r>
            <a:endParaRPr lang="en-US" dirty="0">
              <a:latin typeface="Bell MT" pitchFamily="18" charset="0"/>
            </a:endParaRPr>
          </a:p>
          <a:p>
            <a:pPr marL="0" indent="0">
              <a:buNone/>
            </a:pPr>
            <a:r>
              <a:rPr lang="en-US" dirty="0">
                <a:latin typeface="Bell MT" pitchFamily="18" charset="0"/>
              </a:rPr>
              <a:t>( However, Plea bargaining can be broken into additional categories.)</a:t>
            </a:r>
            <a:endParaRPr lang="en-US" b="0" dirty="0" smtClean="0">
              <a:effectLst/>
              <a:latin typeface="Bell MT" pitchFamily="18" charset="0"/>
            </a:endParaRPr>
          </a:p>
          <a:p>
            <a:r>
              <a:rPr lang="en-US" b="1" dirty="0">
                <a:latin typeface="Bell MT" pitchFamily="18" charset="0"/>
              </a:rPr>
              <a:t>Sentence bargaining </a:t>
            </a:r>
            <a:r>
              <a:rPr lang="en-US" dirty="0">
                <a:latin typeface="Bell MT" pitchFamily="18" charset="0"/>
              </a:rPr>
              <a:t>is a method of plea bargaining in which the prosecutor agrees to recommend a lighter sentence for specific charges if the defendant pleads guilty or no contest to them. </a:t>
            </a:r>
            <a:endParaRPr lang="en-US" b="0" dirty="0" smtClean="0">
              <a:effectLst/>
              <a:latin typeface="Bell MT" pitchFamily="18" charset="0"/>
            </a:endParaRPr>
          </a:p>
          <a:p>
            <a:r>
              <a:rPr lang="en-US" b="1" dirty="0">
                <a:latin typeface="Bell MT" pitchFamily="18" charset="0"/>
              </a:rPr>
              <a:t>Charge bargaining</a:t>
            </a:r>
            <a:r>
              <a:rPr lang="en-US" dirty="0">
                <a:latin typeface="Bell MT" pitchFamily="18" charset="0"/>
              </a:rPr>
              <a:t> is where a prosecutor agrees to drop some charges or reduce a charge to a less serious offence in exchange for a plea by the defendant.</a:t>
            </a:r>
            <a:endParaRPr lang="en-US" b="0" dirty="0" smtClean="0">
              <a:effectLst/>
              <a:latin typeface="Bell MT" pitchFamily="18" charset="0"/>
            </a:endParaRPr>
          </a:p>
          <a:p>
            <a:endParaRPr lang="en-US" dirty="0">
              <a:latin typeface="Bell MT" pitchFamily="18" charset="0"/>
            </a:endParaRPr>
          </a:p>
        </p:txBody>
      </p:sp>
    </p:spTree>
    <p:extLst>
      <p:ext uri="{BB962C8B-B14F-4D97-AF65-F5344CB8AC3E}">
        <p14:creationId xmlns:p14="http://schemas.microsoft.com/office/powerpoint/2010/main" val="423529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When </a:t>
            </a:r>
            <a:r>
              <a:rPr lang="en-US" b="1" dirty="0" smtClean="0"/>
              <a:t>Plea </a:t>
            </a:r>
            <a:r>
              <a:rPr lang="en-US" b="1" dirty="0"/>
              <a:t>Bargains </a:t>
            </a:r>
            <a:r>
              <a:rPr lang="en-US" b="1" dirty="0" smtClean="0"/>
              <a:t>Negotiation are </a:t>
            </a:r>
            <a:r>
              <a:rPr lang="en-US" b="1" dirty="0"/>
              <a:t>Made?</a:t>
            </a:r>
          </a:p>
        </p:txBody>
      </p:sp>
      <p:sp>
        <p:nvSpPr>
          <p:cNvPr id="3" name="Content Placeholder 2"/>
          <p:cNvSpPr>
            <a:spLocks noGrp="1"/>
          </p:cNvSpPr>
          <p:nvPr>
            <p:ph idx="1"/>
          </p:nvPr>
        </p:nvSpPr>
        <p:spPr/>
        <p:txBody>
          <a:bodyPr>
            <a:normAutofit fontScale="85000" lnSpcReduction="10000"/>
          </a:bodyPr>
          <a:lstStyle/>
          <a:p>
            <a:r>
              <a:rPr lang="en-US" dirty="0" smtClean="0">
                <a:latin typeface="Bell MT" pitchFamily="18" charset="0"/>
              </a:rPr>
              <a:t>Plea </a:t>
            </a:r>
            <a:r>
              <a:rPr lang="en-US" dirty="0">
                <a:latin typeface="Bell MT" pitchFamily="18" charset="0"/>
              </a:rPr>
              <a:t>bargaining can take place at virtually any stage in the criminal justice </a:t>
            </a:r>
            <a:r>
              <a:rPr lang="en-US" dirty="0" smtClean="0">
                <a:latin typeface="Bell MT" pitchFamily="18" charset="0"/>
              </a:rPr>
              <a:t>process.</a:t>
            </a:r>
          </a:p>
          <a:p>
            <a:pPr marL="0" indent="0">
              <a:buNone/>
            </a:pPr>
            <a:endParaRPr lang="en-US" b="0" dirty="0" smtClean="0">
              <a:effectLst/>
              <a:latin typeface="Bell MT" pitchFamily="18" charset="0"/>
            </a:endParaRPr>
          </a:p>
          <a:p>
            <a:r>
              <a:rPr lang="en-US" dirty="0" smtClean="0">
                <a:latin typeface="Bell MT" pitchFamily="18" charset="0"/>
              </a:rPr>
              <a:t>Plea </a:t>
            </a:r>
            <a:r>
              <a:rPr lang="en-US" dirty="0">
                <a:latin typeface="Bell MT" pitchFamily="18" charset="0"/>
              </a:rPr>
              <a:t>deals can be struck shortly after a defendant is arrested and before the prosecutor files criminal </a:t>
            </a:r>
            <a:r>
              <a:rPr lang="en-US" dirty="0" smtClean="0">
                <a:latin typeface="Bell MT" pitchFamily="18" charset="0"/>
              </a:rPr>
              <a:t>charges</a:t>
            </a:r>
            <a:r>
              <a:rPr lang="en-US" dirty="0">
                <a:latin typeface="Bell MT" pitchFamily="18" charset="0"/>
              </a:rPr>
              <a:t> </a:t>
            </a:r>
            <a:r>
              <a:rPr lang="en-US" dirty="0" smtClean="0">
                <a:latin typeface="Bell MT" pitchFamily="18" charset="0"/>
              </a:rPr>
              <a:t>or</a:t>
            </a:r>
          </a:p>
          <a:p>
            <a:pPr marL="0" indent="0">
              <a:buNone/>
            </a:pPr>
            <a:endParaRPr lang="en-US" dirty="0" smtClean="0">
              <a:latin typeface="Bell MT" pitchFamily="18" charset="0"/>
            </a:endParaRPr>
          </a:p>
          <a:p>
            <a:r>
              <a:rPr lang="en-US" dirty="0" smtClean="0">
                <a:latin typeface="Bell MT" pitchFamily="18" charset="0"/>
              </a:rPr>
              <a:t>Plea deals can be negotiated after a charge is filed.</a:t>
            </a:r>
            <a:endParaRPr lang="en-US" b="0" dirty="0" smtClean="0">
              <a:effectLst/>
              <a:latin typeface="Bell MT" pitchFamily="18" charset="0"/>
            </a:endParaRPr>
          </a:p>
          <a:p>
            <a:pPr marL="0" indent="0">
              <a:buNone/>
            </a:pPr>
            <a:r>
              <a:rPr lang="en-US" dirty="0" smtClean="0">
                <a:latin typeface="Bell MT" pitchFamily="18" charset="0"/>
              </a:rPr>
              <a:t/>
            </a:r>
            <a:br>
              <a:rPr lang="en-US" dirty="0" smtClean="0">
                <a:latin typeface="Bell MT" pitchFamily="18" charset="0"/>
              </a:rPr>
            </a:br>
            <a:endParaRPr lang="en-US" dirty="0">
              <a:latin typeface="Bell MT" pitchFamily="18" charset="0"/>
            </a:endParaRPr>
          </a:p>
        </p:txBody>
      </p:sp>
    </p:spTree>
    <p:extLst>
      <p:ext uri="{BB962C8B-B14F-4D97-AF65-F5344CB8AC3E}">
        <p14:creationId xmlns:p14="http://schemas.microsoft.com/office/powerpoint/2010/main" val="1980482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p>
          <a:p>
            <a:pPr marL="0" indent="0">
              <a:buNone/>
            </a:pPr>
            <a:endParaRPr lang="en-US" sz="1800" dirty="0"/>
          </a:p>
          <a:p>
            <a:pPr marL="0" indent="0">
              <a:buNone/>
            </a:pPr>
            <a:endParaRPr lang="en-US" sz="1400" dirty="0" smtClean="0"/>
          </a:p>
          <a:p>
            <a:pPr marL="0" indent="0">
              <a:buNone/>
            </a:pPr>
            <a:r>
              <a:rPr lang="en-US" sz="4500" b="1" dirty="0"/>
              <a:t>	</a:t>
            </a:r>
            <a:r>
              <a:rPr lang="en-US" sz="4500" b="1" dirty="0" smtClean="0"/>
              <a:t>PRE-TRIAL ISSUES (PART 2)</a:t>
            </a:r>
            <a:endParaRPr lang="en-US" sz="4500" b="1" dirty="0"/>
          </a:p>
        </p:txBody>
      </p:sp>
    </p:spTree>
    <p:extLst>
      <p:ext uri="{BB962C8B-B14F-4D97-AF65-F5344CB8AC3E}">
        <p14:creationId xmlns:p14="http://schemas.microsoft.com/office/powerpoint/2010/main" val="1812955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Pre-trial Bail</a:t>
            </a:r>
            <a:endParaRPr lang="en-US" dirty="0"/>
          </a:p>
        </p:txBody>
      </p:sp>
      <p:sp>
        <p:nvSpPr>
          <p:cNvPr id="3" name="Content Placeholder 2"/>
          <p:cNvSpPr>
            <a:spLocks noGrp="1"/>
          </p:cNvSpPr>
          <p:nvPr>
            <p:ph idx="1"/>
          </p:nvPr>
        </p:nvSpPr>
        <p:spPr/>
        <p:txBody>
          <a:bodyPr>
            <a:normAutofit/>
          </a:bodyPr>
          <a:lstStyle/>
          <a:p>
            <a:pPr algn="just" fontAlgn="base"/>
            <a:r>
              <a:rPr lang="en-US" sz="3000" dirty="0">
                <a:latin typeface="Bell MT" pitchFamily="18" charset="0"/>
              </a:rPr>
              <a:t>T</a:t>
            </a:r>
            <a:r>
              <a:rPr lang="en-US" sz="3000" dirty="0" smtClean="0">
                <a:latin typeface="Bell MT" pitchFamily="18" charset="0"/>
              </a:rPr>
              <a:t>he grant of bail is designed to ensure that a suspect is made available any time he is required in the course of investigation of the case or at the trial.</a:t>
            </a:r>
          </a:p>
          <a:p>
            <a:pPr algn="just" fontAlgn="base"/>
            <a:r>
              <a:rPr lang="en-US" sz="3000" dirty="0" smtClean="0">
                <a:latin typeface="Bell MT" pitchFamily="18" charset="0"/>
              </a:rPr>
              <a:t>It also serve as a guarantee of the suspect’s fundamental human right derived from the right of presumption of innocence in 36(5) of the 1999 CFRN (as amended).</a:t>
            </a:r>
          </a:p>
          <a:p>
            <a:pPr algn="just" fontAlgn="base"/>
            <a:endParaRPr lang="en-US" sz="100" dirty="0" smtClean="0">
              <a:latin typeface="Bell MT" pitchFamily="18" charset="0"/>
            </a:endParaRPr>
          </a:p>
        </p:txBody>
      </p:sp>
    </p:spTree>
    <p:extLst>
      <p:ext uri="{BB962C8B-B14F-4D97-AF65-F5344CB8AC3E}">
        <p14:creationId xmlns:p14="http://schemas.microsoft.com/office/powerpoint/2010/main" val="3410685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Procedure for administrative Bail</a:t>
            </a:r>
            <a:endParaRPr lang="en-US" b="1" dirty="0"/>
          </a:p>
        </p:txBody>
      </p:sp>
      <p:sp>
        <p:nvSpPr>
          <p:cNvPr id="3" name="Content Placeholder 2"/>
          <p:cNvSpPr>
            <a:spLocks noGrp="1"/>
          </p:cNvSpPr>
          <p:nvPr>
            <p:ph idx="1"/>
          </p:nvPr>
        </p:nvSpPr>
        <p:spPr/>
        <p:txBody>
          <a:bodyPr>
            <a:normAutofit fontScale="85000" lnSpcReduction="10000"/>
          </a:bodyPr>
          <a:lstStyle/>
          <a:p>
            <a:r>
              <a:rPr lang="en-US" b="1" dirty="0" smtClean="0">
                <a:latin typeface="Bell MT" pitchFamily="18" charset="0"/>
              </a:rPr>
              <a:t>Ss. 30 &amp; 31 </a:t>
            </a:r>
            <a:r>
              <a:rPr lang="en-US" dirty="0" smtClean="0">
                <a:latin typeface="Bell MT" pitchFamily="18" charset="0"/>
              </a:rPr>
              <a:t>of ACJA provides that where </a:t>
            </a:r>
            <a:r>
              <a:rPr lang="en-US" dirty="0">
                <a:latin typeface="Bell MT" pitchFamily="18" charset="0"/>
              </a:rPr>
              <a:t>a suspect is taken into custody, and it appears </a:t>
            </a:r>
            <a:r>
              <a:rPr lang="en-US" dirty="0" smtClean="0">
                <a:latin typeface="Bell MT" pitchFamily="18" charset="0"/>
              </a:rPr>
              <a:t>that investigation cannot </a:t>
            </a:r>
            <a:r>
              <a:rPr lang="en-US" dirty="0">
                <a:latin typeface="Bell MT" pitchFamily="18" charset="0"/>
              </a:rPr>
              <a:t>be completed without delay, </a:t>
            </a:r>
            <a:r>
              <a:rPr lang="en-US" dirty="0" smtClean="0">
                <a:latin typeface="Bell MT" pitchFamily="18" charset="0"/>
              </a:rPr>
              <a:t>the suspect may be </a:t>
            </a:r>
            <a:r>
              <a:rPr lang="en-US" dirty="0">
                <a:latin typeface="Bell MT" pitchFamily="18" charset="0"/>
              </a:rPr>
              <a:t>discharge </a:t>
            </a:r>
            <a:r>
              <a:rPr lang="en-US" dirty="0" smtClean="0">
                <a:latin typeface="Bell MT" pitchFamily="18" charset="0"/>
              </a:rPr>
              <a:t>upon entering </a:t>
            </a:r>
            <a:r>
              <a:rPr lang="en-US" dirty="0">
                <a:latin typeface="Bell MT" pitchFamily="18" charset="0"/>
              </a:rPr>
              <a:t>into a recognizance, with or without sureties for a reasonable </a:t>
            </a:r>
            <a:r>
              <a:rPr lang="en-US" dirty="0" smtClean="0">
                <a:latin typeface="Bell MT" pitchFamily="18" charset="0"/>
              </a:rPr>
              <a:t>amount. </a:t>
            </a:r>
          </a:p>
          <a:p>
            <a:endParaRPr lang="en-US" sz="1300" dirty="0" smtClean="0">
              <a:latin typeface="Bell MT" pitchFamily="18" charset="0"/>
            </a:endParaRPr>
          </a:p>
          <a:p>
            <a:r>
              <a:rPr lang="en-US" dirty="0" smtClean="0">
                <a:latin typeface="Bell MT" pitchFamily="18" charset="0"/>
              </a:rPr>
              <a:t>Refusal to accept surety based on gender alone violates </a:t>
            </a:r>
            <a:r>
              <a:rPr lang="en-US" b="1" dirty="0" smtClean="0">
                <a:latin typeface="Bell MT" pitchFamily="18" charset="0"/>
              </a:rPr>
              <a:t>S. 167 of ACJA</a:t>
            </a:r>
            <a:r>
              <a:rPr lang="en-US" dirty="0" smtClean="0">
                <a:latin typeface="Bell MT" pitchFamily="18" charset="0"/>
              </a:rPr>
              <a:t>.</a:t>
            </a:r>
          </a:p>
          <a:p>
            <a:endParaRPr lang="en-US" sz="1000" dirty="0">
              <a:latin typeface="Bell MT" pitchFamily="18" charset="0"/>
            </a:endParaRPr>
          </a:p>
          <a:p>
            <a:endParaRPr lang="en-US" sz="100" dirty="0" smtClean="0">
              <a:latin typeface="Bell MT" pitchFamily="18" charset="0"/>
            </a:endParaRPr>
          </a:p>
          <a:p>
            <a:endParaRPr lang="en-US" sz="1100" dirty="0">
              <a:latin typeface="Bell MT" pitchFamily="18" charset="0"/>
            </a:endParaRPr>
          </a:p>
          <a:p>
            <a:r>
              <a:rPr lang="en-US" dirty="0" smtClean="0">
                <a:latin typeface="Bell MT" pitchFamily="18" charset="0"/>
              </a:rPr>
              <a:t>For capital offences it is only the High Court </a:t>
            </a:r>
            <a:r>
              <a:rPr lang="en-US" dirty="0">
                <a:latin typeface="Bell MT" pitchFamily="18" charset="0"/>
              </a:rPr>
              <a:t>under exceptional </a:t>
            </a:r>
            <a:r>
              <a:rPr lang="en-US" dirty="0" smtClean="0">
                <a:latin typeface="Bell MT" pitchFamily="18" charset="0"/>
              </a:rPr>
              <a:t>circumstances that has power to grant bail. </a:t>
            </a:r>
            <a:r>
              <a:rPr lang="en-US" b="1" dirty="0" smtClean="0">
                <a:latin typeface="Bell MT" pitchFamily="18" charset="0"/>
              </a:rPr>
              <a:t>S. 161 ACJA</a:t>
            </a:r>
            <a:r>
              <a:rPr lang="en-US" dirty="0" smtClean="0">
                <a:latin typeface="Bell MT" pitchFamily="18" charset="0"/>
              </a:rPr>
              <a:t> </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694397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Remedy of suspect detained in </a:t>
            </a:r>
            <a:r>
              <a:rPr lang="en-US" b="1" dirty="0" smtClean="0"/>
              <a:t>custody</a:t>
            </a:r>
            <a:endParaRPr lang="en-US" b="1" dirty="0"/>
          </a:p>
        </p:txBody>
      </p:sp>
      <p:sp>
        <p:nvSpPr>
          <p:cNvPr id="3" name="Content Placeholder 2"/>
          <p:cNvSpPr>
            <a:spLocks noGrp="1"/>
          </p:cNvSpPr>
          <p:nvPr>
            <p:ph idx="1"/>
          </p:nvPr>
        </p:nvSpPr>
        <p:spPr>
          <a:xfrm>
            <a:off x="457200" y="1600200"/>
            <a:ext cx="8229600" cy="4709120"/>
          </a:xfrm>
        </p:spPr>
        <p:txBody>
          <a:bodyPr>
            <a:normAutofit fontScale="92500" lnSpcReduction="20000"/>
          </a:bodyPr>
          <a:lstStyle/>
          <a:p>
            <a:r>
              <a:rPr lang="en-US" dirty="0">
                <a:latin typeface="Bell MT" pitchFamily="18" charset="0"/>
              </a:rPr>
              <a:t>Where a suspect taken into custody in respect of a non-capital offence is not released on bail after 24 hours, a court having jurisdiction with respect to the offence may be notified by application on behalf of the suspect</a:t>
            </a:r>
            <a:r>
              <a:rPr lang="en-US" dirty="0" smtClean="0">
                <a:latin typeface="Bell MT" pitchFamily="18" charset="0"/>
              </a:rPr>
              <a:t>. </a:t>
            </a:r>
            <a:r>
              <a:rPr lang="en-US" b="1" dirty="0" smtClean="0">
                <a:latin typeface="Bell MT" pitchFamily="18" charset="0"/>
              </a:rPr>
              <a:t>S. 32 of ACJA</a:t>
            </a:r>
            <a:r>
              <a:rPr lang="en-US" dirty="0" smtClean="0">
                <a:latin typeface="Bell MT" pitchFamily="18" charset="0"/>
              </a:rPr>
              <a:t>.</a:t>
            </a:r>
          </a:p>
          <a:p>
            <a:pPr marL="0" indent="0">
              <a:buNone/>
            </a:pPr>
            <a:endParaRPr lang="en-US" sz="1700" dirty="0" smtClean="0">
              <a:latin typeface="Bell MT" pitchFamily="18" charset="0"/>
            </a:endParaRPr>
          </a:p>
          <a:p>
            <a:pPr algn="just"/>
            <a:r>
              <a:rPr lang="en-US" dirty="0" smtClean="0">
                <a:latin typeface="Bell MT" pitchFamily="18" charset="0"/>
              </a:rPr>
              <a:t>In </a:t>
            </a:r>
            <a:r>
              <a:rPr lang="en-US" b="1" dirty="0" err="1" smtClean="0">
                <a:latin typeface="Bell MT" pitchFamily="18" charset="0"/>
              </a:rPr>
              <a:t>Danfulani</a:t>
            </a:r>
            <a:r>
              <a:rPr lang="en-US" b="1" dirty="0" smtClean="0">
                <a:latin typeface="Bell MT" pitchFamily="18" charset="0"/>
              </a:rPr>
              <a:t> v EFCC</a:t>
            </a:r>
            <a:r>
              <a:rPr lang="en-US" dirty="0" smtClean="0">
                <a:latin typeface="Bell MT" pitchFamily="18" charset="0"/>
              </a:rPr>
              <a:t> (2016) NWLR (Pt. 1089) 298 at 322 the Court of Appeal held that “the power of the Commission to investigate is no license for it to contravene the provisions of the constitution with regards to guaranteed right to every citizen…”</a:t>
            </a:r>
            <a:r>
              <a:rPr lang="en-US" dirty="0" smtClean="0"/>
              <a:t> </a:t>
            </a:r>
            <a:endParaRPr lang="en-US" dirty="0" smtClean="0">
              <a:latin typeface="Bell MT" pitchFamily="18" charset="0"/>
            </a:endParaRPr>
          </a:p>
          <a:p>
            <a:pPr marL="0" indent="0">
              <a:buNone/>
            </a:pPr>
            <a:endParaRPr lang="en-US" dirty="0"/>
          </a:p>
        </p:txBody>
      </p:sp>
    </p:spTree>
    <p:extLst>
      <p:ext uri="{BB962C8B-B14F-4D97-AF65-F5344CB8AC3E}">
        <p14:creationId xmlns:p14="http://schemas.microsoft.com/office/powerpoint/2010/main" val="1740904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Remand proceedings</a:t>
            </a:r>
            <a:endParaRPr lang="en-US" dirty="0"/>
          </a:p>
        </p:txBody>
      </p:sp>
      <p:sp>
        <p:nvSpPr>
          <p:cNvPr id="3" name="Content Placeholder 2"/>
          <p:cNvSpPr>
            <a:spLocks noGrp="1"/>
          </p:cNvSpPr>
          <p:nvPr>
            <p:ph idx="1"/>
          </p:nvPr>
        </p:nvSpPr>
        <p:spPr/>
        <p:txBody>
          <a:bodyPr>
            <a:normAutofit lnSpcReduction="10000"/>
          </a:bodyPr>
          <a:lstStyle/>
          <a:p>
            <a:r>
              <a:rPr lang="en-GB" dirty="0" smtClean="0">
                <a:latin typeface="Bell MT" pitchFamily="18" charset="0"/>
              </a:rPr>
              <a:t>Arrest must be only for ‘probable cause’- </a:t>
            </a:r>
            <a:r>
              <a:rPr lang="en-US" dirty="0" smtClean="0">
                <a:latin typeface="Bell MT" pitchFamily="18" charset="0"/>
              </a:rPr>
              <a:t>Probable cause for remand must be established. </a:t>
            </a:r>
            <a:r>
              <a:rPr lang="en-US" b="1" dirty="0" smtClean="0">
                <a:latin typeface="Bell MT" pitchFamily="18" charset="0"/>
              </a:rPr>
              <a:t>See S. 294 (2), AKEEM V FRN [2017] All FWLR (PT. 872) 1518.</a:t>
            </a:r>
          </a:p>
          <a:p>
            <a:r>
              <a:rPr lang="en-US" dirty="0" smtClean="0">
                <a:latin typeface="Bell MT" pitchFamily="18" charset="0"/>
              </a:rPr>
              <a:t>Court may grant bail where an application for remand is made. S. 295.</a:t>
            </a:r>
            <a:endParaRPr lang="en-GB" sz="1400" b="1" dirty="0" smtClean="0">
              <a:latin typeface="Bell MT" pitchFamily="18" charset="0"/>
            </a:endParaRPr>
          </a:p>
          <a:p>
            <a:pPr marL="182880" indent="-182880" algn="just">
              <a:spcBef>
                <a:spcPts val="900"/>
              </a:spcBef>
              <a:buFont typeface="Arial" pitchFamily="34"/>
              <a:buChar char="•"/>
              <a:defRPr/>
            </a:pPr>
            <a:r>
              <a:rPr lang="en-GB" dirty="0">
                <a:latin typeface="Bell MT" pitchFamily="18" charset="0"/>
              </a:rPr>
              <a:t>Remand order shall be for a maximum of only 14 days in the first instance and the magistrate must recall the case within the period: </a:t>
            </a:r>
            <a:r>
              <a:rPr lang="en-GB" b="1" dirty="0">
                <a:latin typeface="Bell MT" pitchFamily="18" charset="0"/>
              </a:rPr>
              <a:t>S 293.</a:t>
            </a:r>
          </a:p>
          <a:p>
            <a:pPr marL="0" indent="0">
              <a:buNone/>
            </a:pPr>
            <a:endParaRPr lang="en-US" dirty="0"/>
          </a:p>
        </p:txBody>
      </p:sp>
    </p:spTree>
    <p:extLst>
      <p:ext uri="{BB962C8B-B14F-4D97-AF65-F5344CB8AC3E}">
        <p14:creationId xmlns:p14="http://schemas.microsoft.com/office/powerpoint/2010/main" val="3851145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Remand proceedings (2)</a:t>
            </a:r>
            <a:endParaRPr lang="en-US" dirty="0"/>
          </a:p>
        </p:txBody>
      </p:sp>
      <p:sp>
        <p:nvSpPr>
          <p:cNvPr id="3" name="Content Placeholder 2"/>
          <p:cNvSpPr>
            <a:spLocks noGrp="1"/>
          </p:cNvSpPr>
          <p:nvPr>
            <p:ph idx="1"/>
          </p:nvPr>
        </p:nvSpPr>
        <p:spPr/>
        <p:txBody>
          <a:bodyPr>
            <a:normAutofit fontScale="85000" lnSpcReduction="20000"/>
          </a:bodyPr>
          <a:lstStyle/>
          <a:p>
            <a:pPr lvl="0" algn="just"/>
            <a:r>
              <a:rPr lang="en-US" dirty="0" smtClean="0">
                <a:latin typeface="Bell MT" pitchFamily="18" charset="0"/>
              </a:rPr>
              <a:t>The remand order has a maximum life span of 14 days. </a:t>
            </a:r>
          </a:p>
          <a:p>
            <a:pPr lvl="0" algn="just"/>
            <a:endParaRPr lang="en-US" sz="1200" dirty="0" smtClean="0">
              <a:latin typeface="Bell MT" pitchFamily="18" charset="0"/>
            </a:endParaRPr>
          </a:p>
          <a:p>
            <a:pPr lvl="0" algn="just"/>
            <a:r>
              <a:rPr lang="en-US" dirty="0" smtClean="0">
                <a:latin typeface="Bell MT" pitchFamily="18" charset="0"/>
              </a:rPr>
              <a:t>Renewable on application for another 14 days.</a:t>
            </a:r>
          </a:p>
          <a:p>
            <a:pPr lvl="0" algn="just"/>
            <a:endParaRPr lang="en-US" sz="1300" dirty="0" smtClean="0">
              <a:latin typeface="Bell MT" pitchFamily="18" charset="0"/>
            </a:endParaRPr>
          </a:p>
          <a:p>
            <a:pPr lvl="0" algn="just"/>
            <a:r>
              <a:rPr lang="en-US" dirty="0" smtClean="0">
                <a:latin typeface="Bell MT" pitchFamily="18" charset="0"/>
              </a:rPr>
              <a:t>The renewal shall be by an application in writing showing cause. </a:t>
            </a:r>
          </a:p>
          <a:p>
            <a:pPr lvl="0" algn="just"/>
            <a:endParaRPr lang="en-US" sz="1400" dirty="0" smtClean="0">
              <a:latin typeface="Bell MT" pitchFamily="18" charset="0"/>
            </a:endParaRPr>
          </a:p>
          <a:p>
            <a:pPr lvl="0" algn="just"/>
            <a:r>
              <a:rPr lang="en-US" dirty="0" smtClean="0">
                <a:latin typeface="Bell MT" pitchFamily="18" charset="0"/>
              </a:rPr>
              <a:t>Where the suspect is still on remand at the expiration of the extension, the court may on application grant the suspect bail, or</a:t>
            </a:r>
          </a:p>
          <a:p>
            <a:pPr lvl="0" algn="just"/>
            <a:endParaRPr lang="en-US" sz="1700" dirty="0" smtClean="0">
              <a:latin typeface="Bell MT" pitchFamily="18" charset="0"/>
            </a:endParaRPr>
          </a:p>
          <a:p>
            <a:pPr lvl="0" algn="just"/>
            <a:r>
              <a:rPr lang="en-US" dirty="0" smtClean="0">
                <a:latin typeface="Bell MT" pitchFamily="18" charset="0"/>
              </a:rPr>
              <a:t>The court may instead of granting the suspect bail, </a:t>
            </a:r>
            <a:endParaRPr lang="en-US" dirty="0" smtClean="0"/>
          </a:p>
          <a:p>
            <a:pPr marL="0" indent="0">
              <a:buNone/>
            </a:pPr>
            <a:endParaRPr lang="en-US" dirty="0"/>
          </a:p>
        </p:txBody>
      </p:sp>
    </p:spTree>
    <p:extLst>
      <p:ext uri="{BB962C8B-B14F-4D97-AF65-F5344CB8AC3E}">
        <p14:creationId xmlns:p14="http://schemas.microsoft.com/office/powerpoint/2010/main" val="2996872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Remand Protocols (3)</a:t>
            </a: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US" dirty="0" smtClean="0">
                <a:latin typeface="Bell MT" pitchFamily="18" charset="0"/>
              </a:rPr>
              <a:t>Issue hearing notice on the authority concerned (i.e. I-G, CP and/ or AGF) and adjourn for another 14 days. </a:t>
            </a:r>
          </a:p>
          <a:p>
            <a:pPr lvl="0" algn="just"/>
            <a:r>
              <a:rPr lang="en-US" dirty="0" smtClean="0">
                <a:latin typeface="Bell MT" pitchFamily="18" charset="0"/>
              </a:rPr>
              <a:t>At the return date, if the authority concerned requests and shows good, the Court may remand the suspect for a final period not exceeding 14 days. </a:t>
            </a:r>
          </a:p>
          <a:p>
            <a:pPr lvl="0" algn="just"/>
            <a:r>
              <a:rPr lang="en-US" dirty="0" smtClean="0">
                <a:latin typeface="Bell MT" pitchFamily="18" charset="0"/>
              </a:rPr>
              <a:t>At the expiration of the final 14 days, if the suspect is not arraigned the court shall release him immediately.</a:t>
            </a:r>
          </a:p>
          <a:p>
            <a:pPr marL="0" indent="0">
              <a:buNone/>
            </a:pPr>
            <a:endParaRPr lang="en-US" dirty="0"/>
          </a:p>
        </p:txBody>
      </p:sp>
    </p:spTree>
    <p:extLst>
      <p:ext uri="{BB962C8B-B14F-4D97-AF65-F5344CB8AC3E}">
        <p14:creationId xmlns:p14="http://schemas.microsoft.com/office/powerpoint/2010/main" val="31580520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Obligation of remanding Magistrate</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latin typeface="Bell MT" pitchFamily="18" charset="0"/>
              </a:rPr>
              <a:t>Determine whether there is probable cause.</a:t>
            </a:r>
          </a:p>
          <a:p>
            <a:pPr marL="0" lvl="0" indent="0">
              <a:buNone/>
            </a:pPr>
            <a:endParaRPr lang="en-US" sz="1400" dirty="0" smtClean="0">
              <a:latin typeface="Bell MT" pitchFamily="18" charset="0"/>
            </a:endParaRPr>
          </a:p>
          <a:p>
            <a:pPr lvl="0"/>
            <a:r>
              <a:rPr lang="en-US" dirty="0" smtClean="0">
                <a:latin typeface="Bell MT" pitchFamily="18" charset="0"/>
              </a:rPr>
              <a:t>To </a:t>
            </a:r>
            <a:r>
              <a:rPr lang="en-US" i="1" dirty="0" err="1" smtClean="0">
                <a:latin typeface="Bell MT" pitchFamily="18" charset="0"/>
              </a:rPr>
              <a:t>suo-motu</a:t>
            </a:r>
            <a:r>
              <a:rPr lang="en-US" dirty="0" smtClean="0">
                <a:latin typeface="Bell MT" pitchFamily="18" charset="0"/>
              </a:rPr>
              <a:t> recall the remand order after 14 days (automatic recall).</a:t>
            </a:r>
          </a:p>
          <a:p>
            <a:pPr lvl="0"/>
            <a:endParaRPr lang="en-US" sz="1300" dirty="0" smtClean="0">
              <a:latin typeface="Bell MT" pitchFamily="18" charset="0"/>
            </a:endParaRPr>
          </a:p>
          <a:p>
            <a:pPr lvl="0"/>
            <a:r>
              <a:rPr lang="en-US" dirty="0" smtClean="0">
                <a:latin typeface="Bell MT" pitchFamily="18" charset="0"/>
              </a:rPr>
              <a:t>Determine whether the application for extension of remand is reasonable;</a:t>
            </a:r>
          </a:p>
          <a:p>
            <a:pPr lvl="0"/>
            <a:endParaRPr lang="en-US" sz="1600" dirty="0" smtClean="0">
              <a:latin typeface="Bell MT" pitchFamily="18" charset="0"/>
            </a:endParaRPr>
          </a:p>
          <a:p>
            <a:pPr lvl="0"/>
            <a:r>
              <a:rPr lang="en-US" dirty="0" smtClean="0">
                <a:latin typeface="Bell MT" pitchFamily="18" charset="0"/>
              </a:rPr>
              <a:t>Issue hearing notice to the IGP, AGF and CP of FCT, or such relevant authority in whose custody the suspect is place of remand;</a:t>
            </a:r>
          </a:p>
          <a:p>
            <a:pPr marL="0" lvl="0" indent="0">
              <a:buNone/>
            </a:pPr>
            <a:endParaRPr lang="en-US" sz="1600" dirty="0" smtClean="0">
              <a:latin typeface="Bell MT" pitchFamily="18" charset="0"/>
            </a:endParaRPr>
          </a:p>
          <a:p>
            <a:r>
              <a:rPr lang="en-US" dirty="0" smtClean="0">
                <a:latin typeface="Bell MT" pitchFamily="18" charset="0"/>
              </a:rPr>
              <a:t>Obligation to release the suspect where cause is not shown.</a:t>
            </a:r>
          </a:p>
          <a:p>
            <a:pPr marL="0" indent="0">
              <a:buNone/>
            </a:pPr>
            <a:endParaRPr lang="en-US" dirty="0"/>
          </a:p>
        </p:txBody>
      </p:sp>
    </p:spTree>
    <p:extLst>
      <p:ext uri="{BB962C8B-B14F-4D97-AF65-F5344CB8AC3E}">
        <p14:creationId xmlns:p14="http://schemas.microsoft.com/office/powerpoint/2010/main" val="174450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Arrest/Investigation</a:t>
            </a:r>
            <a:endParaRPr lang="en-US" dirty="0"/>
          </a:p>
        </p:txBody>
      </p:sp>
      <p:sp>
        <p:nvSpPr>
          <p:cNvPr id="3" name="Content Placeholder 2"/>
          <p:cNvSpPr>
            <a:spLocks noGrp="1"/>
          </p:cNvSpPr>
          <p:nvPr>
            <p:ph idx="1"/>
          </p:nvPr>
        </p:nvSpPr>
        <p:spPr/>
        <p:txBody>
          <a:bodyPr>
            <a:normAutofit/>
          </a:bodyPr>
          <a:lstStyle/>
          <a:p>
            <a:r>
              <a:rPr lang="en-US" dirty="0">
                <a:latin typeface="Bell MT" pitchFamily="18" charset="0"/>
              </a:rPr>
              <a:t>A suspect or defendant alleged or charged with committing an offence established by an Act of the National Assembly shall be </a:t>
            </a:r>
            <a:r>
              <a:rPr lang="en-US" b="1" u="sng" dirty="0">
                <a:latin typeface="Bell MT" pitchFamily="18" charset="0"/>
              </a:rPr>
              <a:t>arrested, investigated, inquired into, tried or dealt</a:t>
            </a:r>
            <a:r>
              <a:rPr lang="en-US" dirty="0">
                <a:latin typeface="Bell MT" pitchFamily="18" charset="0"/>
              </a:rPr>
              <a:t>. </a:t>
            </a:r>
            <a:r>
              <a:rPr lang="en-US" b="1" dirty="0">
                <a:latin typeface="Bell MT" pitchFamily="18" charset="0"/>
              </a:rPr>
              <a:t>S.3 of ACJA</a:t>
            </a:r>
            <a:r>
              <a:rPr lang="en-US" dirty="0" smtClean="0">
                <a:latin typeface="Bell MT" pitchFamily="18" charset="0"/>
              </a:rPr>
              <a:t>.</a:t>
            </a:r>
          </a:p>
          <a:p>
            <a:pPr fontAlgn="base"/>
            <a:r>
              <a:rPr lang="en-US" dirty="0" smtClean="0">
                <a:latin typeface="Bell MT" pitchFamily="18" charset="0"/>
              </a:rPr>
              <a:t>In the exercise of the power conferred on the police by </a:t>
            </a:r>
            <a:r>
              <a:rPr lang="en-US" b="1" dirty="0" smtClean="0">
                <a:latin typeface="Bell MT" pitchFamily="18" charset="0"/>
              </a:rPr>
              <a:t>S. 4 of Police Act</a:t>
            </a:r>
            <a:r>
              <a:rPr lang="en-US" dirty="0" smtClean="0">
                <a:latin typeface="Bell MT" pitchFamily="18" charset="0"/>
              </a:rPr>
              <a:t>, it is entitled to question anybody in an investigation. </a:t>
            </a:r>
          </a:p>
          <a:p>
            <a:endParaRPr lang="en-US" dirty="0" smtClean="0">
              <a:latin typeface="Bell MT" pitchFamily="18" charset="0"/>
            </a:endParaRPr>
          </a:p>
          <a:p>
            <a:endParaRPr lang="en-US" dirty="0">
              <a:latin typeface="Bell MT" pitchFamily="18" charset="0"/>
            </a:endParaRPr>
          </a:p>
        </p:txBody>
      </p:sp>
    </p:spTree>
    <p:extLst>
      <p:ext uri="{BB962C8B-B14F-4D97-AF65-F5344CB8AC3E}">
        <p14:creationId xmlns:p14="http://schemas.microsoft.com/office/powerpoint/2010/main" val="4211384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 Charge/Information</a:t>
            </a:r>
            <a:endParaRPr lang="en-US" b="1" dirty="0"/>
          </a:p>
        </p:txBody>
      </p:sp>
      <p:sp>
        <p:nvSpPr>
          <p:cNvPr id="3" name="Content Placeholder 2"/>
          <p:cNvSpPr>
            <a:spLocks noGrp="1"/>
          </p:cNvSpPr>
          <p:nvPr>
            <p:ph idx="1"/>
          </p:nvPr>
        </p:nvSpPr>
        <p:spPr/>
        <p:txBody>
          <a:bodyPr>
            <a:normAutofit fontScale="85000" lnSpcReduction="20000"/>
          </a:bodyPr>
          <a:lstStyle/>
          <a:p>
            <a:r>
              <a:rPr lang="en-US" dirty="0">
                <a:latin typeface="Bell MT" pitchFamily="18" charset="0"/>
              </a:rPr>
              <a:t>A charge is the originating process in a criminal trial. It is an instrument which informs a defendant of what he did, when he did it, against whom it was done and the particular provision of a written law that criminalizes such conduct in compliance with </a:t>
            </a:r>
            <a:r>
              <a:rPr lang="en-US" b="1" dirty="0">
                <a:latin typeface="Bell MT" pitchFamily="18" charset="0"/>
              </a:rPr>
              <a:t>S</a:t>
            </a:r>
            <a:r>
              <a:rPr lang="en-US" b="1" dirty="0" smtClean="0">
                <a:latin typeface="Bell MT" pitchFamily="18" charset="0"/>
              </a:rPr>
              <a:t>. </a:t>
            </a:r>
            <a:r>
              <a:rPr lang="en-US" b="1" dirty="0">
                <a:latin typeface="Bell MT" pitchFamily="18" charset="0"/>
              </a:rPr>
              <a:t>36(6)(b) </a:t>
            </a:r>
            <a:r>
              <a:rPr lang="en-US" b="1" dirty="0" smtClean="0">
                <a:latin typeface="Bell MT" pitchFamily="18" charset="0"/>
              </a:rPr>
              <a:t>CFRN </a:t>
            </a:r>
            <a:r>
              <a:rPr lang="en-US" b="1" dirty="0">
                <a:latin typeface="Bell MT" pitchFamily="18" charset="0"/>
              </a:rPr>
              <a:t>1999 </a:t>
            </a:r>
            <a:r>
              <a:rPr lang="en-US" b="1" dirty="0" smtClean="0">
                <a:latin typeface="Bell MT" pitchFamily="18" charset="0"/>
              </a:rPr>
              <a:t>(amended).</a:t>
            </a:r>
          </a:p>
          <a:p>
            <a:pPr marL="0" indent="0">
              <a:buNone/>
            </a:pPr>
            <a:endParaRPr lang="en-US" b="1" dirty="0" smtClean="0">
              <a:latin typeface="Bell MT" pitchFamily="18" charset="0"/>
            </a:endParaRPr>
          </a:p>
          <a:p>
            <a:r>
              <a:rPr lang="en-US" b="1" dirty="0" smtClean="0">
                <a:latin typeface="Bell MT" pitchFamily="18" charset="0"/>
              </a:rPr>
              <a:t>S </a:t>
            </a:r>
            <a:r>
              <a:rPr lang="en-US" b="1" dirty="0">
                <a:latin typeface="Bell MT" pitchFamily="18" charset="0"/>
              </a:rPr>
              <a:t>494(1</a:t>
            </a:r>
            <a:r>
              <a:rPr lang="en-US" b="1" dirty="0" smtClean="0">
                <a:latin typeface="Bell MT" pitchFamily="18" charset="0"/>
              </a:rPr>
              <a:t>) </a:t>
            </a:r>
            <a:r>
              <a:rPr lang="en-US" dirty="0" smtClean="0">
                <a:latin typeface="Bell MT" pitchFamily="18" charset="0"/>
              </a:rPr>
              <a:t>of </a:t>
            </a:r>
            <a:r>
              <a:rPr lang="en-US" b="1" dirty="0" smtClean="0">
                <a:latin typeface="Bell MT" pitchFamily="18" charset="0"/>
              </a:rPr>
              <a:t>ACJA </a:t>
            </a:r>
            <a:r>
              <a:rPr lang="en-US" dirty="0">
                <a:latin typeface="Bell MT" pitchFamily="18" charset="0"/>
              </a:rPr>
              <a:t>defines a charge as the statement of offence or statements of offences with which a defendant is charged in a trial whether by way of summary trial or trial by way of information before a court.</a:t>
            </a:r>
          </a:p>
          <a:p>
            <a:pPr marL="0" indent="0">
              <a:buNone/>
            </a:pPr>
            <a:endParaRPr lang="en-US" dirty="0"/>
          </a:p>
        </p:txBody>
      </p:sp>
    </p:spTree>
    <p:extLst>
      <p:ext uri="{BB962C8B-B14F-4D97-AF65-F5344CB8AC3E}">
        <p14:creationId xmlns:p14="http://schemas.microsoft.com/office/powerpoint/2010/main" val="529336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Rules guiding draft of charges</a:t>
            </a:r>
            <a:endParaRPr lang="en-US" dirty="0"/>
          </a:p>
        </p:txBody>
      </p:sp>
      <p:sp>
        <p:nvSpPr>
          <p:cNvPr id="3" name="Content Placeholder 2"/>
          <p:cNvSpPr>
            <a:spLocks noGrp="1"/>
          </p:cNvSpPr>
          <p:nvPr>
            <p:ph idx="1"/>
          </p:nvPr>
        </p:nvSpPr>
        <p:spPr/>
        <p:txBody>
          <a:bodyPr>
            <a:normAutofit fontScale="85000" lnSpcReduction="20000"/>
          </a:bodyPr>
          <a:lstStyle/>
          <a:p>
            <a:pPr lvl="0" algn="just"/>
            <a:r>
              <a:rPr lang="en-US" dirty="0" smtClean="0">
                <a:latin typeface="Bell MT" pitchFamily="18" charset="0"/>
              </a:rPr>
              <a:t>The Rule against Ambiguity/Uncertainty- This rule provides that a charge must contain all the statutory requirements for it to be valid. It permits of no exception and it suggests that a charge must be clear enough so as to afford the defendant adequate notice of the nature of the offence for which he has been charged and is facing trial in Court. </a:t>
            </a:r>
          </a:p>
          <a:p>
            <a:pPr lvl="0" algn="just"/>
            <a:endParaRPr lang="en-US" sz="2400" dirty="0" smtClean="0">
              <a:latin typeface="Bell MT" pitchFamily="18" charset="0"/>
            </a:endParaRPr>
          </a:p>
          <a:p>
            <a:pPr lvl="0" algn="just"/>
            <a:r>
              <a:rPr lang="en-US" dirty="0" smtClean="0">
                <a:latin typeface="Bell MT" pitchFamily="18" charset="0"/>
              </a:rPr>
              <a:t>The Rule against Duplicity- This rule relates to the counts in the charge and it specifically prohibits a situation where more than one offence is contained in a count. Thus, distinct offences must be specified in separate counts of the Charge Sheet or Information. </a:t>
            </a:r>
          </a:p>
        </p:txBody>
      </p:sp>
    </p:spTree>
    <p:extLst>
      <p:ext uri="{BB962C8B-B14F-4D97-AF65-F5344CB8AC3E}">
        <p14:creationId xmlns:p14="http://schemas.microsoft.com/office/powerpoint/2010/main" val="308433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guiding draft of charges (2)</a:t>
            </a:r>
            <a:endParaRPr lang="en-US" dirty="0"/>
          </a:p>
        </p:txBody>
      </p:sp>
      <p:sp>
        <p:nvSpPr>
          <p:cNvPr id="3" name="Content Placeholder 2"/>
          <p:cNvSpPr>
            <a:spLocks noGrp="1"/>
          </p:cNvSpPr>
          <p:nvPr>
            <p:ph idx="1"/>
          </p:nvPr>
        </p:nvSpPr>
        <p:spPr/>
        <p:txBody>
          <a:bodyPr>
            <a:normAutofit fontScale="85000" lnSpcReduction="10000"/>
          </a:bodyPr>
          <a:lstStyle/>
          <a:p>
            <a:pPr lvl="0" algn="just"/>
            <a:r>
              <a:rPr lang="en-US" dirty="0" smtClean="0">
                <a:latin typeface="Bell MT" pitchFamily="18" charset="0"/>
              </a:rPr>
              <a:t>The Rule against Misjoinder of Offences- This rule generally provides that for every distinct offence with which the defendant is accused of committing, there must be a separate charge, which shall be tried separately. </a:t>
            </a:r>
          </a:p>
          <a:p>
            <a:pPr lvl="0" algn="just"/>
            <a:r>
              <a:rPr lang="en-US" dirty="0" smtClean="0">
                <a:latin typeface="Bell MT" pitchFamily="18" charset="0"/>
              </a:rPr>
              <a:t>The Rule against Misjoinder of Offenders- This rule generally forbids the joining of offenders together in a criminal cause or matter before the Court. Thus, it postulates that only a defendant should be charged on a Charge Sheet/Information, for the offences committed by him. </a:t>
            </a:r>
          </a:p>
          <a:p>
            <a:pPr marL="0" indent="0">
              <a:buNone/>
            </a:pPr>
            <a:endParaRPr lang="en-US" dirty="0" smtClean="0"/>
          </a:p>
          <a:p>
            <a:endParaRPr lang="en-US" dirty="0"/>
          </a:p>
        </p:txBody>
      </p:sp>
    </p:spTree>
    <p:extLst>
      <p:ext uri="{BB962C8B-B14F-4D97-AF65-F5344CB8AC3E}">
        <p14:creationId xmlns:p14="http://schemas.microsoft.com/office/powerpoint/2010/main" val="38445356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Particulars of Charge/Information</a:t>
            </a:r>
            <a:endParaRPr lang="en-US" dirty="0"/>
          </a:p>
        </p:txBody>
      </p:sp>
      <p:sp>
        <p:nvSpPr>
          <p:cNvPr id="3" name="Content Placeholder 2"/>
          <p:cNvSpPr>
            <a:spLocks noGrp="1"/>
          </p:cNvSpPr>
          <p:nvPr>
            <p:ph idx="1"/>
          </p:nvPr>
        </p:nvSpPr>
        <p:spPr>
          <a:xfrm>
            <a:off x="457200" y="1600200"/>
            <a:ext cx="8229600" cy="4925144"/>
          </a:xfrm>
        </p:spPr>
        <p:txBody>
          <a:bodyPr>
            <a:normAutofit fontScale="70000" lnSpcReduction="20000"/>
          </a:bodyPr>
          <a:lstStyle/>
          <a:p>
            <a:pPr marL="0" indent="0">
              <a:buNone/>
            </a:pPr>
            <a:r>
              <a:rPr lang="en-US" b="1" dirty="0" smtClean="0">
                <a:latin typeface="Bell MT" pitchFamily="18" charset="0"/>
              </a:rPr>
              <a:t>In </a:t>
            </a:r>
            <a:r>
              <a:rPr lang="en-US" b="1" dirty="0">
                <a:latin typeface="Bell MT" pitchFamily="18" charset="0"/>
              </a:rPr>
              <a:t>drafting a charge the prosecutor must have some basic knowledge regarding the </a:t>
            </a:r>
            <a:r>
              <a:rPr lang="en-US" b="1" dirty="0" smtClean="0">
                <a:latin typeface="Bell MT" pitchFamily="18" charset="0"/>
              </a:rPr>
              <a:t>suspect and </a:t>
            </a:r>
            <a:r>
              <a:rPr lang="en-US" b="1" dirty="0">
                <a:latin typeface="Bell MT" pitchFamily="18" charset="0"/>
              </a:rPr>
              <a:t>the alleged </a:t>
            </a:r>
            <a:r>
              <a:rPr lang="en-US" b="1" dirty="0" smtClean="0">
                <a:latin typeface="Bell MT" pitchFamily="18" charset="0"/>
              </a:rPr>
              <a:t>offence- S. 196:  </a:t>
            </a:r>
            <a:endParaRPr lang="en-US" b="1" dirty="0">
              <a:latin typeface="Bell MT" pitchFamily="18" charset="0"/>
            </a:endParaRPr>
          </a:p>
          <a:p>
            <a:pPr marL="0" lvl="0" indent="0">
              <a:buNone/>
            </a:pPr>
            <a:r>
              <a:rPr lang="en-US" b="1" dirty="0" smtClean="0">
                <a:latin typeface="Bell MT" pitchFamily="18" charset="0"/>
              </a:rPr>
              <a:t>(a) The </a:t>
            </a:r>
            <a:r>
              <a:rPr lang="en-US" b="1" dirty="0">
                <a:latin typeface="Bell MT" pitchFamily="18" charset="0"/>
              </a:rPr>
              <a:t>name of the defendant and aliases if </a:t>
            </a:r>
            <a:r>
              <a:rPr lang="en-US" b="1" dirty="0" smtClean="0">
                <a:latin typeface="Bell MT" pitchFamily="18" charset="0"/>
              </a:rPr>
              <a:t>known</a:t>
            </a:r>
            <a:endParaRPr lang="en-US" dirty="0" smtClean="0">
              <a:latin typeface="Bell MT" pitchFamily="18" charset="0"/>
            </a:endParaRPr>
          </a:p>
          <a:p>
            <a:pPr marL="0" lvl="0" indent="0" algn="just">
              <a:buNone/>
            </a:pPr>
            <a:r>
              <a:rPr lang="en-US" dirty="0" smtClean="0">
                <a:latin typeface="Bell MT" pitchFamily="18" charset="0"/>
              </a:rPr>
              <a:t>The </a:t>
            </a:r>
            <a:r>
              <a:rPr lang="en-US" dirty="0">
                <a:latin typeface="Bell MT" pitchFamily="18" charset="0"/>
              </a:rPr>
              <a:t>defendant must be sufficiently identified by his known </a:t>
            </a:r>
            <a:r>
              <a:rPr lang="en-US" dirty="0" smtClean="0">
                <a:latin typeface="Bell MT" pitchFamily="18" charset="0"/>
              </a:rPr>
              <a:t>and acknowledged </a:t>
            </a:r>
            <a:r>
              <a:rPr lang="en-US" dirty="0">
                <a:latin typeface="Bell MT" pitchFamily="18" charset="0"/>
              </a:rPr>
              <a:t>names, description and designation. However</a:t>
            </a:r>
            <a:r>
              <a:rPr lang="en-US" dirty="0" smtClean="0">
                <a:latin typeface="Bell MT" pitchFamily="18" charset="0"/>
              </a:rPr>
              <a:t>, in circumstances </a:t>
            </a:r>
            <a:r>
              <a:rPr lang="en-US" dirty="0">
                <a:latin typeface="Bell MT" pitchFamily="18" charset="0"/>
              </a:rPr>
              <a:t>where a defendant has absconded, such </a:t>
            </a:r>
            <a:r>
              <a:rPr lang="en-US" dirty="0" smtClean="0">
                <a:latin typeface="Bell MT" pitchFamily="18" charset="0"/>
              </a:rPr>
              <a:t>a defendant could </a:t>
            </a:r>
            <a:r>
              <a:rPr lang="en-US" dirty="0">
                <a:latin typeface="Bell MT" pitchFamily="18" charset="0"/>
              </a:rPr>
              <a:t>be aptly described as “person at large</a:t>
            </a:r>
            <a:r>
              <a:rPr lang="en-US" dirty="0" smtClean="0">
                <a:latin typeface="Bell MT" pitchFamily="18" charset="0"/>
              </a:rPr>
              <a:t>”. The </a:t>
            </a:r>
            <a:r>
              <a:rPr lang="en-US" dirty="0">
                <a:latin typeface="Bell MT" pitchFamily="18" charset="0"/>
              </a:rPr>
              <a:t>gender of </a:t>
            </a:r>
            <a:r>
              <a:rPr lang="en-US" dirty="0" smtClean="0">
                <a:latin typeface="Bell MT" pitchFamily="18" charset="0"/>
              </a:rPr>
              <a:t>the </a:t>
            </a:r>
            <a:r>
              <a:rPr lang="en-US" dirty="0">
                <a:latin typeface="Bell MT" pitchFamily="18" charset="0"/>
              </a:rPr>
              <a:t>defendant </a:t>
            </a:r>
            <a:r>
              <a:rPr lang="en-US" dirty="0" smtClean="0">
                <a:latin typeface="Bell MT" pitchFamily="18" charset="0"/>
              </a:rPr>
              <a:t>may be indicated </a:t>
            </a:r>
            <a:r>
              <a:rPr lang="en-US" dirty="0">
                <a:latin typeface="Bell MT" pitchFamily="18" charset="0"/>
              </a:rPr>
              <a:t>immediately  </a:t>
            </a:r>
            <a:r>
              <a:rPr lang="en-US" dirty="0" smtClean="0">
                <a:latin typeface="Bell MT" pitchFamily="18" charset="0"/>
              </a:rPr>
              <a:t>after the names.</a:t>
            </a:r>
          </a:p>
          <a:p>
            <a:pPr marL="0" lvl="0" indent="0">
              <a:buNone/>
            </a:pPr>
            <a:endParaRPr lang="en-US" dirty="0">
              <a:latin typeface="Bell MT" pitchFamily="18" charset="0"/>
            </a:endParaRPr>
          </a:p>
          <a:p>
            <a:pPr marL="0" lvl="0" indent="0">
              <a:buNone/>
            </a:pPr>
            <a:r>
              <a:rPr lang="en-US" b="1" dirty="0" smtClean="0">
                <a:latin typeface="Bell MT" pitchFamily="18" charset="0"/>
              </a:rPr>
              <a:t>(b) The </a:t>
            </a:r>
            <a:r>
              <a:rPr lang="en-US" b="1" dirty="0">
                <a:latin typeface="Bell MT" pitchFamily="18" charset="0"/>
              </a:rPr>
              <a:t>date, time and place of the commission of the </a:t>
            </a:r>
            <a:r>
              <a:rPr lang="en-US" b="1" dirty="0" smtClean="0">
                <a:latin typeface="Bell MT" pitchFamily="18" charset="0"/>
              </a:rPr>
              <a:t>offence</a:t>
            </a:r>
            <a:endParaRPr lang="en-US" dirty="0">
              <a:latin typeface="Bell MT" pitchFamily="18" charset="0"/>
            </a:endParaRPr>
          </a:p>
          <a:p>
            <a:pPr marL="0" lvl="0" indent="0">
              <a:buNone/>
            </a:pPr>
            <a:r>
              <a:rPr lang="en-US" dirty="0" smtClean="0">
                <a:latin typeface="Bell MT" pitchFamily="18" charset="0"/>
              </a:rPr>
              <a:t> In practice  the </a:t>
            </a:r>
            <a:r>
              <a:rPr lang="en-US" dirty="0">
                <a:latin typeface="Bell MT" pitchFamily="18" charset="0"/>
              </a:rPr>
              <a:t>date is often preceded with the words ‘on’ or ‘about’ </a:t>
            </a:r>
            <a:r>
              <a:rPr lang="en-US" dirty="0" smtClean="0">
                <a:latin typeface="Bell MT" pitchFamily="18" charset="0"/>
              </a:rPr>
              <a:t>and </a:t>
            </a:r>
            <a:r>
              <a:rPr lang="en-US" dirty="0">
                <a:latin typeface="Bell MT" pitchFamily="18" charset="0"/>
              </a:rPr>
              <a:t>‘between’. </a:t>
            </a:r>
            <a:r>
              <a:rPr lang="en-US" dirty="0" smtClean="0">
                <a:latin typeface="Bell MT" pitchFamily="18" charset="0"/>
              </a:rPr>
              <a:t> In some cases the time of </a:t>
            </a:r>
            <a:r>
              <a:rPr lang="en-US" dirty="0">
                <a:latin typeface="Bell MT" pitchFamily="18" charset="0"/>
              </a:rPr>
              <a:t>the commission of the </a:t>
            </a:r>
            <a:r>
              <a:rPr lang="en-US" dirty="0" smtClean="0">
                <a:latin typeface="Bell MT" pitchFamily="18" charset="0"/>
              </a:rPr>
              <a:t>offence may </a:t>
            </a:r>
            <a:r>
              <a:rPr lang="en-US" dirty="0">
                <a:latin typeface="Bell MT" pitchFamily="18" charset="0"/>
              </a:rPr>
              <a:t>be immaterial, except time is stated to be of the </a:t>
            </a:r>
            <a:r>
              <a:rPr lang="en-US" dirty="0" smtClean="0">
                <a:latin typeface="Bell MT" pitchFamily="18" charset="0"/>
              </a:rPr>
              <a:t>essence </a:t>
            </a:r>
            <a:r>
              <a:rPr lang="en-US" dirty="0">
                <a:latin typeface="Bell MT" pitchFamily="18" charset="0"/>
              </a:rPr>
              <a:t>in the </a:t>
            </a:r>
            <a:r>
              <a:rPr lang="en-US" dirty="0" smtClean="0">
                <a:latin typeface="Bell MT" pitchFamily="18" charset="0"/>
              </a:rPr>
              <a:t>	law </a:t>
            </a:r>
            <a:r>
              <a:rPr lang="en-US" dirty="0">
                <a:latin typeface="Bell MT" pitchFamily="18" charset="0"/>
              </a:rPr>
              <a:t>creating the offence, e.g. where the offence is </a:t>
            </a:r>
            <a:r>
              <a:rPr lang="en-US" dirty="0" smtClean="0">
                <a:latin typeface="Bell MT" pitchFamily="18" charset="0"/>
              </a:rPr>
              <a:t>burglary </a:t>
            </a:r>
            <a:r>
              <a:rPr lang="en-US" dirty="0">
                <a:latin typeface="Bell MT" pitchFamily="18" charset="0"/>
              </a:rPr>
              <a:t>where </a:t>
            </a:r>
            <a:r>
              <a:rPr lang="en-US" dirty="0" smtClean="0">
                <a:latin typeface="Bell MT" pitchFamily="18" charset="0"/>
              </a:rPr>
              <a:t>	the </a:t>
            </a:r>
            <a:r>
              <a:rPr lang="en-US" dirty="0">
                <a:latin typeface="Bell MT" pitchFamily="18" charset="0"/>
              </a:rPr>
              <a:t>act of the breaking in must have occurred at </a:t>
            </a:r>
            <a:r>
              <a:rPr lang="en-US" dirty="0" smtClean="0">
                <a:latin typeface="Bell MT" pitchFamily="18" charset="0"/>
              </a:rPr>
              <a:t>night</a:t>
            </a:r>
            <a:r>
              <a:rPr lang="en-US" dirty="0">
                <a:latin typeface="Bell MT" pitchFamily="18" charset="0"/>
              </a:rPr>
              <a:t>. </a:t>
            </a:r>
          </a:p>
        </p:txBody>
      </p:sp>
    </p:spTree>
    <p:extLst>
      <p:ext uri="{BB962C8B-B14F-4D97-AF65-F5344CB8AC3E}">
        <p14:creationId xmlns:p14="http://schemas.microsoft.com/office/powerpoint/2010/main" val="4404930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Particulars of Charge/Information (2)</a:t>
            </a:r>
            <a:endParaRPr lang="en-US" dirty="0"/>
          </a:p>
        </p:txBody>
      </p:sp>
      <p:sp>
        <p:nvSpPr>
          <p:cNvPr id="3" name="Content Placeholder 2"/>
          <p:cNvSpPr>
            <a:spLocks noGrp="1"/>
          </p:cNvSpPr>
          <p:nvPr>
            <p:ph idx="1"/>
          </p:nvPr>
        </p:nvSpPr>
        <p:spPr/>
        <p:txBody>
          <a:bodyPr>
            <a:normAutofit fontScale="85000" lnSpcReduction="10000"/>
          </a:bodyPr>
          <a:lstStyle/>
          <a:p>
            <a:pPr lvl="0"/>
            <a:r>
              <a:rPr lang="en-US" b="1" dirty="0">
                <a:latin typeface="Bell MT" pitchFamily="18" charset="0"/>
              </a:rPr>
              <a:t>The description of the offence committed:</a:t>
            </a:r>
            <a:r>
              <a:rPr lang="en-US" dirty="0">
                <a:latin typeface="Bell MT" pitchFamily="18" charset="0"/>
              </a:rPr>
              <a:t> the charge must state in unequivocal terms either the act done or omitted to be done which constitutes the offence. In other words the essential ingredients of the offence as stated in the law creating the offence must be reflected in the charge sheet; </a:t>
            </a:r>
          </a:p>
          <a:p>
            <a:pPr lvl="0"/>
            <a:r>
              <a:rPr lang="en-US" b="1" dirty="0">
                <a:latin typeface="Bell MT" pitchFamily="18" charset="0"/>
              </a:rPr>
              <a:t>The provision of the law creating the offence breached:</a:t>
            </a:r>
            <a:r>
              <a:rPr lang="en-US" dirty="0">
                <a:latin typeface="Bell MT" pitchFamily="18" charset="0"/>
              </a:rPr>
              <a:t> it is essential that a charge must state the section of the law prescribing the penalty or punishment for the by the defendant had breached;</a:t>
            </a:r>
          </a:p>
          <a:p>
            <a:endParaRPr lang="en-US" dirty="0">
              <a:latin typeface="Bell MT" pitchFamily="18" charset="0"/>
            </a:endParaRPr>
          </a:p>
        </p:txBody>
      </p:sp>
    </p:spTree>
    <p:extLst>
      <p:ext uri="{BB962C8B-B14F-4D97-AF65-F5344CB8AC3E}">
        <p14:creationId xmlns:p14="http://schemas.microsoft.com/office/powerpoint/2010/main" val="21093419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Particulars of Charge/Information (3)</a:t>
            </a:r>
            <a:endParaRPr lang="en-US" dirty="0"/>
          </a:p>
        </p:txBody>
      </p:sp>
      <p:sp>
        <p:nvSpPr>
          <p:cNvPr id="3" name="Content Placeholder 2"/>
          <p:cNvSpPr>
            <a:spLocks noGrp="1"/>
          </p:cNvSpPr>
          <p:nvPr>
            <p:ph idx="1"/>
          </p:nvPr>
        </p:nvSpPr>
        <p:spPr/>
        <p:txBody>
          <a:bodyPr>
            <a:normAutofit fontScale="85000" lnSpcReduction="10000"/>
          </a:bodyPr>
          <a:lstStyle/>
          <a:p>
            <a:pPr lvl="0"/>
            <a:r>
              <a:rPr lang="en-US" b="1" dirty="0">
                <a:latin typeface="Bell MT" pitchFamily="18" charset="0"/>
              </a:rPr>
              <a:t>Passport photograph and finger prints impression</a:t>
            </a:r>
            <a:r>
              <a:rPr lang="en-US" dirty="0">
                <a:latin typeface="Bell MT" pitchFamily="18" charset="0"/>
              </a:rPr>
              <a:t> </a:t>
            </a:r>
            <a:r>
              <a:rPr lang="en-US" b="1" dirty="0">
                <a:latin typeface="Bell MT" pitchFamily="18" charset="0"/>
              </a:rPr>
              <a:t>of the defendant </a:t>
            </a:r>
            <a:r>
              <a:rPr lang="en-US" b="1" dirty="0" smtClean="0">
                <a:latin typeface="Bell MT" pitchFamily="18" charset="0"/>
              </a:rPr>
              <a:t>charged S. 196 (2)</a:t>
            </a:r>
            <a:r>
              <a:rPr lang="en-US" dirty="0" smtClean="0">
                <a:latin typeface="Bell MT" pitchFamily="18" charset="0"/>
              </a:rPr>
              <a:t>: at </a:t>
            </a:r>
            <a:r>
              <a:rPr lang="en-US" dirty="0">
                <a:latin typeface="Bell MT" pitchFamily="18" charset="0"/>
              </a:rPr>
              <a:t>the point of filing a charge, the charge should be accompanied with a passport photograph and finger prints impression of the defendant;</a:t>
            </a:r>
          </a:p>
          <a:p>
            <a:r>
              <a:rPr lang="en-US" b="1" dirty="0">
                <a:latin typeface="Bell MT" pitchFamily="18" charset="0"/>
              </a:rPr>
              <a:t>P</a:t>
            </a:r>
            <a:r>
              <a:rPr lang="en-US" b="1" dirty="0" smtClean="0">
                <a:latin typeface="Bell MT" pitchFamily="18" charset="0"/>
              </a:rPr>
              <a:t>roof </a:t>
            </a:r>
            <a:r>
              <a:rPr lang="en-US" b="1" dirty="0">
                <a:latin typeface="Bell MT" pitchFamily="18" charset="0"/>
              </a:rPr>
              <a:t>of evidence to be relied upon at the trial</a:t>
            </a:r>
            <a:r>
              <a:rPr lang="en-US" dirty="0">
                <a:latin typeface="Bell MT" pitchFamily="18" charset="0"/>
              </a:rPr>
              <a:t>: the proof of evidence is that which shows a causal link or nexus between the defendant and the acts constituting the offending.  The proof must be shown to disclose a true case against the defendant.</a:t>
            </a:r>
          </a:p>
        </p:txBody>
      </p:sp>
    </p:spTree>
    <p:extLst>
      <p:ext uri="{BB962C8B-B14F-4D97-AF65-F5344CB8AC3E}">
        <p14:creationId xmlns:p14="http://schemas.microsoft.com/office/powerpoint/2010/main" val="46575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Proof of Evidence</a:t>
            </a:r>
            <a:endParaRPr lang="en-US" b="1" dirty="0"/>
          </a:p>
        </p:txBody>
      </p:sp>
      <p:sp>
        <p:nvSpPr>
          <p:cNvPr id="3" name="Content Placeholder 2"/>
          <p:cNvSpPr>
            <a:spLocks noGrp="1"/>
          </p:cNvSpPr>
          <p:nvPr>
            <p:ph idx="1"/>
          </p:nvPr>
        </p:nvSpPr>
        <p:spPr>
          <a:xfrm>
            <a:off x="457200" y="1600200"/>
            <a:ext cx="8229600" cy="4853136"/>
          </a:xfrm>
        </p:spPr>
        <p:txBody>
          <a:bodyPr>
            <a:normAutofit fontScale="40000" lnSpcReduction="20000"/>
          </a:bodyPr>
          <a:lstStyle/>
          <a:p>
            <a:pPr marL="0" lvl="0" indent="0" algn="just">
              <a:buNone/>
            </a:pPr>
            <a:r>
              <a:rPr lang="en-US" sz="7400" dirty="0" smtClean="0">
                <a:latin typeface="Bell MT" pitchFamily="18" charset="0"/>
              </a:rPr>
              <a:t>By S. </a:t>
            </a:r>
            <a:r>
              <a:rPr lang="en-US" sz="7400" b="1" dirty="0" smtClean="0">
                <a:latin typeface="Bell MT" pitchFamily="18" charset="0"/>
              </a:rPr>
              <a:t>376 </a:t>
            </a:r>
            <a:r>
              <a:rPr lang="en-US" sz="7400" b="1" dirty="0">
                <a:latin typeface="Bell MT" pitchFamily="18" charset="0"/>
              </a:rPr>
              <a:t>of ACJA</a:t>
            </a:r>
            <a:r>
              <a:rPr lang="en-US" sz="7400" dirty="0">
                <a:latin typeface="Bell MT" pitchFamily="18" charset="0"/>
              </a:rPr>
              <a:t>, the Proof of evidence consists of the following: </a:t>
            </a:r>
          </a:p>
          <a:p>
            <a:pPr lvl="0" algn="just"/>
            <a:r>
              <a:rPr lang="en-US" sz="7400" dirty="0">
                <a:latin typeface="Bell MT" pitchFamily="18" charset="0"/>
              </a:rPr>
              <a:t>the list of witnesses,</a:t>
            </a:r>
          </a:p>
          <a:p>
            <a:pPr lvl="0" algn="just"/>
            <a:r>
              <a:rPr lang="en-US" sz="7400" dirty="0">
                <a:latin typeface="Bell MT" pitchFamily="18" charset="0"/>
              </a:rPr>
              <a:t>the list of exhibits to be tendered,</a:t>
            </a:r>
          </a:p>
          <a:p>
            <a:pPr lvl="0" algn="just"/>
            <a:r>
              <a:rPr lang="en-US" sz="7400" dirty="0">
                <a:latin typeface="Bell MT" pitchFamily="18" charset="0"/>
              </a:rPr>
              <a:t>summary of statements of the witnesses,</a:t>
            </a:r>
          </a:p>
          <a:p>
            <a:pPr lvl="0" algn="just"/>
            <a:r>
              <a:rPr lang="en-US" sz="7400" dirty="0">
                <a:latin typeface="Bell MT" pitchFamily="18" charset="0"/>
              </a:rPr>
              <a:t>copies of statement of the defendant,</a:t>
            </a:r>
          </a:p>
          <a:p>
            <a:pPr lvl="0" algn="just"/>
            <a:r>
              <a:rPr lang="en-US" sz="7400" dirty="0">
                <a:latin typeface="Bell MT" pitchFamily="18" charset="0"/>
              </a:rPr>
              <a:t>any other document, report, or material that the prosecution intends to use in support of its case at the trial,</a:t>
            </a:r>
          </a:p>
          <a:p>
            <a:pPr lvl="0" algn="just"/>
            <a:r>
              <a:rPr lang="en-US" sz="7400" dirty="0">
                <a:latin typeface="Bell MT" pitchFamily="18" charset="0"/>
              </a:rPr>
              <a:t>particulars of bail or any recognizance, bond or cash deposit, if defendant is on bail</a:t>
            </a:r>
            <a:r>
              <a:rPr lang="en-US" sz="7400" dirty="0" smtClean="0">
                <a:latin typeface="Bell MT" pitchFamily="18" charset="0"/>
              </a:rPr>
              <a:t>,</a:t>
            </a:r>
            <a:endParaRPr lang="en-US" dirty="0">
              <a:latin typeface="Bell MT" pitchFamily="18" charset="0"/>
            </a:endParaRPr>
          </a:p>
        </p:txBody>
      </p:sp>
    </p:spTree>
    <p:extLst>
      <p:ext uri="{BB962C8B-B14F-4D97-AF65-F5344CB8AC3E}">
        <p14:creationId xmlns:p14="http://schemas.microsoft.com/office/powerpoint/2010/main" val="8340028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Proof of Evidence (2)</a:t>
            </a:r>
            <a:endParaRPr lang="en-US" dirty="0"/>
          </a:p>
        </p:txBody>
      </p:sp>
      <p:sp>
        <p:nvSpPr>
          <p:cNvPr id="3" name="Content Placeholder 2"/>
          <p:cNvSpPr>
            <a:spLocks noGrp="1"/>
          </p:cNvSpPr>
          <p:nvPr>
            <p:ph idx="1"/>
          </p:nvPr>
        </p:nvSpPr>
        <p:spPr/>
        <p:txBody>
          <a:bodyPr>
            <a:normAutofit fontScale="85000" lnSpcReduction="20000"/>
          </a:bodyPr>
          <a:lstStyle/>
          <a:p>
            <a:pPr lvl="0" algn="just"/>
            <a:endParaRPr lang="en-US" dirty="0" smtClean="0"/>
          </a:p>
          <a:p>
            <a:pPr lvl="0" algn="just"/>
            <a:r>
              <a:rPr lang="en-US" dirty="0" smtClean="0"/>
              <a:t>particulars of place of custody, where the defendant is in custody,</a:t>
            </a:r>
          </a:p>
          <a:p>
            <a:pPr lvl="0" algn="just"/>
            <a:r>
              <a:rPr lang="en-US" dirty="0" smtClean="0"/>
              <a:t>particulars of any plea bargain arranged with the defendant;</a:t>
            </a:r>
          </a:p>
          <a:p>
            <a:pPr lvl="0" algn="just"/>
            <a:r>
              <a:rPr lang="en-US" dirty="0" smtClean="0"/>
              <a:t>particulars of any previous interlocutory proceedings, including remand proceedings, in respect of the charge, </a:t>
            </a:r>
          </a:p>
          <a:p>
            <a:pPr lvl="0" algn="just"/>
            <a:r>
              <a:rPr lang="en-US" dirty="0" smtClean="0"/>
              <a:t>any other relevant document as may be directed by the court; and</a:t>
            </a:r>
          </a:p>
          <a:p>
            <a:pPr lvl="0" algn="just"/>
            <a:r>
              <a:rPr lang="en-US" dirty="0" smtClean="0"/>
              <a:t>copy of the form for information on legal representation, where applicable.</a:t>
            </a:r>
          </a:p>
          <a:p>
            <a:endParaRPr lang="en-US" dirty="0" smtClean="0"/>
          </a:p>
          <a:p>
            <a:pPr marL="0" indent="0">
              <a:buNone/>
            </a:pPr>
            <a:endParaRPr lang="en-US" dirty="0"/>
          </a:p>
        </p:txBody>
      </p:sp>
    </p:spTree>
    <p:extLst>
      <p:ext uri="{BB962C8B-B14F-4D97-AF65-F5344CB8AC3E}">
        <p14:creationId xmlns:p14="http://schemas.microsoft.com/office/powerpoint/2010/main" val="8030786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Consequences of neglecting the Rules</a:t>
            </a:r>
            <a:endParaRPr lang="en-US" b="1" dirty="0"/>
          </a:p>
        </p:txBody>
      </p:sp>
      <p:sp>
        <p:nvSpPr>
          <p:cNvPr id="3" name="Content Placeholder 2"/>
          <p:cNvSpPr>
            <a:spLocks noGrp="1"/>
          </p:cNvSpPr>
          <p:nvPr>
            <p:ph idx="1"/>
          </p:nvPr>
        </p:nvSpPr>
        <p:spPr/>
        <p:txBody>
          <a:bodyPr>
            <a:normAutofit/>
          </a:bodyPr>
          <a:lstStyle/>
          <a:p>
            <a:pPr algn="just"/>
            <a:r>
              <a:rPr lang="en-US" dirty="0">
                <a:latin typeface="Bell MT" pitchFamily="18" charset="0"/>
              </a:rPr>
              <a:t>The consequence of such defects or errors occasioned by omission to state the offence, its particulars, duplicity, </a:t>
            </a:r>
            <a:r>
              <a:rPr lang="en-US" dirty="0" err="1">
                <a:latin typeface="Bell MT" pitchFamily="18" charset="0"/>
              </a:rPr>
              <a:t>mis</a:t>
            </a:r>
            <a:r>
              <a:rPr lang="en-US" dirty="0">
                <a:latin typeface="Bell MT" pitchFamily="18" charset="0"/>
              </a:rPr>
              <a:t>-joinder or non-joinder of parties and offences, would no longer be regarded as being material unless the defendant is shown to have been misled and this had occasioned a miscarriage of justice. </a:t>
            </a:r>
            <a:r>
              <a:rPr lang="en-US" b="1" dirty="0" smtClean="0">
                <a:latin typeface="Bell MT" pitchFamily="18" charset="0"/>
              </a:rPr>
              <a:t>S. 220 </a:t>
            </a:r>
            <a:r>
              <a:rPr lang="en-US" b="1" dirty="0">
                <a:latin typeface="Bell MT" pitchFamily="18" charset="0"/>
              </a:rPr>
              <a:t>of ACJA.</a:t>
            </a:r>
            <a:r>
              <a:rPr lang="en-US" dirty="0">
                <a:latin typeface="Bell MT" pitchFamily="18" charset="0"/>
              </a:rPr>
              <a:t> </a:t>
            </a:r>
            <a:endParaRPr lang="en-US" dirty="0" smtClean="0">
              <a:latin typeface="Bell MT" pitchFamily="18" charset="0"/>
            </a:endParaRPr>
          </a:p>
          <a:p>
            <a:pPr algn="just"/>
            <a:endParaRPr lang="en-US" sz="1400" dirty="0" smtClean="0"/>
          </a:p>
        </p:txBody>
      </p:sp>
    </p:spTree>
    <p:extLst>
      <p:ext uri="{BB962C8B-B14F-4D97-AF65-F5344CB8AC3E}">
        <p14:creationId xmlns:p14="http://schemas.microsoft.com/office/powerpoint/2010/main" val="30574631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Consequences of neglecting the Rules (2)</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latin typeface="Bell MT" pitchFamily="18" charset="0"/>
              </a:rPr>
              <a:t>However, where such errors or defects are upheld as being substantial/material and having in fact misled the defendant which had occasioned a miscarriage of justice; the appellate court is empowered to direct a retrial.</a:t>
            </a:r>
          </a:p>
          <a:p>
            <a:pPr algn="just"/>
            <a:endParaRPr lang="en-US" sz="1800" dirty="0" smtClean="0">
              <a:latin typeface="Bell MT" pitchFamily="18" charset="0"/>
            </a:endParaRPr>
          </a:p>
          <a:p>
            <a:pPr algn="just"/>
            <a:r>
              <a:rPr lang="en-US" dirty="0" smtClean="0">
                <a:latin typeface="Bell MT" pitchFamily="18" charset="0"/>
              </a:rPr>
              <a:t> Alternatively, quash the charge where same is found to be invalid or incompetent. See </a:t>
            </a:r>
            <a:r>
              <a:rPr lang="en-US" b="1" dirty="0" smtClean="0">
                <a:latin typeface="Bell MT" pitchFamily="18" charset="0"/>
              </a:rPr>
              <a:t>section 222 of ACJA</a:t>
            </a:r>
            <a:r>
              <a:rPr lang="en-US" dirty="0" smtClean="0">
                <a:latin typeface="Bell MT" pitchFamily="18" charset="0"/>
              </a:rPr>
              <a:t>.</a:t>
            </a:r>
          </a:p>
          <a:p>
            <a:pPr marL="0" indent="0">
              <a:buNone/>
            </a:pPr>
            <a:endParaRPr lang="en-US" dirty="0"/>
          </a:p>
        </p:txBody>
      </p:sp>
    </p:spTree>
    <p:extLst>
      <p:ext uri="{BB962C8B-B14F-4D97-AF65-F5344CB8AC3E}">
        <p14:creationId xmlns:p14="http://schemas.microsoft.com/office/powerpoint/2010/main" val="1389355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4 Police Act</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dirty="0">
                <a:latin typeface="Bell MT" pitchFamily="18" charset="0"/>
              </a:rPr>
              <a:t>In </a:t>
            </a:r>
            <a:r>
              <a:rPr lang="en-US" b="1" dirty="0" err="1">
                <a:latin typeface="Bell MT" pitchFamily="18" charset="0"/>
              </a:rPr>
              <a:t>Oboman</a:t>
            </a:r>
            <a:r>
              <a:rPr lang="en-US" b="1" dirty="0">
                <a:latin typeface="Bell MT" pitchFamily="18" charset="0"/>
              </a:rPr>
              <a:t> v </a:t>
            </a:r>
            <a:r>
              <a:rPr lang="en-US" b="1" dirty="0" err="1">
                <a:latin typeface="Bell MT" pitchFamily="18" charset="0"/>
              </a:rPr>
              <a:t>Georgewill</a:t>
            </a:r>
            <a:r>
              <a:rPr lang="en-US" dirty="0">
                <a:latin typeface="Bell MT" pitchFamily="18" charset="0"/>
              </a:rPr>
              <a:t> (2018) All FWLR (Pt. 957) 867 at 884, the Court of Appeal, considering section 4 of the Police Act held as follows:</a:t>
            </a:r>
          </a:p>
          <a:p>
            <a:pPr marL="0" indent="0" algn="just">
              <a:buNone/>
            </a:pPr>
            <a:r>
              <a:rPr lang="en-US" dirty="0" smtClean="0">
                <a:latin typeface="Bell MT" pitchFamily="18" charset="0"/>
              </a:rPr>
              <a:t>“By </a:t>
            </a:r>
            <a:r>
              <a:rPr lang="en-US" dirty="0">
                <a:latin typeface="Bell MT" pitchFamily="18" charset="0"/>
              </a:rPr>
              <a:t>the </a:t>
            </a:r>
            <a:r>
              <a:rPr lang="en-US" dirty="0" smtClean="0">
                <a:latin typeface="Bell MT" pitchFamily="18" charset="0"/>
              </a:rPr>
              <a:t>provision </a:t>
            </a:r>
            <a:r>
              <a:rPr lang="en-US" dirty="0">
                <a:latin typeface="Bell MT" pitchFamily="18" charset="0"/>
              </a:rPr>
              <a:t>of section 4 of the Police Act, the police have </a:t>
            </a:r>
            <a:r>
              <a:rPr lang="en-US" i="1" dirty="0">
                <a:latin typeface="Bell MT" pitchFamily="18" charset="0"/>
              </a:rPr>
              <a:t>inter alia</a:t>
            </a:r>
            <a:r>
              <a:rPr lang="en-US" dirty="0">
                <a:latin typeface="Bell MT" pitchFamily="18" charset="0"/>
              </a:rPr>
              <a:t>, the duty to detect crimes. Every act of the police is called investigation. In the exercise of the power conferred on it, the police is entitled to question anybody in making an inquiry or an investigation</a:t>
            </a:r>
            <a:r>
              <a:rPr lang="en-US" dirty="0" smtClean="0">
                <a:latin typeface="Bell MT" pitchFamily="18" charset="0"/>
              </a:rPr>
              <a:t>.”</a:t>
            </a:r>
            <a:endParaRPr lang="en-US" dirty="0">
              <a:latin typeface="Bell MT" pitchFamily="18" charset="0"/>
            </a:endParaRPr>
          </a:p>
        </p:txBody>
      </p:sp>
    </p:spTree>
    <p:extLst>
      <p:ext uri="{BB962C8B-B14F-4D97-AF65-F5344CB8AC3E}">
        <p14:creationId xmlns:p14="http://schemas.microsoft.com/office/powerpoint/2010/main" val="27296735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Who Prepares, Signs the </a:t>
            </a:r>
            <a:r>
              <a:rPr lang="en-US" b="1" dirty="0" smtClean="0"/>
              <a:t>Charge/Information </a:t>
            </a:r>
            <a:r>
              <a:rPr lang="en-US" b="1" dirty="0"/>
              <a:t>for Filing?</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b="1" dirty="0" smtClean="0">
                <a:latin typeface="Bell MT" pitchFamily="18" charset="0"/>
              </a:rPr>
              <a:t>S. </a:t>
            </a:r>
            <a:r>
              <a:rPr lang="en-US" b="1" dirty="0">
                <a:latin typeface="Bell MT" pitchFamily="18" charset="0"/>
              </a:rPr>
              <a:t>106 </a:t>
            </a:r>
            <a:r>
              <a:rPr lang="en-US" b="1" dirty="0" smtClean="0">
                <a:latin typeface="Bell MT" pitchFamily="18" charset="0"/>
              </a:rPr>
              <a:t>ACJA </a:t>
            </a:r>
            <a:r>
              <a:rPr lang="en-US" dirty="0">
                <a:latin typeface="Bell MT" pitchFamily="18" charset="0"/>
              </a:rPr>
              <a:t>limits</a:t>
            </a:r>
            <a:r>
              <a:rPr lang="en-US" b="1" dirty="0">
                <a:latin typeface="Bell MT" pitchFamily="18" charset="0"/>
              </a:rPr>
              <a:t> </a:t>
            </a:r>
            <a:r>
              <a:rPr lang="en-US" dirty="0">
                <a:latin typeface="Bell MT" pitchFamily="18" charset="0"/>
              </a:rPr>
              <a:t>the power to institute and undertake criminal proceedings to certain persons, these </a:t>
            </a:r>
            <a:r>
              <a:rPr lang="en-US" dirty="0" smtClean="0">
                <a:latin typeface="Bell MT" pitchFamily="18" charset="0"/>
              </a:rPr>
              <a:t>individuals are:</a:t>
            </a:r>
            <a:endParaRPr lang="en-US" dirty="0">
              <a:latin typeface="Bell MT" pitchFamily="18" charset="0"/>
            </a:endParaRPr>
          </a:p>
          <a:p>
            <a:pPr lvl="0" algn="just"/>
            <a:r>
              <a:rPr lang="en-US" dirty="0">
                <a:latin typeface="Bell MT" pitchFamily="18" charset="0"/>
              </a:rPr>
              <a:t>The Attorney-General of the Federation or a Law Officer in his Ministry or Department; </a:t>
            </a:r>
          </a:p>
          <a:p>
            <a:pPr lvl="0" algn="just"/>
            <a:r>
              <a:rPr lang="en-US" dirty="0">
                <a:latin typeface="Bell MT" pitchFamily="18" charset="0"/>
              </a:rPr>
              <a:t> A legal practitioner </a:t>
            </a:r>
            <a:r>
              <a:rPr lang="en-US" dirty="0" err="1">
                <a:latin typeface="Bell MT" pitchFamily="18" charset="0"/>
              </a:rPr>
              <a:t>authorised</a:t>
            </a:r>
            <a:r>
              <a:rPr lang="en-US" dirty="0">
                <a:latin typeface="Bell MT" pitchFamily="18" charset="0"/>
              </a:rPr>
              <a:t> by the Attorney-General of the Federation; </a:t>
            </a:r>
          </a:p>
          <a:p>
            <a:pPr algn="just"/>
            <a:r>
              <a:rPr lang="en-US" dirty="0">
                <a:latin typeface="Bell MT" pitchFamily="18" charset="0"/>
              </a:rPr>
              <a:t> A legal practitioner authorized to prosecute by this Act or any other Act of the National Assembly.</a:t>
            </a:r>
          </a:p>
        </p:txBody>
      </p:sp>
    </p:spTree>
    <p:extLst>
      <p:ext uri="{BB962C8B-B14F-4D97-AF65-F5344CB8AC3E}">
        <p14:creationId xmlns:p14="http://schemas.microsoft.com/office/powerpoint/2010/main" val="4803723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Who Prepares, Signs the Charge for Filing? (2)</a:t>
            </a:r>
            <a:endParaRPr lang="en-US" b="1" dirty="0"/>
          </a:p>
        </p:txBody>
      </p:sp>
      <p:sp>
        <p:nvSpPr>
          <p:cNvPr id="3" name="Content Placeholder 2"/>
          <p:cNvSpPr>
            <a:spLocks noGrp="1"/>
          </p:cNvSpPr>
          <p:nvPr>
            <p:ph idx="1"/>
          </p:nvPr>
        </p:nvSpPr>
        <p:spPr/>
        <p:txBody>
          <a:bodyPr>
            <a:noAutofit/>
          </a:bodyPr>
          <a:lstStyle/>
          <a:p>
            <a:pPr algn="just"/>
            <a:r>
              <a:rPr lang="en-US" sz="2400" b="1" dirty="0" smtClean="0">
                <a:latin typeface="Bell MT" pitchFamily="18" charset="0"/>
              </a:rPr>
              <a:t>S. 110 of ACJA</a:t>
            </a:r>
            <a:r>
              <a:rPr lang="en-US" sz="2400" dirty="0" smtClean="0">
                <a:latin typeface="Bell MT" pitchFamily="18" charset="0"/>
              </a:rPr>
              <a:t> specifically provides that charge used to institute criminal proceedings in a Magistrates’ Court must be signed by any of the persons mentioned  in </a:t>
            </a:r>
            <a:r>
              <a:rPr lang="en-US" sz="2400" b="1" dirty="0" smtClean="0">
                <a:latin typeface="Bell MT" pitchFamily="18" charset="0"/>
              </a:rPr>
              <a:t>S. 106 of ACJA</a:t>
            </a:r>
            <a:r>
              <a:rPr lang="en-US" sz="2400" dirty="0" smtClean="0">
                <a:latin typeface="Bell MT" pitchFamily="18" charset="0"/>
              </a:rPr>
              <a:t>. </a:t>
            </a:r>
          </a:p>
          <a:p>
            <a:pPr algn="just"/>
            <a:endParaRPr lang="en-US" sz="400" dirty="0" smtClean="0">
              <a:latin typeface="Bell MT" pitchFamily="18" charset="0"/>
            </a:endParaRPr>
          </a:p>
          <a:p>
            <a:pPr algn="just"/>
            <a:r>
              <a:rPr lang="en-US" sz="2400" dirty="0" smtClean="0">
                <a:latin typeface="Bell MT" pitchFamily="18" charset="0"/>
              </a:rPr>
              <a:t>The above </a:t>
            </a:r>
            <a:r>
              <a:rPr lang="en-US" sz="2400" dirty="0">
                <a:latin typeface="Bell MT" pitchFamily="18" charset="0"/>
              </a:rPr>
              <a:t>provisions of ACJA has overrides section 23 of the Police Act, which empowered the Police to prosecute cases in any court in Nigeria, as it relates to courts to which the ACJA applies. </a:t>
            </a:r>
            <a:endParaRPr lang="en-US" sz="2400" dirty="0" smtClean="0">
              <a:latin typeface="Bell MT" pitchFamily="18" charset="0"/>
            </a:endParaRPr>
          </a:p>
          <a:p>
            <a:pPr algn="just"/>
            <a:endParaRPr lang="en-US" sz="300" dirty="0">
              <a:latin typeface="Bell MT" pitchFamily="18" charset="0"/>
            </a:endParaRPr>
          </a:p>
          <a:p>
            <a:pPr algn="just"/>
            <a:r>
              <a:rPr lang="en-US" sz="2400" dirty="0">
                <a:latin typeface="Bell MT" pitchFamily="18" charset="0"/>
              </a:rPr>
              <a:t>In view of the above, the decision of the Supreme Court </a:t>
            </a:r>
            <a:r>
              <a:rPr lang="en-US" sz="2400" dirty="0" smtClean="0">
                <a:latin typeface="Bell MT" pitchFamily="18" charset="0"/>
              </a:rPr>
              <a:t>in </a:t>
            </a:r>
            <a:r>
              <a:rPr lang="en-US" sz="2400" b="1" dirty="0" err="1">
                <a:latin typeface="Bell MT" pitchFamily="18" charset="0"/>
              </a:rPr>
              <a:t>Osahon</a:t>
            </a:r>
            <a:r>
              <a:rPr lang="en-US" sz="2400" b="1" dirty="0">
                <a:latin typeface="Bell MT" pitchFamily="18" charset="0"/>
              </a:rPr>
              <a:t> v </a:t>
            </a:r>
            <a:r>
              <a:rPr lang="en-US" sz="2400" b="1" dirty="0" smtClean="0">
                <a:latin typeface="Bell MT" pitchFamily="18" charset="0"/>
              </a:rPr>
              <a:t>FRN (2006</a:t>
            </a:r>
            <a:r>
              <a:rPr lang="en-US" sz="2400" b="1" dirty="0">
                <a:latin typeface="Bell MT" pitchFamily="18" charset="0"/>
              </a:rPr>
              <a:t>) 5 NWLR (PT. 973) 361</a:t>
            </a:r>
            <a:r>
              <a:rPr lang="en-US" sz="2400" dirty="0">
                <a:latin typeface="Bell MT" pitchFamily="18" charset="0"/>
              </a:rPr>
              <a:t> is no longer a good law as it relates to courts to </a:t>
            </a:r>
            <a:r>
              <a:rPr lang="en-US" sz="2400" dirty="0" smtClean="0">
                <a:latin typeface="Bell MT" pitchFamily="18" charset="0"/>
              </a:rPr>
              <a:t>which </a:t>
            </a:r>
            <a:r>
              <a:rPr lang="en-US" sz="2400" dirty="0">
                <a:latin typeface="Bell MT" pitchFamily="18" charset="0"/>
              </a:rPr>
              <a:t>the ACJA applies.</a:t>
            </a:r>
          </a:p>
        </p:txBody>
      </p:sp>
    </p:spTree>
    <p:extLst>
      <p:ext uri="{BB962C8B-B14F-4D97-AF65-F5344CB8AC3E}">
        <p14:creationId xmlns:p14="http://schemas.microsoft.com/office/powerpoint/2010/main" val="610391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b="1" dirty="0" smtClean="0"/>
          </a:p>
          <a:p>
            <a:pPr marL="0" indent="0">
              <a:buNone/>
            </a:pPr>
            <a:endParaRPr lang="en-US" b="1" dirty="0"/>
          </a:p>
          <a:p>
            <a:pPr marL="0" indent="0">
              <a:buNone/>
            </a:pPr>
            <a:r>
              <a:rPr lang="en-US" b="1" dirty="0" smtClean="0"/>
              <a:t>        THANK </a:t>
            </a:r>
            <a:r>
              <a:rPr lang="en-US" b="1" dirty="0"/>
              <a:t>YOU FOR YOUR ATTENTION</a:t>
            </a:r>
            <a:endParaRPr lang="en-US" b="0" dirty="0" smtClean="0">
              <a:effectLst/>
            </a:endParaRPr>
          </a:p>
          <a:p>
            <a:pPr marL="0" indent="0">
              <a:buNone/>
            </a:pPr>
            <a:r>
              <a:rPr lang="en-US" dirty="0" smtClean="0"/>
              <a:t/>
            </a:r>
            <a:br>
              <a:rPr lang="en-US" dirty="0" smtClean="0"/>
            </a:br>
            <a:endParaRPr lang="en-US" dirty="0"/>
          </a:p>
        </p:txBody>
      </p:sp>
    </p:spTree>
    <p:extLst>
      <p:ext uri="{BB962C8B-B14F-4D97-AF65-F5344CB8AC3E}">
        <p14:creationId xmlns:p14="http://schemas.microsoft.com/office/powerpoint/2010/main" val="1212265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Should arrest come before investigation?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latin typeface="Bell MT" pitchFamily="18" charset="0"/>
              </a:rPr>
              <a:t>Or should investigation come before arrest?</a:t>
            </a:r>
            <a:endParaRPr lang="en-US" b="0" dirty="0" smtClean="0">
              <a:effectLst/>
              <a:latin typeface="Bell MT" pitchFamily="18" charset="0"/>
            </a:endParaRPr>
          </a:p>
          <a:p>
            <a:pPr fontAlgn="base"/>
            <a:r>
              <a:rPr lang="en-US" b="1" dirty="0">
                <a:latin typeface="Bell MT" pitchFamily="18" charset="0"/>
              </a:rPr>
              <a:t>S. 3 of ACJA </a:t>
            </a:r>
            <a:r>
              <a:rPr lang="en-US" dirty="0">
                <a:latin typeface="Bell MT" pitchFamily="18" charset="0"/>
              </a:rPr>
              <a:t>seems to suggest a suspect may be arrested and then investigated, inquired into, tried, etc.</a:t>
            </a:r>
          </a:p>
          <a:p>
            <a:pPr fontAlgn="base"/>
            <a:r>
              <a:rPr lang="en-US" dirty="0" smtClean="0">
                <a:latin typeface="Bell MT" pitchFamily="18" charset="0"/>
              </a:rPr>
              <a:t>No </a:t>
            </a:r>
            <a:r>
              <a:rPr lang="en-US" dirty="0">
                <a:latin typeface="Bell MT" pitchFamily="18" charset="0"/>
              </a:rPr>
              <a:t>hard and fast rule- Sometimes arrest may come before investigation and vice versa</a:t>
            </a:r>
            <a:r>
              <a:rPr lang="en-US" dirty="0" smtClean="0">
                <a:latin typeface="Bell MT" pitchFamily="18" charset="0"/>
              </a:rPr>
              <a:t>.</a:t>
            </a:r>
          </a:p>
          <a:p>
            <a:pPr fontAlgn="base"/>
            <a:r>
              <a:rPr lang="en-US" dirty="0" smtClean="0">
                <a:latin typeface="Bell MT" pitchFamily="18" charset="0"/>
              </a:rPr>
              <a:t>While </a:t>
            </a:r>
            <a:r>
              <a:rPr lang="en-US" dirty="0">
                <a:latin typeface="Bell MT" pitchFamily="18" charset="0"/>
              </a:rPr>
              <a:t>performing </a:t>
            </a:r>
            <a:r>
              <a:rPr lang="en-US" dirty="0" smtClean="0">
                <a:latin typeface="Bell MT" pitchFamily="18" charset="0"/>
              </a:rPr>
              <a:t>this statutory duty the police must </a:t>
            </a:r>
            <a:r>
              <a:rPr lang="en-US" dirty="0">
                <a:latin typeface="Bell MT" pitchFamily="18" charset="0"/>
              </a:rPr>
              <a:t>observe the arrest protocols and human rights protection protocols contained in the </a:t>
            </a:r>
            <a:r>
              <a:rPr lang="en-US" dirty="0" smtClean="0">
                <a:latin typeface="Bell MT" pitchFamily="18" charset="0"/>
              </a:rPr>
              <a:t>ACJA</a:t>
            </a:r>
            <a:endParaRPr lang="en-US" dirty="0">
              <a:latin typeface="Bell MT" pitchFamily="18" charset="0"/>
            </a:endParaRPr>
          </a:p>
        </p:txBody>
      </p:sp>
    </p:spTree>
    <p:extLst>
      <p:ext uri="{BB962C8B-B14F-4D97-AF65-F5344CB8AC3E}">
        <p14:creationId xmlns:p14="http://schemas.microsoft.com/office/powerpoint/2010/main" val="3206498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Arrest </a:t>
            </a:r>
            <a:r>
              <a:rPr lang="en-US" b="1" dirty="0"/>
              <a:t>Protocols:</a:t>
            </a:r>
            <a:endParaRPr lang="en-US" dirty="0"/>
          </a:p>
        </p:txBody>
      </p:sp>
      <p:sp>
        <p:nvSpPr>
          <p:cNvPr id="3" name="Content Placeholder 2"/>
          <p:cNvSpPr>
            <a:spLocks noGrp="1"/>
          </p:cNvSpPr>
          <p:nvPr>
            <p:ph idx="1"/>
          </p:nvPr>
        </p:nvSpPr>
        <p:spPr/>
        <p:txBody>
          <a:bodyPr>
            <a:normAutofit/>
          </a:bodyPr>
          <a:lstStyle/>
          <a:p>
            <a:pPr fontAlgn="base"/>
            <a:r>
              <a:rPr lang="en-US" dirty="0">
                <a:latin typeface="Bell MT" pitchFamily="18" charset="0"/>
              </a:rPr>
              <a:t>Notification of arrest, </a:t>
            </a:r>
            <a:r>
              <a:rPr lang="en-US" b="1" i="1" dirty="0">
                <a:latin typeface="Bell MT" pitchFamily="18" charset="0"/>
              </a:rPr>
              <a:t>S. </a:t>
            </a:r>
            <a:r>
              <a:rPr lang="en-US" b="1" i="1" dirty="0" smtClean="0">
                <a:latin typeface="Bell MT" pitchFamily="18" charset="0"/>
              </a:rPr>
              <a:t>6</a:t>
            </a:r>
          </a:p>
          <a:p>
            <a:pPr marL="0" indent="0" fontAlgn="base">
              <a:buNone/>
            </a:pPr>
            <a:endParaRPr lang="en-US" sz="1400" dirty="0" smtClean="0">
              <a:latin typeface="Bell MT" pitchFamily="18" charset="0"/>
            </a:endParaRPr>
          </a:p>
          <a:p>
            <a:pPr fontAlgn="base"/>
            <a:r>
              <a:rPr lang="en-US" dirty="0" smtClean="0">
                <a:latin typeface="Bell MT" pitchFamily="18" charset="0"/>
              </a:rPr>
              <a:t>No </a:t>
            </a:r>
            <a:r>
              <a:rPr lang="en-US" dirty="0">
                <a:latin typeface="Bell MT" pitchFamily="18" charset="0"/>
              </a:rPr>
              <a:t>unnecessary restraint. </a:t>
            </a:r>
            <a:r>
              <a:rPr lang="en-US" b="1" i="1" dirty="0">
                <a:latin typeface="Bell MT" pitchFamily="18" charset="0"/>
              </a:rPr>
              <a:t>S. </a:t>
            </a:r>
            <a:r>
              <a:rPr lang="en-US" b="1" i="1" dirty="0" smtClean="0">
                <a:latin typeface="Bell MT" pitchFamily="18" charset="0"/>
              </a:rPr>
              <a:t>5</a:t>
            </a:r>
          </a:p>
          <a:p>
            <a:pPr fontAlgn="base"/>
            <a:endParaRPr lang="en-US" sz="1600" dirty="0">
              <a:latin typeface="Bell MT" pitchFamily="18" charset="0"/>
            </a:endParaRPr>
          </a:p>
          <a:p>
            <a:pPr fontAlgn="base"/>
            <a:r>
              <a:rPr lang="en-US" dirty="0" smtClean="0">
                <a:latin typeface="Bell MT" pitchFamily="18" charset="0"/>
              </a:rPr>
              <a:t>Miranda </a:t>
            </a:r>
            <a:r>
              <a:rPr lang="en-US" dirty="0">
                <a:latin typeface="Bell MT" pitchFamily="18" charset="0"/>
              </a:rPr>
              <a:t>rights . </a:t>
            </a:r>
            <a:r>
              <a:rPr lang="en-US" b="1" i="1" dirty="0">
                <a:latin typeface="Bell MT" pitchFamily="18" charset="0"/>
              </a:rPr>
              <a:t>S. </a:t>
            </a:r>
            <a:r>
              <a:rPr lang="en-US" b="1" i="1" dirty="0" smtClean="0">
                <a:latin typeface="Bell MT" pitchFamily="18" charset="0"/>
              </a:rPr>
              <a:t>6</a:t>
            </a:r>
          </a:p>
          <a:p>
            <a:pPr fontAlgn="base"/>
            <a:endParaRPr lang="en-US" sz="1200" dirty="0">
              <a:latin typeface="Bell MT" pitchFamily="18" charset="0"/>
            </a:endParaRPr>
          </a:p>
          <a:p>
            <a:pPr fontAlgn="base"/>
            <a:r>
              <a:rPr lang="en-US" dirty="0" smtClean="0">
                <a:latin typeface="Bell MT" pitchFamily="18" charset="0"/>
              </a:rPr>
              <a:t>Mandatory </a:t>
            </a:r>
            <a:r>
              <a:rPr lang="en-US" dirty="0">
                <a:latin typeface="Bell MT" pitchFamily="18" charset="0"/>
              </a:rPr>
              <a:t>recording of personal data of arrested persons: </a:t>
            </a:r>
            <a:r>
              <a:rPr lang="en-US" b="1" dirty="0">
                <a:latin typeface="Bell MT" pitchFamily="18" charset="0"/>
              </a:rPr>
              <a:t>S.15</a:t>
            </a:r>
            <a:endParaRPr lang="en-US" dirty="0">
              <a:latin typeface="Bell MT" pitchFamily="18" charset="0"/>
            </a:endParaRPr>
          </a:p>
          <a:p>
            <a:pPr marL="0" indent="0">
              <a:buNone/>
            </a:pPr>
            <a:endParaRPr lang="en-US" dirty="0"/>
          </a:p>
        </p:txBody>
      </p:sp>
    </p:spTree>
    <p:extLst>
      <p:ext uri="{BB962C8B-B14F-4D97-AF65-F5344CB8AC3E}">
        <p14:creationId xmlns:p14="http://schemas.microsoft.com/office/powerpoint/2010/main" val="4237499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Arrest Protocols (2)</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a:latin typeface="Bell MT" pitchFamily="18" charset="0"/>
              </a:rPr>
              <a:t>Notification of next of kin at no cost to a suspect. </a:t>
            </a:r>
            <a:r>
              <a:rPr lang="en-US" b="1" dirty="0">
                <a:latin typeface="Bell MT" pitchFamily="18" charset="0"/>
              </a:rPr>
              <a:t>S. 6(2).</a:t>
            </a:r>
            <a:endParaRPr lang="en-US" dirty="0">
              <a:latin typeface="Bell MT" pitchFamily="18" charset="0"/>
            </a:endParaRPr>
          </a:p>
          <a:p>
            <a:pPr fontAlgn="base"/>
            <a:r>
              <a:rPr lang="en-US" dirty="0" smtClean="0">
                <a:latin typeface="Bell MT" pitchFamily="18" charset="0"/>
              </a:rPr>
              <a:t>No </a:t>
            </a:r>
            <a:r>
              <a:rPr lang="en-US" dirty="0">
                <a:latin typeface="Bell MT" pitchFamily="18" charset="0"/>
              </a:rPr>
              <a:t>arrest in lieu of the suspect </a:t>
            </a:r>
            <a:r>
              <a:rPr lang="en-US" b="1" dirty="0">
                <a:latin typeface="Bell MT" pitchFamily="18" charset="0"/>
              </a:rPr>
              <a:t>S. 7</a:t>
            </a:r>
            <a:r>
              <a:rPr lang="en-US" b="1" dirty="0" smtClean="0">
                <a:latin typeface="Bell MT" pitchFamily="18" charset="0"/>
              </a:rPr>
              <a:t>.</a:t>
            </a:r>
          </a:p>
          <a:p>
            <a:pPr fontAlgn="base"/>
            <a:r>
              <a:rPr lang="en-US" dirty="0" smtClean="0">
                <a:latin typeface="Bell MT" pitchFamily="18" charset="0"/>
              </a:rPr>
              <a:t>No arrest to enforce a civil wrong or breach of contract. Before now, the Courts have frowned at the practice of enforcing civil contracts through police action. In </a:t>
            </a:r>
            <a:r>
              <a:rPr lang="en-US" b="1" dirty="0" smtClean="0">
                <a:latin typeface="Bell MT" pitchFamily="18" charset="0"/>
              </a:rPr>
              <a:t>Arab Contractors Nigeria Ltd</a:t>
            </a:r>
            <a:r>
              <a:rPr lang="en-US" dirty="0" smtClean="0">
                <a:latin typeface="Bell MT" pitchFamily="18" charset="0"/>
              </a:rPr>
              <a:t>. </a:t>
            </a:r>
            <a:r>
              <a:rPr lang="en-US" b="1" dirty="0" smtClean="0">
                <a:latin typeface="Bell MT" pitchFamily="18" charset="0"/>
              </a:rPr>
              <a:t>v. Gillian </a:t>
            </a:r>
            <a:r>
              <a:rPr lang="en-US" b="1" dirty="0" err="1" smtClean="0">
                <a:latin typeface="Bell MT" pitchFamily="18" charset="0"/>
              </a:rPr>
              <a:t>Umanah</a:t>
            </a:r>
            <a:r>
              <a:rPr lang="en-US" b="1" dirty="0" smtClean="0">
                <a:latin typeface="Bell MT" pitchFamily="18" charset="0"/>
              </a:rPr>
              <a:t> </a:t>
            </a:r>
            <a:r>
              <a:rPr lang="en-US" dirty="0" smtClean="0">
                <a:latin typeface="Bell MT" pitchFamily="18" charset="0"/>
              </a:rPr>
              <a:t>(2012) LPELR-7927 (CA) the court held that: </a:t>
            </a:r>
          </a:p>
          <a:p>
            <a:pPr marL="0" indent="0" fontAlgn="base">
              <a:buNone/>
            </a:pPr>
            <a:r>
              <a:rPr lang="en-US" dirty="0" smtClean="0">
                <a:latin typeface="Bell MT" pitchFamily="18" charset="0"/>
              </a:rPr>
              <a:t>“There is a plethora of cases on the fact that a civil arrangement is not a matter for the Police".  </a:t>
            </a:r>
          </a:p>
        </p:txBody>
      </p:sp>
    </p:spTree>
    <p:extLst>
      <p:ext uri="{BB962C8B-B14F-4D97-AF65-F5344CB8AC3E}">
        <p14:creationId xmlns:p14="http://schemas.microsoft.com/office/powerpoint/2010/main" val="324150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Arrest Protocols (3)</a:t>
            </a:r>
            <a:endParaRPr lang="en-US" dirty="0"/>
          </a:p>
        </p:txBody>
      </p:sp>
      <p:sp>
        <p:nvSpPr>
          <p:cNvPr id="3" name="Content Placeholder 2"/>
          <p:cNvSpPr>
            <a:spLocks noGrp="1"/>
          </p:cNvSpPr>
          <p:nvPr>
            <p:ph idx="1"/>
          </p:nvPr>
        </p:nvSpPr>
        <p:spPr/>
        <p:txBody>
          <a:bodyPr/>
          <a:lstStyle/>
          <a:p>
            <a:pPr marL="0" indent="0" fontAlgn="base">
              <a:buNone/>
            </a:pPr>
            <a:r>
              <a:rPr lang="en-US" dirty="0" smtClean="0">
                <a:latin typeface="Bell MT" pitchFamily="18" charset="0"/>
              </a:rPr>
              <a:t>The Court further held that "the Police…are not a debt collecting </a:t>
            </a:r>
            <a:r>
              <a:rPr lang="en-US" dirty="0" err="1" smtClean="0">
                <a:latin typeface="Bell MT" pitchFamily="18" charset="0"/>
              </a:rPr>
              <a:t>organisation</a:t>
            </a:r>
            <a:r>
              <a:rPr lang="en-US" dirty="0" smtClean="0">
                <a:latin typeface="Bell MT" pitchFamily="18" charset="0"/>
              </a:rPr>
              <a:t>”. See also </a:t>
            </a:r>
            <a:r>
              <a:rPr lang="en-US" dirty="0" err="1" smtClean="0">
                <a:latin typeface="Bell MT" pitchFamily="18" charset="0"/>
              </a:rPr>
              <a:t>Igwe</a:t>
            </a:r>
            <a:r>
              <a:rPr lang="en-US" dirty="0" smtClean="0">
                <a:latin typeface="Bell MT" pitchFamily="18" charset="0"/>
              </a:rPr>
              <a:t> v. </a:t>
            </a:r>
            <a:r>
              <a:rPr lang="en-US" dirty="0" err="1" smtClean="0">
                <a:latin typeface="Bell MT" pitchFamily="18" charset="0"/>
              </a:rPr>
              <a:t>Ezeanuchie</a:t>
            </a:r>
            <a:r>
              <a:rPr lang="en-US" dirty="0" smtClean="0">
                <a:latin typeface="Bell MT" pitchFamily="18" charset="0"/>
              </a:rPr>
              <a:t> (2010) 7 NWLR Pt. 1192 Pg. 61, </a:t>
            </a:r>
            <a:r>
              <a:rPr lang="en-US" dirty="0" err="1" smtClean="0">
                <a:latin typeface="Bell MT" pitchFamily="18" charset="0"/>
              </a:rPr>
              <a:t>Agbai</a:t>
            </a:r>
            <a:r>
              <a:rPr lang="en-US" dirty="0" smtClean="0">
                <a:latin typeface="Bell MT" pitchFamily="18" charset="0"/>
              </a:rPr>
              <a:t> v. </a:t>
            </a:r>
            <a:r>
              <a:rPr lang="en-US" dirty="0" err="1" smtClean="0">
                <a:latin typeface="Bell MT" pitchFamily="18" charset="0"/>
              </a:rPr>
              <a:t>Okugbue</a:t>
            </a:r>
            <a:r>
              <a:rPr lang="en-US" dirty="0" smtClean="0">
                <a:latin typeface="Bell MT" pitchFamily="18" charset="0"/>
              </a:rPr>
              <a:t> (1991)7 NWLR Pt. 204, Pg. 391 and </a:t>
            </a:r>
            <a:r>
              <a:rPr lang="en-US" dirty="0" err="1" smtClean="0">
                <a:latin typeface="Bell MT" pitchFamily="18" charset="0"/>
              </a:rPr>
              <a:t>Nkpa</a:t>
            </a:r>
            <a:r>
              <a:rPr lang="en-US" dirty="0" smtClean="0">
                <a:latin typeface="Bell MT" pitchFamily="18" charset="0"/>
              </a:rPr>
              <a:t> v. </a:t>
            </a:r>
            <a:r>
              <a:rPr lang="en-US" dirty="0" err="1" smtClean="0">
                <a:latin typeface="Bell MT" pitchFamily="18" charset="0"/>
              </a:rPr>
              <a:t>Nkume</a:t>
            </a:r>
            <a:r>
              <a:rPr lang="en-US" dirty="0" smtClean="0">
                <a:latin typeface="Bell MT" pitchFamily="18" charset="0"/>
              </a:rPr>
              <a:t> (2001) 6 NWLR Pt. 710 Pg. 543.</a:t>
            </a:r>
          </a:p>
          <a:p>
            <a:pPr fontAlgn="base"/>
            <a:r>
              <a:rPr lang="en-US" dirty="0" smtClean="0">
                <a:latin typeface="Bell MT" pitchFamily="18" charset="0"/>
              </a:rPr>
              <a:t>Inventory of property of arrested persons: </a:t>
            </a:r>
            <a:r>
              <a:rPr lang="en-US" b="1" dirty="0" smtClean="0">
                <a:latin typeface="Bell MT" pitchFamily="18" charset="0"/>
              </a:rPr>
              <a:t>S. 10.</a:t>
            </a:r>
            <a:endParaRPr lang="en-US" dirty="0" smtClean="0">
              <a:latin typeface="Bell MT" pitchFamily="18" charset="0"/>
            </a:endParaRPr>
          </a:p>
          <a:p>
            <a:pPr marL="0" indent="0">
              <a:buNone/>
            </a:pPr>
            <a:endParaRPr lang="en-US" dirty="0"/>
          </a:p>
        </p:txBody>
      </p:sp>
    </p:spTree>
    <p:extLst>
      <p:ext uri="{BB962C8B-B14F-4D97-AF65-F5344CB8AC3E}">
        <p14:creationId xmlns:p14="http://schemas.microsoft.com/office/powerpoint/2010/main" val="224472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Witnessing the recording of statements</a:t>
            </a:r>
            <a:endParaRPr lang="en-US" dirty="0"/>
          </a:p>
        </p:txBody>
      </p:sp>
      <p:sp>
        <p:nvSpPr>
          <p:cNvPr id="3" name="Content Placeholder 2"/>
          <p:cNvSpPr>
            <a:spLocks noGrp="1"/>
          </p:cNvSpPr>
          <p:nvPr>
            <p:ph idx="1"/>
          </p:nvPr>
        </p:nvSpPr>
        <p:spPr>
          <a:xfrm>
            <a:off x="457200" y="1600200"/>
            <a:ext cx="8229600" cy="4709120"/>
          </a:xfrm>
        </p:spPr>
        <p:txBody>
          <a:bodyPr>
            <a:normAutofit fontScale="85000" lnSpcReduction="20000"/>
          </a:bodyPr>
          <a:lstStyle/>
          <a:p>
            <a:pPr marL="0" indent="0">
              <a:buNone/>
            </a:pPr>
            <a:r>
              <a:rPr lang="en-US" sz="3100" dirty="0">
                <a:latin typeface="Bell MT" pitchFamily="18" charset="0"/>
              </a:rPr>
              <a:t>Taking of statement of an arrested suspect  shall be in the presence of:</a:t>
            </a:r>
            <a:endParaRPr lang="en-US" sz="3100" b="0" dirty="0" smtClean="0">
              <a:effectLst/>
              <a:latin typeface="Bell MT" pitchFamily="18" charset="0"/>
            </a:endParaRPr>
          </a:p>
          <a:p>
            <a:pPr fontAlgn="base"/>
            <a:r>
              <a:rPr lang="en-US" sz="3100" b="1" dirty="0">
                <a:latin typeface="Bell MT" pitchFamily="18" charset="0"/>
              </a:rPr>
              <a:t>a legal practitioner of his choice, or</a:t>
            </a:r>
          </a:p>
          <a:p>
            <a:pPr fontAlgn="base"/>
            <a:r>
              <a:rPr lang="en-US" sz="3100" b="1" dirty="0">
                <a:latin typeface="Bell MT" pitchFamily="18" charset="0"/>
              </a:rPr>
              <a:t>an officer </a:t>
            </a:r>
            <a:r>
              <a:rPr lang="en-US" b="1" dirty="0">
                <a:latin typeface="Bell MT" pitchFamily="18" charset="0"/>
              </a:rPr>
              <a:t>of the Legal Aid Council of Nigeria or</a:t>
            </a:r>
          </a:p>
          <a:p>
            <a:pPr fontAlgn="base"/>
            <a:r>
              <a:rPr lang="en-US" b="1" dirty="0">
                <a:latin typeface="Bell MT" pitchFamily="18" charset="0"/>
              </a:rPr>
              <a:t>an official of a Civil Society Organization or </a:t>
            </a:r>
          </a:p>
          <a:p>
            <a:pPr fontAlgn="base"/>
            <a:r>
              <a:rPr lang="en-US" b="1" dirty="0">
                <a:latin typeface="Bell MT" pitchFamily="18" charset="0"/>
              </a:rPr>
              <a:t>a Justice of the Peace or</a:t>
            </a:r>
          </a:p>
          <a:p>
            <a:pPr fontAlgn="base"/>
            <a:r>
              <a:rPr lang="en-US" b="1" dirty="0">
                <a:latin typeface="Bell MT" pitchFamily="18" charset="0"/>
              </a:rPr>
              <a:t>Any other person of his choice</a:t>
            </a:r>
          </a:p>
          <a:p>
            <a:pPr marL="0" indent="0">
              <a:buNone/>
            </a:pPr>
            <a:r>
              <a:rPr lang="en-US" dirty="0">
                <a:latin typeface="Bell MT" pitchFamily="18" charset="0"/>
              </a:rPr>
              <a:t>But the person shall not interfere while the suspect is making his statement, except for the purpose of discharging his role as a legal practitioner. (s.17 (1) &amp; (2</a:t>
            </a:r>
            <a:r>
              <a:rPr lang="en-US" dirty="0" smtClean="0">
                <a:latin typeface="Bell MT" pitchFamily="18" charset="0"/>
              </a:rPr>
              <a:t>)).</a:t>
            </a:r>
            <a:br>
              <a:rPr lang="en-US" dirty="0" smtClean="0">
                <a:latin typeface="Bell MT" pitchFamily="18" charset="0"/>
              </a:rPr>
            </a:br>
            <a:endParaRPr lang="en-US" dirty="0">
              <a:latin typeface="Bell MT" pitchFamily="18" charset="0"/>
            </a:endParaRPr>
          </a:p>
        </p:txBody>
      </p:sp>
    </p:spTree>
    <p:extLst>
      <p:ext uri="{BB962C8B-B14F-4D97-AF65-F5344CB8AC3E}">
        <p14:creationId xmlns:p14="http://schemas.microsoft.com/office/powerpoint/2010/main" val="15951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695</TotalTime>
  <Words>2901</Words>
  <Application>Microsoft Office PowerPoint</Application>
  <PresentationFormat>On-screen Show (4:3)</PresentationFormat>
  <Paragraphs>236</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REFORMS TO ENHANCE SPEEDY INVESTIGATION OF CRIMINAL CASES; BASIC PRE-TRIAL ISSUES   </vt:lpstr>
      <vt:lpstr>Expected Outcome</vt:lpstr>
      <vt:lpstr>Arrest/Investigation</vt:lpstr>
      <vt:lpstr>Section 4 Police Act</vt:lpstr>
      <vt:lpstr>Should arrest come before investigation?</vt:lpstr>
      <vt:lpstr>Arrest Protocols:</vt:lpstr>
      <vt:lpstr>Arrest Protocols (2)</vt:lpstr>
      <vt:lpstr>Arrest Protocols (3)</vt:lpstr>
      <vt:lpstr>Witnessing the recording of statements</vt:lpstr>
      <vt:lpstr>Recording of confession</vt:lpstr>
      <vt:lpstr>Provision of Interpreter </vt:lpstr>
      <vt:lpstr>Humane treatment of Suspects</vt:lpstr>
      <vt:lpstr>Search of suspect</vt:lpstr>
      <vt:lpstr>Execution of Search warrant</vt:lpstr>
      <vt:lpstr>Execution of Search warrant (2)</vt:lpstr>
      <vt:lpstr>    Documentation of suspects    </vt:lpstr>
      <vt:lpstr>Pre-trial plea bargain</vt:lpstr>
      <vt:lpstr> Benefits of Plea Bargain  </vt:lpstr>
      <vt:lpstr>Benefits of Plea Bargain (2)</vt:lpstr>
      <vt:lpstr>Types of Plea-Bargaining</vt:lpstr>
      <vt:lpstr>When Plea Bargains Negotiation are Made?</vt:lpstr>
      <vt:lpstr>PowerPoint Presentation</vt:lpstr>
      <vt:lpstr>Pre-trial Bail</vt:lpstr>
      <vt:lpstr>Procedure for administrative Bail</vt:lpstr>
      <vt:lpstr>Remedy of suspect detained in custody</vt:lpstr>
      <vt:lpstr>Remand proceedings</vt:lpstr>
      <vt:lpstr>Remand proceedings (2)</vt:lpstr>
      <vt:lpstr>Remand Protocols (3)</vt:lpstr>
      <vt:lpstr>Obligation of remanding Magistrate</vt:lpstr>
      <vt:lpstr>What is a Charge/Information</vt:lpstr>
      <vt:lpstr>Rules guiding draft of charges</vt:lpstr>
      <vt:lpstr>Rules guiding draft of charges (2)</vt:lpstr>
      <vt:lpstr>Particulars of Charge/Information</vt:lpstr>
      <vt:lpstr>Particulars of Charge/Information (2)</vt:lpstr>
      <vt:lpstr>Particulars of Charge/Information (3)</vt:lpstr>
      <vt:lpstr>Proof of Evidence</vt:lpstr>
      <vt:lpstr>Proof of Evidence (2)</vt:lpstr>
      <vt:lpstr>Consequences of neglecting the Rules</vt:lpstr>
      <vt:lpstr>Consequences of neglecting the Rules (2)</vt:lpstr>
      <vt:lpstr>Who Prepares, Signs the Charge/Information for Filing? </vt:lpstr>
      <vt:lpstr>Who Prepares, Signs the Charge for Filing?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REFORMS TO ENHANCE SPEEDY INVESTIGATION OF SUSPECTS; BASIC PRE-TRIAL ISSUES</dc:title>
  <dc:creator>Windows User</dc:creator>
  <cp:lastModifiedBy>Windows User</cp:lastModifiedBy>
  <cp:revision>48</cp:revision>
  <dcterms:created xsi:type="dcterms:W3CDTF">2019-04-14T12:33:21Z</dcterms:created>
  <dcterms:modified xsi:type="dcterms:W3CDTF">2019-04-16T08:42:15Z</dcterms:modified>
</cp:coreProperties>
</file>