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8"/>
  </p:notesMasterIdLst>
  <p:handoutMasterIdLst>
    <p:handoutMasterId r:id="rId49"/>
  </p:handout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1" r:id="rId23"/>
    <p:sldId id="292"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 id="305" r:id="rId37"/>
    <p:sldId id="306" r:id="rId38"/>
    <p:sldId id="310" r:id="rId39"/>
    <p:sldId id="311" r:id="rId40"/>
    <p:sldId id="312" r:id="rId41"/>
    <p:sldId id="313" r:id="rId42"/>
    <p:sldId id="314" r:id="rId43"/>
    <p:sldId id="307" r:id="rId44"/>
    <p:sldId id="308" r:id="rId45"/>
    <p:sldId id="309" r:id="rId46"/>
    <p:sldId id="290" r:id="rId47"/>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1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9869C2E0-24C6-4DAE-9939-CB5EE9798DE5}" type="datetimeFigureOut">
              <a:rPr lang="en-US" smtClean="0"/>
              <a:t>12/5/2018</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221A8FED-89CE-4531-A776-261C9B42BEC7}" type="slidenum">
              <a:rPr lang="en-US" smtClean="0"/>
              <a:t>‹#›</a:t>
            </a:fld>
            <a:endParaRPr lang="en-US"/>
          </a:p>
        </p:txBody>
      </p:sp>
    </p:spTree>
    <p:extLst>
      <p:ext uri="{BB962C8B-B14F-4D97-AF65-F5344CB8AC3E}">
        <p14:creationId xmlns:p14="http://schemas.microsoft.com/office/powerpoint/2010/main" val="2850860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5138"/>
          </a:xfrm>
          <a:prstGeom prst="rect">
            <a:avLst/>
          </a:prstGeom>
        </p:spPr>
        <p:txBody>
          <a:bodyPr vert="horz" lIns="91440" tIns="45720" rIns="91440" bIns="45720" rtlCol="0"/>
          <a:lstStyle>
            <a:lvl1pPr algn="r">
              <a:defRPr sz="1200"/>
            </a:lvl1pPr>
          </a:lstStyle>
          <a:p>
            <a:fld id="{FD960A9E-D6D5-4EB1-A419-359B3BAFCE28}" type="datetimeFigureOut">
              <a:rPr lang="en-US" smtClean="0"/>
              <a:t>12/5/2018</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421188"/>
            <a:ext cx="5643563" cy="4189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559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42375"/>
            <a:ext cx="3055937" cy="465138"/>
          </a:xfrm>
          <a:prstGeom prst="rect">
            <a:avLst/>
          </a:prstGeom>
        </p:spPr>
        <p:txBody>
          <a:bodyPr vert="horz" lIns="91440" tIns="45720" rIns="91440" bIns="45720" rtlCol="0" anchor="b"/>
          <a:lstStyle>
            <a:lvl1pPr algn="r">
              <a:defRPr sz="1200"/>
            </a:lvl1pPr>
          </a:lstStyle>
          <a:p>
            <a:fld id="{542D1434-A5DA-42D7-B007-21E0C0B8A27E}" type="slidenum">
              <a:rPr lang="en-US" smtClean="0"/>
              <a:t>‹#›</a:t>
            </a:fld>
            <a:endParaRPr lang="en-US"/>
          </a:p>
        </p:txBody>
      </p:sp>
    </p:spTree>
    <p:extLst>
      <p:ext uri="{BB962C8B-B14F-4D97-AF65-F5344CB8AC3E}">
        <p14:creationId xmlns:p14="http://schemas.microsoft.com/office/powerpoint/2010/main" val="3291071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42D1434-A5DA-42D7-B007-21E0C0B8A27E}" type="slidenum">
              <a:rPr lang="en-US" smtClean="0"/>
              <a:t>7</a:t>
            </a:fld>
            <a:endParaRPr lang="en-US"/>
          </a:p>
        </p:txBody>
      </p:sp>
    </p:spTree>
    <p:extLst>
      <p:ext uri="{BB962C8B-B14F-4D97-AF65-F5344CB8AC3E}">
        <p14:creationId xmlns:p14="http://schemas.microsoft.com/office/powerpoint/2010/main" val="2401569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BDA5EAF-6AE8-4FBC-A8BC-33B91AF5D410}" type="datetimeFigureOut">
              <a:rPr lang="en-US" smtClean="0"/>
              <a:t>12/5/2018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A748107-B207-406B-9C8C-AA0E9B45DA6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DA5EAF-6AE8-4FBC-A8BC-33B91AF5D410}"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DA5EAF-6AE8-4FBC-A8BC-33B91AF5D410}"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DA5EAF-6AE8-4FBC-A8BC-33B91AF5D410}"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BDA5EAF-6AE8-4FBC-A8BC-33B91AF5D410}" type="datetimeFigureOut">
              <a:rPr lang="en-US" smtClean="0"/>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748107-B207-406B-9C8C-AA0E9B45DA6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DA5EAF-6AE8-4FBC-A8BC-33B91AF5D410}"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BDA5EAF-6AE8-4FBC-A8BC-33B91AF5D410}" type="datetimeFigureOut">
              <a:rPr lang="en-US" smtClean="0"/>
              <a:t>12/5/2018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BDA5EAF-6AE8-4FBC-A8BC-33B91AF5D410}" type="datetimeFigureOut">
              <a:rPr lang="en-US" smtClean="0"/>
              <a:t>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DA5EAF-6AE8-4FBC-A8BC-33B91AF5D410}" type="datetimeFigureOut">
              <a:rPr lang="en-US" smtClean="0"/>
              <a:t>12/5/2018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DA5EAF-6AE8-4FBC-A8BC-33B91AF5D410}"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748107-B207-406B-9C8C-AA0E9B45DA6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BDA5EAF-6AE8-4FBC-A8BC-33B91AF5D410}" type="datetimeFigureOut">
              <a:rPr lang="en-US" smtClean="0"/>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A748107-B207-406B-9C8C-AA0E9B45DA6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BDA5EAF-6AE8-4FBC-A8BC-33B91AF5D410}" type="datetimeFigureOut">
              <a:rPr lang="en-US" smtClean="0"/>
              <a:t>12/5/2018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A748107-B207-406B-9C8C-AA0E9B45DA6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228600"/>
            <a:ext cx="6477000" cy="2362200"/>
          </a:xfrm>
        </p:spPr>
        <p:txBody>
          <a:bodyPr>
            <a:normAutofit/>
          </a:bodyPr>
          <a:lstStyle/>
          <a:p>
            <a:pPr algn="ctr"/>
            <a:r>
              <a:rPr lang="en-US" sz="6700" dirty="0" smtClean="0"/>
              <a:t>  </a:t>
            </a:r>
            <a:r>
              <a:rPr lang="en-US" sz="2800" dirty="0" smtClean="0"/>
              <a:t>ICPCC ACT AND RELATED LAWS: MAIN PROVISIONS, PRACTICES, CHALLENGES OF ENFORCEMENT  AND SUGGESTIONS FOR REFORMS</a:t>
            </a:r>
            <a:endParaRPr lang="en-US" sz="2800" dirty="0"/>
          </a:p>
        </p:txBody>
      </p:sp>
      <p:pic>
        <p:nvPicPr>
          <p:cNvPr id="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437" y="84160"/>
            <a:ext cx="2410163"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p:cNvGraphicFramePr>
            <a:graphicFrameLocks noGrp="1"/>
          </p:cNvGraphicFramePr>
          <p:nvPr>
            <p:extLst>
              <p:ext uri="{D42A27DB-BD31-4B8C-83A1-F6EECF244321}">
                <p14:modId xmlns:p14="http://schemas.microsoft.com/office/powerpoint/2010/main" val="3859675118"/>
              </p:ext>
            </p:extLst>
          </p:nvPr>
        </p:nvGraphicFramePr>
        <p:xfrm>
          <a:off x="34303" y="2590800"/>
          <a:ext cx="9068753" cy="4206984"/>
        </p:xfrm>
        <a:graphic>
          <a:graphicData uri="http://schemas.openxmlformats.org/drawingml/2006/table">
            <a:tbl>
              <a:tblPr firstRow="1" firstCol="1" lastRow="1" lastCol="1" bandRow="1" bandCol="1">
                <a:tableStyleId>{5C22544A-7EE6-4342-B048-85BDC9FD1C3A}</a:tableStyleId>
              </a:tblPr>
              <a:tblGrid>
                <a:gridCol w="1794497">
                  <a:extLst>
                    <a:ext uri="{9D8B030D-6E8A-4147-A177-3AD203B41FA5}">
                      <a16:colId xmlns:a16="http://schemas.microsoft.com/office/drawing/2014/main" val="20000"/>
                    </a:ext>
                  </a:extLst>
                </a:gridCol>
                <a:gridCol w="7274256">
                  <a:extLst>
                    <a:ext uri="{9D8B030D-6E8A-4147-A177-3AD203B41FA5}">
                      <a16:colId xmlns:a16="http://schemas.microsoft.com/office/drawing/2014/main" val="20001"/>
                    </a:ext>
                  </a:extLst>
                </a:gridCol>
              </a:tblGrid>
              <a:tr h="4206984">
                <a:tc>
                  <a:txBody>
                    <a:bodyPr/>
                    <a:lstStyle/>
                    <a:p>
                      <a:pPr algn="ctr">
                        <a:spcAft>
                          <a:spcPts val="0"/>
                        </a:spcAft>
                      </a:pPr>
                      <a:endParaRPr lang="cy-GB" sz="1100" dirty="0">
                        <a:solidFill>
                          <a:srgbClr val="FF0000"/>
                        </a:solidFill>
                        <a:effectLst/>
                        <a:latin typeface="Tw Cen MT"/>
                        <a:ea typeface="Tw Cen MT"/>
                        <a:cs typeface="Times New Roman"/>
                      </a:endParaRPr>
                    </a:p>
                  </a:txBody>
                  <a:tcPr marL="71960" marR="71960" marT="0" marB="0" anchor="ctr"/>
                </a:tc>
                <a:tc>
                  <a:txBody>
                    <a:bodyPr/>
                    <a:lstStyle/>
                    <a:p>
                      <a:pPr algn="ctr">
                        <a:spcAft>
                          <a:spcPts val="0"/>
                        </a:spcAft>
                      </a:pPr>
                      <a:r>
                        <a:rPr lang="en-US" sz="2400" b="1" dirty="0">
                          <a:solidFill>
                            <a:srgbClr val="FF0000"/>
                          </a:solidFill>
                          <a:effectLst/>
                        </a:rPr>
                        <a:t>A </a:t>
                      </a:r>
                      <a:r>
                        <a:rPr lang="en-US" sz="2400" b="1" dirty="0" smtClean="0">
                          <a:solidFill>
                            <a:srgbClr val="FF0000"/>
                          </a:solidFill>
                          <a:effectLst/>
                        </a:rPr>
                        <a:t>PAPER</a:t>
                      </a:r>
                      <a:r>
                        <a:rPr lang="en-US" sz="2400" b="1" baseline="0" dirty="0" smtClean="0">
                          <a:solidFill>
                            <a:srgbClr val="FF0000"/>
                          </a:solidFill>
                          <a:effectLst/>
                        </a:rPr>
                        <a:t> DELIVERED</a:t>
                      </a:r>
                    </a:p>
                    <a:p>
                      <a:pPr algn="ctr">
                        <a:spcAft>
                          <a:spcPts val="0"/>
                        </a:spcAft>
                      </a:pPr>
                      <a:endParaRPr lang="en-US" sz="2400" b="1" baseline="0" dirty="0" smtClean="0">
                        <a:solidFill>
                          <a:srgbClr val="FF0000"/>
                        </a:solidFill>
                        <a:effectLst/>
                        <a:latin typeface="+mn-lt"/>
                        <a:ea typeface="Tw Cen MT"/>
                        <a:cs typeface="Times New Roman"/>
                      </a:endParaRPr>
                    </a:p>
                    <a:p>
                      <a:pPr algn="ctr">
                        <a:spcAft>
                          <a:spcPts val="0"/>
                        </a:spcAft>
                      </a:pPr>
                      <a:r>
                        <a:rPr lang="en-US" sz="1400" b="1" baseline="0" dirty="0" smtClean="0">
                          <a:solidFill>
                            <a:srgbClr val="FF0000"/>
                          </a:solidFill>
                          <a:effectLst/>
                          <a:latin typeface="+mn-lt"/>
                          <a:ea typeface="Tw Cen MT"/>
                          <a:cs typeface="Times New Roman"/>
                        </a:rPr>
                        <a:t>BY</a:t>
                      </a:r>
                    </a:p>
                    <a:p>
                      <a:pPr algn="ctr">
                        <a:spcAft>
                          <a:spcPts val="0"/>
                        </a:spcAft>
                      </a:pPr>
                      <a:endParaRPr lang="en-US" sz="1400" b="1" baseline="0" dirty="0" smtClean="0">
                        <a:solidFill>
                          <a:srgbClr val="FF0000"/>
                        </a:solidFill>
                        <a:effectLst/>
                        <a:latin typeface="+mn-lt"/>
                        <a:ea typeface="Tw Cen MT"/>
                        <a:cs typeface="Times New Roman"/>
                      </a:endParaRPr>
                    </a:p>
                    <a:p>
                      <a:pPr algn="ctr">
                        <a:spcAft>
                          <a:spcPts val="0"/>
                        </a:spcAft>
                      </a:pPr>
                      <a:r>
                        <a:rPr lang="en-US" sz="1800" b="1" baseline="0" dirty="0" smtClean="0">
                          <a:solidFill>
                            <a:srgbClr val="FF0000"/>
                          </a:solidFill>
                          <a:effectLst/>
                          <a:latin typeface="+mn-lt"/>
                          <a:ea typeface="Tw Cen MT"/>
                          <a:cs typeface="Times New Roman"/>
                        </a:rPr>
                        <a:t>HENRY O. EMORE</a:t>
                      </a:r>
                    </a:p>
                    <a:p>
                      <a:pPr algn="ctr">
                        <a:spcAft>
                          <a:spcPts val="0"/>
                        </a:spcAft>
                      </a:pPr>
                      <a:r>
                        <a:rPr lang="en-US" sz="1800" b="1" baseline="0" dirty="0" smtClean="0">
                          <a:solidFill>
                            <a:schemeClr val="accent1"/>
                          </a:solidFill>
                          <a:effectLst/>
                          <a:latin typeface="+mn-lt"/>
                          <a:ea typeface="Tw Cen MT"/>
                          <a:cs typeface="Times New Roman"/>
                        </a:rPr>
                        <a:t>ZONAL CZZZZZZZZZZOMMISSION</a:t>
                      </a:r>
                    </a:p>
                    <a:p>
                      <a:pPr algn="ctr">
                        <a:spcAft>
                          <a:spcPts val="0"/>
                        </a:spcAft>
                      </a:pPr>
                      <a:r>
                        <a:rPr lang="en-US" sz="2400" b="1" baseline="0" dirty="0" smtClean="0">
                          <a:solidFill>
                            <a:srgbClr val="002060"/>
                          </a:solidFill>
                          <a:effectLst/>
                          <a:latin typeface="+mn-lt"/>
                          <a:ea typeface="Tw Cen MT"/>
                          <a:cs typeface="Times New Roman"/>
                        </a:rPr>
                        <a:t> </a:t>
                      </a:r>
                      <a:endParaRPr lang="cy-GB" sz="2000" b="1" dirty="0">
                        <a:solidFill>
                          <a:srgbClr val="FF0000"/>
                        </a:solidFill>
                        <a:effectLst/>
                        <a:latin typeface="+mn-lt"/>
                        <a:ea typeface="Tw Cen MT"/>
                        <a:cs typeface="Times New Roman"/>
                      </a:endParaRPr>
                    </a:p>
                  </a:txBody>
                  <a:tcPr marL="135160" marR="71960" marT="0" marB="0"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75421606"/>
      </p:ext>
    </p:extLst>
  </p:cSld>
  <p:clrMapOvr>
    <a:masterClrMapping/>
  </p:clrMapOvr>
  <mc:AlternateContent xmlns:mc="http://schemas.openxmlformats.org/markup-compatibility/2006" xmlns:p14="http://schemas.microsoft.com/office/powerpoint/2010/main">
    <mc:Choice Requires="p14">
      <p:transition spd="slow" p14:dur="3000">
        <p:randomBar dir="vert"/>
      </p:transition>
    </mc:Choice>
    <mc:Fallback xmlns="">
      <p:transition spd="slow">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SPECIAL PROVISIONS OF THE ACT (CONT)</a:t>
            </a:r>
          </a:p>
        </p:txBody>
      </p:sp>
      <p:sp>
        <p:nvSpPr>
          <p:cNvPr id="3" name="Content Placeholder 2"/>
          <p:cNvSpPr>
            <a:spLocks noGrp="1"/>
          </p:cNvSpPr>
          <p:nvPr>
            <p:ph idx="1"/>
          </p:nvPr>
        </p:nvSpPr>
        <p:spPr/>
        <p:txBody>
          <a:bodyPr>
            <a:normAutofit lnSpcReduction="10000"/>
          </a:bodyPr>
          <a:lstStyle/>
          <a:p>
            <a:pPr algn="just"/>
            <a:r>
              <a:rPr lang="en-US" dirty="0">
                <a:solidFill>
                  <a:schemeClr val="accent1"/>
                </a:solidFill>
              </a:rPr>
              <a:t>Section 12 of the Act makes it an offence for any public officer to award a contract to himself, or his agent except the company is a joint stock company of more than twenty shareholders.</a:t>
            </a:r>
          </a:p>
          <a:p>
            <a:pPr marL="0" indent="0" algn="just">
              <a:buNone/>
            </a:pPr>
            <a:r>
              <a:rPr lang="en-US" dirty="0">
                <a:solidFill>
                  <a:schemeClr val="accent1"/>
                </a:solidFill>
              </a:rPr>
              <a:t> </a:t>
            </a:r>
          </a:p>
          <a:p>
            <a:pPr algn="just"/>
            <a:r>
              <a:rPr lang="en-US" dirty="0">
                <a:solidFill>
                  <a:schemeClr val="accent1"/>
                </a:solidFill>
              </a:rPr>
              <a:t>In Section 15 of the Act, it is an offence for any person who with intent to defraud or conceal a crime or frustrate the investigative activities of the Commission, destroys, alters, mutilates or falsifies any book, documents valuable security, account, computer system in his possession by virtue of his position.</a:t>
            </a:r>
          </a:p>
        </p:txBody>
      </p:sp>
    </p:spTree>
    <p:extLst>
      <p:ext uri="{BB962C8B-B14F-4D97-AF65-F5344CB8AC3E}">
        <p14:creationId xmlns:p14="http://schemas.microsoft.com/office/powerpoint/2010/main" val="32915694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SPECIAL PROVISIONS OF THE ACT (CONT)</a:t>
            </a:r>
          </a:p>
        </p:txBody>
      </p:sp>
      <p:sp>
        <p:nvSpPr>
          <p:cNvPr id="3" name="Content Placeholder 2"/>
          <p:cNvSpPr>
            <a:spLocks noGrp="1"/>
          </p:cNvSpPr>
          <p:nvPr>
            <p:ph idx="1"/>
          </p:nvPr>
        </p:nvSpPr>
        <p:spPr/>
        <p:txBody>
          <a:bodyPr>
            <a:normAutofit fontScale="92500" lnSpcReduction="10000"/>
          </a:bodyPr>
          <a:lstStyle/>
          <a:p>
            <a:pPr algn="just"/>
            <a:r>
              <a:rPr lang="en-US" dirty="0">
                <a:solidFill>
                  <a:schemeClr val="accent1"/>
                </a:solidFill>
              </a:rPr>
              <a:t>It is also an offence under Section 16 of Act for any person charged with the receipt, custody, use or management of any part of the public revenue or property of knowingly furnish any false statement or return in respect of any money or property received by him or entrusted to his care or any balance of money or property in his possession or under his control</a:t>
            </a:r>
            <a:r>
              <a:rPr lang="en-US" dirty="0" smtClean="0">
                <a:solidFill>
                  <a:schemeClr val="accent1"/>
                </a:solidFill>
              </a:rPr>
              <a:t>.</a:t>
            </a:r>
            <a:endParaRPr lang="en-US" dirty="0">
              <a:solidFill>
                <a:schemeClr val="accent1"/>
              </a:solidFill>
            </a:endParaRPr>
          </a:p>
          <a:p>
            <a:pPr algn="just"/>
            <a:r>
              <a:rPr lang="en-US" dirty="0">
                <a:solidFill>
                  <a:schemeClr val="accent1"/>
                </a:solidFill>
              </a:rPr>
              <a:t>By virtue of these provisions public officers who tamper with records kept in their care in order to conceal a crime and obstruct investigation as well as those who furnish false statements or retunes will be apprehended and prosecuted.</a:t>
            </a:r>
          </a:p>
          <a:p>
            <a:endParaRPr lang="en-US" dirty="0"/>
          </a:p>
        </p:txBody>
      </p:sp>
    </p:spTree>
    <p:extLst>
      <p:ext uri="{BB962C8B-B14F-4D97-AF65-F5344CB8AC3E}">
        <p14:creationId xmlns:p14="http://schemas.microsoft.com/office/powerpoint/2010/main" val="3347787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SPECIAL PROVISIONS OF THE ACT (CONT)</a:t>
            </a:r>
          </a:p>
        </p:txBody>
      </p:sp>
      <p:sp>
        <p:nvSpPr>
          <p:cNvPr id="3" name="Content Placeholder 2"/>
          <p:cNvSpPr>
            <a:spLocks noGrp="1"/>
          </p:cNvSpPr>
          <p:nvPr>
            <p:ph idx="1"/>
          </p:nvPr>
        </p:nvSpPr>
        <p:spPr/>
        <p:txBody>
          <a:bodyPr>
            <a:normAutofit lnSpcReduction="10000"/>
          </a:bodyPr>
          <a:lstStyle/>
          <a:p>
            <a:pPr algn="just"/>
            <a:r>
              <a:rPr lang="en-US" sz="3200" dirty="0">
                <a:solidFill>
                  <a:schemeClr val="accent1"/>
                </a:solidFill>
              </a:rPr>
              <a:t>Section 19 is the omnibus section punishes any officer who uses his office or position to confer and unfair or corrupt advantage on himself, friends or relatives.  This is novel in Nigerian Criminal Law and practice.  An officer who awards contract to his relative or appoints his child to a job stands the risk of being prosecuted for and offence under the Act</a:t>
            </a:r>
            <a:r>
              <a:rPr lang="en-US" dirty="0">
                <a:solidFill>
                  <a:schemeClr val="accent1"/>
                </a:solidFill>
              </a:rPr>
              <a:t>.</a:t>
            </a:r>
          </a:p>
          <a:p>
            <a:pPr marL="0" indent="0" algn="just">
              <a:buNone/>
            </a:pPr>
            <a:endParaRPr lang="en-US" dirty="0">
              <a:solidFill>
                <a:schemeClr val="accent1"/>
              </a:solidFill>
            </a:endParaRPr>
          </a:p>
        </p:txBody>
      </p:sp>
    </p:spTree>
    <p:extLst>
      <p:ext uri="{BB962C8B-B14F-4D97-AF65-F5344CB8AC3E}">
        <p14:creationId xmlns:p14="http://schemas.microsoft.com/office/powerpoint/2010/main" val="70697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SPECIAL PROVISIONS OF THE ACT (CONT)</a:t>
            </a:r>
          </a:p>
        </p:txBody>
      </p:sp>
      <p:sp>
        <p:nvSpPr>
          <p:cNvPr id="3" name="Content Placeholder 2"/>
          <p:cNvSpPr>
            <a:spLocks noGrp="1"/>
          </p:cNvSpPr>
          <p:nvPr>
            <p:ph idx="1"/>
          </p:nvPr>
        </p:nvSpPr>
        <p:spPr/>
        <p:txBody>
          <a:bodyPr/>
          <a:lstStyle/>
          <a:p>
            <a:pPr algn="just"/>
            <a:r>
              <a:rPr lang="en-US" dirty="0">
                <a:solidFill>
                  <a:schemeClr val="accent2"/>
                </a:solidFill>
              </a:rPr>
              <a:t>Section 22 (3) of the Act provides that;</a:t>
            </a:r>
          </a:p>
          <a:p>
            <a:pPr algn="just"/>
            <a:r>
              <a:rPr lang="en-US" i="1" dirty="0">
                <a:solidFill>
                  <a:schemeClr val="accent2"/>
                </a:solidFill>
              </a:rPr>
              <a:t>“Any Public officer, who, in the course of his official duties, inflated the price of any goods or service above the prevailing market price or professional standards, shall be guilty of an offence under this Act and liable on conviction to imprisonment for a term of seven (7) years and a fine of one million Naira</a:t>
            </a:r>
            <a:r>
              <a:rPr lang="en-US" i="1" dirty="0" smtClean="0">
                <a:solidFill>
                  <a:schemeClr val="accent2"/>
                </a:solidFill>
              </a:rPr>
              <a:t>.</a:t>
            </a:r>
            <a:endParaRPr lang="en-US" dirty="0">
              <a:solidFill>
                <a:schemeClr val="accent2"/>
              </a:solidFill>
            </a:endParaRPr>
          </a:p>
          <a:p>
            <a:pPr algn="just"/>
            <a:r>
              <a:rPr lang="en-US" dirty="0">
                <a:solidFill>
                  <a:schemeClr val="accent2"/>
                </a:solidFill>
              </a:rPr>
              <a:t>This is to address the brazen inflation of prices of goods and services by unscrupulous public officers.</a:t>
            </a:r>
          </a:p>
          <a:p>
            <a:endParaRPr lang="en-US" dirty="0"/>
          </a:p>
        </p:txBody>
      </p:sp>
    </p:spTree>
    <p:extLst>
      <p:ext uri="{BB962C8B-B14F-4D97-AF65-F5344CB8AC3E}">
        <p14:creationId xmlns:p14="http://schemas.microsoft.com/office/powerpoint/2010/main" val="8004313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SPECIAL PROVISIONS OF THE ACT (CONT)</a:t>
            </a:r>
          </a:p>
        </p:txBody>
      </p:sp>
      <p:sp>
        <p:nvSpPr>
          <p:cNvPr id="3" name="Content Placeholder 2"/>
          <p:cNvSpPr>
            <a:spLocks noGrp="1"/>
          </p:cNvSpPr>
          <p:nvPr>
            <p:ph idx="1"/>
          </p:nvPr>
        </p:nvSpPr>
        <p:spPr/>
        <p:txBody>
          <a:bodyPr>
            <a:normAutofit fontScale="92500" lnSpcReduction="10000"/>
          </a:bodyPr>
          <a:lstStyle/>
          <a:p>
            <a:pPr algn="just"/>
            <a:r>
              <a:rPr lang="en-US" dirty="0">
                <a:solidFill>
                  <a:schemeClr val="accent1"/>
                </a:solidFill>
              </a:rPr>
              <a:t>Section 22 (4) of the Act states that</a:t>
            </a:r>
            <a:r>
              <a:rPr lang="en-US" dirty="0" smtClean="0">
                <a:solidFill>
                  <a:schemeClr val="accent1"/>
                </a:solidFill>
              </a:rPr>
              <a:t>;</a:t>
            </a:r>
            <a:endParaRPr lang="en-US" dirty="0">
              <a:solidFill>
                <a:schemeClr val="accent1"/>
              </a:solidFill>
            </a:endParaRPr>
          </a:p>
          <a:p>
            <a:pPr algn="just"/>
            <a:r>
              <a:rPr lang="en-US" i="1" dirty="0">
                <a:solidFill>
                  <a:schemeClr val="accent1"/>
                </a:solidFill>
              </a:rPr>
              <a:t>“Any public officer who in the discharge of his official duties, awards or signs any contract without budget provision, approval and cash backing shall be guilty of an offence under this Act and on conviction be liable to three (3) years imprisonment and a fine of one hundred thousand Naira</a:t>
            </a:r>
            <a:r>
              <a:rPr lang="en-US" i="1" dirty="0" smtClean="0">
                <a:solidFill>
                  <a:schemeClr val="accent1"/>
                </a:solidFill>
              </a:rPr>
              <a:t>”</a:t>
            </a:r>
            <a:r>
              <a:rPr lang="en-US" dirty="0">
                <a:solidFill>
                  <a:schemeClr val="accent1"/>
                </a:solidFill>
              </a:rPr>
              <a:t> </a:t>
            </a:r>
          </a:p>
          <a:p>
            <a:pPr algn="just"/>
            <a:r>
              <a:rPr lang="en-US" b="1" dirty="0">
                <a:solidFill>
                  <a:schemeClr val="accent1"/>
                </a:solidFill>
              </a:rPr>
              <a:t>Section 22 (5) provides as follows;</a:t>
            </a:r>
            <a:endParaRPr lang="en-US" dirty="0">
              <a:solidFill>
                <a:schemeClr val="accent1"/>
              </a:solidFill>
            </a:endParaRPr>
          </a:p>
          <a:p>
            <a:pPr algn="just"/>
            <a:r>
              <a:rPr lang="en-US" i="1" dirty="0">
                <a:solidFill>
                  <a:schemeClr val="accent1"/>
                </a:solidFill>
              </a:rPr>
              <a:t>“Any public officer who transfers or spends any sum allocated for a particular project or service, on another project or service, shall be guilty of an offence under this Act and on conviction be liable to one (1) year imprisonment or a fine of fifty thousand Naira.</a:t>
            </a:r>
            <a:endParaRPr lang="en-US" dirty="0">
              <a:solidFill>
                <a:schemeClr val="accent1"/>
              </a:solidFill>
            </a:endParaRPr>
          </a:p>
          <a:p>
            <a:endParaRPr lang="en-US" dirty="0"/>
          </a:p>
        </p:txBody>
      </p:sp>
    </p:spTree>
    <p:extLst>
      <p:ext uri="{BB962C8B-B14F-4D97-AF65-F5344CB8AC3E}">
        <p14:creationId xmlns:p14="http://schemas.microsoft.com/office/powerpoint/2010/main" val="31426965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SPECIAL PROVISIONS OF THE ACT (CONT)</a:t>
            </a:r>
          </a:p>
        </p:txBody>
      </p:sp>
      <p:sp>
        <p:nvSpPr>
          <p:cNvPr id="3" name="Content Placeholder 2"/>
          <p:cNvSpPr>
            <a:spLocks noGrp="1"/>
          </p:cNvSpPr>
          <p:nvPr>
            <p:ph idx="1"/>
          </p:nvPr>
        </p:nvSpPr>
        <p:spPr/>
        <p:txBody>
          <a:bodyPr/>
          <a:lstStyle/>
          <a:p>
            <a:pPr algn="just"/>
            <a:r>
              <a:rPr lang="en-US" sz="3600" dirty="0">
                <a:solidFill>
                  <a:schemeClr val="accent1"/>
                </a:solidFill>
              </a:rPr>
              <a:t>The above sections are intended to promote fiscal discipline and are novel in our criminal laws. Gone are the days where chief executives of MDAs spend government funds with impunity. There must be strict adherence to budgetary provisions.</a:t>
            </a:r>
          </a:p>
          <a:p>
            <a:endParaRPr lang="en-US" dirty="0"/>
          </a:p>
        </p:txBody>
      </p:sp>
    </p:spTree>
    <p:extLst>
      <p:ext uri="{BB962C8B-B14F-4D97-AF65-F5344CB8AC3E}">
        <p14:creationId xmlns:p14="http://schemas.microsoft.com/office/powerpoint/2010/main" val="9029816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PROTECTION OF INFORMERS</a:t>
            </a:r>
            <a:endParaRPr lang="en-US" sz="4000" dirty="0"/>
          </a:p>
        </p:txBody>
      </p:sp>
      <p:sp>
        <p:nvSpPr>
          <p:cNvPr id="3" name="Content Placeholder 2"/>
          <p:cNvSpPr>
            <a:spLocks noGrp="1"/>
          </p:cNvSpPr>
          <p:nvPr>
            <p:ph idx="1"/>
          </p:nvPr>
        </p:nvSpPr>
        <p:spPr/>
        <p:txBody>
          <a:bodyPr>
            <a:normAutofit fontScale="92500"/>
          </a:bodyPr>
          <a:lstStyle/>
          <a:p>
            <a:pPr algn="just"/>
            <a:r>
              <a:rPr lang="en-US" dirty="0">
                <a:solidFill>
                  <a:schemeClr val="accent1"/>
                </a:solidFill>
              </a:rPr>
              <a:t>There are specific provisions in the act designed to protect informants/petitioners, because information is very crucial in fighting crime especially corruption.   Informers will readily cooperate if they know they will be protected.  The Act protects both the information received and the identity of the informant/petitioner </a:t>
            </a:r>
            <a:r>
              <a:rPr lang="en-US" b="1" dirty="0">
                <a:solidFill>
                  <a:schemeClr val="accent1"/>
                </a:solidFill>
              </a:rPr>
              <a:t>[Section 64 (1) (2</a:t>
            </a:r>
            <a:r>
              <a:rPr lang="en-US" b="1" dirty="0" smtClean="0">
                <a:solidFill>
                  <a:schemeClr val="accent1"/>
                </a:solidFill>
              </a:rPr>
              <a:t>)].</a:t>
            </a:r>
            <a:endParaRPr lang="en-US" dirty="0">
              <a:solidFill>
                <a:schemeClr val="accent1"/>
              </a:solidFill>
            </a:endParaRPr>
          </a:p>
          <a:p>
            <a:pPr algn="just"/>
            <a:r>
              <a:rPr lang="en-US" dirty="0">
                <a:solidFill>
                  <a:schemeClr val="accent1"/>
                </a:solidFill>
              </a:rPr>
              <a:t>Even when proceedings have begun in the courts the identity of an informant is still to be protected if the need arises.   Section 64 (2)</a:t>
            </a:r>
          </a:p>
          <a:p>
            <a:pPr algn="just"/>
            <a:r>
              <a:rPr lang="en-US" dirty="0">
                <a:solidFill>
                  <a:schemeClr val="accent1"/>
                </a:solidFill>
              </a:rPr>
              <a:t>The commission respects the sanctity of information it receives as well as the sanctity of the informant.</a:t>
            </a:r>
          </a:p>
        </p:txBody>
      </p:sp>
    </p:spTree>
    <p:extLst>
      <p:ext uri="{BB962C8B-B14F-4D97-AF65-F5344CB8AC3E}">
        <p14:creationId xmlns:p14="http://schemas.microsoft.com/office/powerpoint/2010/main" val="12693719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GIVING FALSE INFORMATION</a:t>
            </a:r>
            <a:endParaRPr lang="en-US" sz="4000" dirty="0"/>
          </a:p>
        </p:txBody>
      </p:sp>
      <p:sp>
        <p:nvSpPr>
          <p:cNvPr id="3" name="Content Placeholder 2"/>
          <p:cNvSpPr>
            <a:spLocks noGrp="1"/>
          </p:cNvSpPr>
          <p:nvPr>
            <p:ph idx="1"/>
          </p:nvPr>
        </p:nvSpPr>
        <p:spPr/>
        <p:txBody>
          <a:bodyPr>
            <a:normAutofit fontScale="92500" lnSpcReduction="10000"/>
          </a:bodyPr>
          <a:lstStyle/>
          <a:p>
            <a:pPr algn="just"/>
            <a:r>
              <a:rPr lang="en-US" dirty="0">
                <a:solidFill>
                  <a:schemeClr val="accent1"/>
                </a:solidFill>
              </a:rPr>
              <a:t>It should be noted, however, that giving false information, to the Commission is a punishable offence.  A false informant if convicted may be imprisoned for a term not exceeding ten years in addition to a fine not exceeding one Hundred Thousand Naira.  [Section 64 (3)].   But please do note that giving information impelled by an honest belief and knowledge may not quality as false information but I would say this may depend on the circumstances and merits of each case.  Therefore while the Commission solicits for information from the public to fight corruption, it cautions against false information driven to serve ulterior purposes.</a:t>
            </a:r>
          </a:p>
          <a:p>
            <a:endParaRPr lang="en-US" dirty="0"/>
          </a:p>
        </p:txBody>
      </p:sp>
    </p:spTree>
    <p:extLst>
      <p:ext uri="{BB962C8B-B14F-4D97-AF65-F5344CB8AC3E}">
        <p14:creationId xmlns:p14="http://schemas.microsoft.com/office/powerpoint/2010/main" val="7216082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PRESUMPTION AGAINST OFFENDERS</a:t>
            </a:r>
            <a:endParaRPr lang="en-US" sz="4000"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a:p>
          <a:p>
            <a:pPr algn="just"/>
            <a:r>
              <a:rPr lang="en-US" b="1" dirty="0">
                <a:solidFill>
                  <a:schemeClr val="accent1"/>
                </a:solidFill>
              </a:rPr>
              <a:t>Section 53 (1), (2) &amp; (4)</a:t>
            </a:r>
            <a:r>
              <a:rPr lang="en-US" dirty="0">
                <a:solidFill>
                  <a:schemeClr val="accent1"/>
                </a:solidFill>
              </a:rPr>
              <a:t> of the Act raise weighty presumptions against offenders who are being prosecuted for offences specified under section 8 to 19 for accepting, receiving, agreeing to accept or to receive gratifications etc.   Such gratifications are presumed to have been corruptly accepted or agreed to be accepted or given.</a:t>
            </a:r>
          </a:p>
          <a:p>
            <a:pPr algn="just"/>
            <a:r>
              <a:rPr lang="en-US" dirty="0" smtClean="0">
                <a:solidFill>
                  <a:schemeClr val="accent1"/>
                </a:solidFill>
              </a:rPr>
              <a:t>Once </a:t>
            </a:r>
            <a:r>
              <a:rPr lang="en-US" dirty="0">
                <a:solidFill>
                  <a:schemeClr val="accent1"/>
                </a:solidFill>
              </a:rPr>
              <a:t>it is proved that gratification was received, that burden to prove that it was not corruptly received is on the accused person or alleged offender.  It is not an excuse to explain that acceptance of such gratification or gifts are customary.   Section 60 of the Act is very clearly on this</a:t>
            </a:r>
            <a:r>
              <a:rPr lang="en-US" dirty="0" smtClean="0">
                <a:solidFill>
                  <a:schemeClr val="accent1"/>
                </a:solidFill>
              </a:rPr>
              <a:t>:</a:t>
            </a:r>
            <a:r>
              <a:rPr lang="en-US" dirty="0">
                <a:solidFill>
                  <a:schemeClr val="accent1"/>
                </a:solidFill>
              </a:rPr>
              <a:t> </a:t>
            </a:r>
          </a:p>
          <a:p>
            <a:pPr algn="just"/>
            <a:r>
              <a:rPr lang="en-US" dirty="0" smtClean="0">
                <a:solidFill>
                  <a:schemeClr val="accent1"/>
                </a:solidFill>
              </a:rPr>
              <a:t>This </a:t>
            </a:r>
            <a:r>
              <a:rPr lang="en-US" dirty="0">
                <a:solidFill>
                  <a:schemeClr val="accent1"/>
                </a:solidFill>
              </a:rPr>
              <a:t>provision is particularly important because it is now the trend to give highly placed public officials expensive gifts like cars, all expenses paid trip abroad, houses, for trivial celebrations like birthdays etc.  Some officials are offered membership of exclusive clubs all for improper </a:t>
            </a:r>
            <a:r>
              <a:rPr lang="en-US" dirty="0" smtClean="0">
                <a:solidFill>
                  <a:schemeClr val="accent1"/>
                </a:solidFill>
              </a:rPr>
              <a:t>motives</a:t>
            </a:r>
            <a:r>
              <a:rPr lang="en-US" dirty="0">
                <a:solidFill>
                  <a:schemeClr val="accent1"/>
                </a:solidFill>
              </a:rPr>
              <a:t> </a:t>
            </a:r>
          </a:p>
          <a:p>
            <a:pPr algn="just"/>
            <a:endParaRPr lang="en-US" dirty="0">
              <a:solidFill>
                <a:schemeClr val="accent1"/>
              </a:solidFill>
            </a:endParaRPr>
          </a:p>
        </p:txBody>
      </p:sp>
    </p:spTree>
    <p:extLst>
      <p:ext uri="{BB962C8B-B14F-4D97-AF65-F5344CB8AC3E}">
        <p14:creationId xmlns:p14="http://schemas.microsoft.com/office/powerpoint/2010/main" val="38868780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FORFEITURE OF PROPERTY BY THE COMMISSSION</a:t>
            </a:r>
            <a:endParaRPr lang="en-US" sz="4000" dirty="0"/>
          </a:p>
        </p:txBody>
      </p:sp>
      <p:sp>
        <p:nvSpPr>
          <p:cNvPr id="3" name="Content Placeholder 2"/>
          <p:cNvSpPr>
            <a:spLocks noGrp="1"/>
          </p:cNvSpPr>
          <p:nvPr>
            <p:ph idx="1"/>
          </p:nvPr>
        </p:nvSpPr>
        <p:spPr/>
        <p:txBody>
          <a:bodyPr>
            <a:normAutofit fontScale="92500"/>
          </a:bodyPr>
          <a:lstStyle/>
          <a:p>
            <a:pPr marL="0" indent="0">
              <a:buNone/>
            </a:pPr>
            <a:endParaRPr lang="en-US" dirty="0"/>
          </a:p>
          <a:p>
            <a:pPr algn="just"/>
            <a:r>
              <a:rPr lang="en-US" sz="3200" dirty="0">
                <a:solidFill>
                  <a:schemeClr val="accent1"/>
                </a:solidFill>
              </a:rPr>
              <a:t>The provisions of sections 47 and 48 of the Act cover forfeiture of properties by the Commission.  These are very interesting provisions.  Forfeiture of properties by the commission is categorized into two; forfeiture of properties upon prosecution </a:t>
            </a:r>
            <a:r>
              <a:rPr lang="en-US" sz="3200" b="1" dirty="0">
                <a:solidFill>
                  <a:schemeClr val="accent1"/>
                </a:solidFill>
              </a:rPr>
              <a:t>[ i.e. criminal forfeiture</a:t>
            </a:r>
            <a:r>
              <a:rPr lang="en-US" sz="3200" dirty="0">
                <a:solidFill>
                  <a:schemeClr val="accent1"/>
                </a:solidFill>
              </a:rPr>
              <a:t>] and forfeiture of properties where there was no prosecution </a:t>
            </a:r>
            <a:r>
              <a:rPr lang="en-US" sz="3200" b="1" dirty="0">
                <a:solidFill>
                  <a:schemeClr val="accent1"/>
                </a:solidFill>
              </a:rPr>
              <a:t>[civil forfeiture].</a:t>
            </a:r>
            <a:endParaRPr lang="en-US" sz="3200" dirty="0">
              <a:solidFill>
                <a:schemeClr val="accent1"/>
              </a:solidFill>
            </a:endParaRPr>
          </a:p>
        </p:txBody>
      </p:sp>
    </p:spTree>
    <p:extLst>
      <p:ext uri="{BB962C8B-B14F-4D97-AF65-F5344CB8AC3E}">
        <p14:creationId xmlns:p14="http://schemas.microsoft.com/office/powerpoint/2010/main" val="29544437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PASSAGE OF THE ACT </a:t>
            </a:r>
            <a:endParaRPr lang="en-US" dirty="0"/>
          </a:p>
        </p:txBody>
      </p:sp>
      <p:sp>
        <p:nvSpPr>
          <p:cNvPr id="3" name="Content Placeholder 2"/>
          <p:cNvSpPr>
            <a:spLocks noGrp="1"/>
          </p:cNvSpPr>
          <p:nvPr>
            <p:ph idx="1"/>
          </p:nvPr>
        </p:nvSpPr>
        <p:spPr/>
        <p:txBody>
          <a:bodyPr>
            <a:normAutofit/>
          </a:bodyPr>
          <a:lstStyle/>
          <a:p>
            <a:r>
              <a:rPr lang="en-US" sz="2000" dirty="0">
                <a:solidFill>
                  <a:schemeClr val="accent1"/>
                </a:solidFill>
              </a:rPr>
              <a:t>The Corrupt Practices and Other Related Offences Act 2000 (ICPC Act) came into force on 13</a:t>
            </a:r>
            <a:r>
              <a:rPr lang="en-US" sz="2000" baseline="30000" dirty="0">
                <a:solidFill>
                  <a:schemeClr val="accent1"/>
                </a:solidFill>
              </a:rPr>
              <a:t>th</a:t>
            </a:r>
            <a:r>
              <a:rPr lang="en-US" sz="2000" dirty="0">
                <a:solidFill>
                  <a:schemeClr val="accent1"/>
                </a:solidFill>
              </a:rPr>
              <a:t> June 2000. President </a:t>
            </a:r>
            <a:r>
              <a:rPr lang="en-US" sz="2000" dirty="0" err="1">
                <a:solidFill>
                  <a:schemeClr val="accent1"/>
                </a:solidFill>
              </a:rPr>
              <a:t>Olusegun</a:t>
            </a:r>
            <a:r>
              <a:rPr lang="en-US" sz="2000" dirty="0">
                <a:solidFill>
                  <a:schemeClr val="accent1"/>
                </a:solidFill>
              </a:rPr>
              <a:t> </a:t>
            </a:r>
            <a:r>
              <a:rPr lang="en-US" sz="2000" dirty="0" err="1">
                <a:solidFill>
                  <a:schemeClr val="accent1"/>
                </a:solidFill>
              </a:rPr>
              <a:t>Obasanjo</a:t>
            </a:r>
            <a:r>
              <a:rPr lang="en-US" sz="2000" dirty="0">
                <a:solidFill>
                  <a:schemeClr val="accent1"/>
                </a:solidFill>
              </a:rPr>
              <a:t> in signing the bill in law said</a:t>
            </a:r>
            <a:r>
              <a:rPr lang="en-US" sz="2000" dirty="0" smtClean="0">
                <a:solidFill>
                  <a:schemeClr val="accent1"/>
                </a:solidFill>
              </a:rPr>
              <a:t>;</a:t>
            </a:r>
            <a:endParaRPr lang="en-US" sz="2000" dirty="0">
              <a:solidFill>
                <a:schemeClr val="accent1"/>
              </a:solidFill>
            </a:endParaRPr>
          </a:p>
          <a:p>
            <a:r>
              <a:rPr lang="en-US" sz="2000" dirty="0">
                <a:solidFill>
                  <a:schemeClr val="accent1"/>
                </a:solidFill>
              </a:rPr>
              <a:t>“</a:t>
            </a:r>
            <a:r>
              <a:rPr lang="en-US" sz="2000" b="1" i="1" dirty="0">
                <a:solidFill>
                  <a:schemeClr val="accent1"/>
                </a:solidFill>
              </a:rPr>
              <a:t>…all of us know that the scourge of corruption has eaten deeply into the fabrics of both public and private transactions in our country, that it had become impossible to contemplate and plan for our regeneration without first tackling it………. For those who are tempted to believe that our struggle against corruption is utopian, let me remind them that corruption is not only illegal, it is bad because it corrupts the soul of our community. It makes nonsense of all planning and budgeting</a:t>
            </a:r>
            <a:r>
              <a:rPr lang="en-US" sz="2000" dirty="0">
                <a:solidFill>
                  <a:schemeClr val="accent1"/>
                </a:solidFill>
              </a:rPr>
              <a:t>” </a:t>
            </a:r>
          </a:p>
        </p:txBody>
      </p:sp>
    </p:spTree>
    <p:extLst>
      <p:ext uri="{BB962C8B-B14F-4D97-AF65-F5344CB8AC3E}">
        <p14:creationId xmlns:p14="http://schemas.microsoft.com/office/powerpoint/2010/main" val="4789560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DUTY TO REPORT BRIBERY</a:t>
            </a:r>
            <a:endParaRPr lang="en-US" sz="4000" dirty="0"/>
          </a:p>
        </p:txBody>
      </p:sp>
      <p:sp>
        <p:nvSpPr>
          <p:cNvPr id="3" name="Content Placeholder 2"/>
          <p:cNvSpPr>
            <a:spLocks noGrp="1"/>
          </p:cNvSpPr>
          <p:nvPr>
            <p:ph idx="1"/>
          </p:nvPr>
        </p:nvSpPr>
        <p:spPr/>
        <p:txBody>
          <a:bodyPr>
            <a:normAutofit fontScale="92500"/>
          </a:bodyPr>
          <a:lstStyle/>
          <a:p>
            <a:pPr marL="0" indent="0">
              <a:buNone/>
            </a:pPr>
            <a:endParaRPr lang="en-US" dirty="0"/>
          </a:p>
          <a:p>
            <a:pPr algn="just"/>
            <a:r>
              <a:rPr lang="en-US" sz="3600" dirty="0">
                <a:solidFill>
                  <a:schemeClr val="accent1"/>
                </a:solidFill>
              </a:rPr>
              <a:t>Failure to report an offer of gratification is a serious offence under the Act.   This is a special provision in the Act.  </a:t>
            </a:r>
            <a:r>
              <a:rPr lang="en-US" sz="3600" b="1" dirty="0">
                <a:solidFill>
                  <a:schemeClr val="accent1"/>
                </a:solidFill>
              </a:rPr>
              <a:t>Sections 23 (1) &amp; (2)</a:t>
            </a:r>
            <a:r>
              <a:rPr lang="en-US" sz="3600" dirty="0">
                <a:solidFill>
                  <a:schemeClr val="accent1"/>
                </a:solidFill>
              </a:rPr>
              <a:t> of the Act imposes a duty on everyone to report a demand or promise of gratification to the nearest officer of the Commission or a police officer.</a:t>
            </a:r>
          </a:p>
          <a:p>
            <a:endParaRPr lang="en-US" dirty="0"/>
          </a:p>
        </p:txBody>
      </p:sp>
    </p:spTree>
    <p:extLst>
      <p:ext uri="{BB962C8B-B14F-4D97-AF65-F5344CB8AC3E}">
        <p14:creationId xmlns:p14="http://schemas.microsoft.com/office/powerpoint/2010/main" val="28216043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b="1" dirty="0"/>
              <a:t>Dealing with, Using, Holding Receiving or Concealing Gratification</a:t>
            </a:r>
            <a:r>
              <a:rPr lang="en-US" sz="3600" dirty="0"/>
              <a:t/>
            </a:r>
            <a:br>
              <a:rPr lang="en-US" sz="3600" dirty="0"/>
            </a:br>
            <a:endParaRPr lang="en-US" sz="3600" dirty="0"/>
          </a:p>
        </p:txBody>
      </p:sp>
      <p:sp>
        <p:nvSpPr>
          <p:cNvPr id="3" name="Content Placeholder 2"/>
          <p:cNvSpPr>
            <a:spLocks noGrp="1"/>
          </p:cNvSpPr>
          <p:nvPr>
            <p:ph idx="1"/>
          </p:nvPr>
        </p:nvSpPr>
        <p:spPr/>
        <p:txBody>
          <a:bodyPr>
            <a:normAutofit fontScale="62500" lnSpcReduction="20000"/>
          </a:bodyPr>
          <a:lstStyle/>
          <a:p>
            <a:pPr algn="just"/>
            <a:r>
              <a:rPr lang="en-US" sz="4500" dirty="0">
                <a:solidFill>
                  <a:schemeClr val="accent1"/>
                </a:solidFill>
              </a:rPr>
              <a:t>Any person who does any of the above whether for himself or on behalf of others in respect of any property the subject matter of certain offences under the Act will be guilty of an offence.  This is irrespective of whether the transaction was carried within or without Nigerian </a:t>
            </a:r>
            <a:r>
              <a:rPr lang="en-US" sz="4500" b="1" dirty="0">
                <a:solidFill>
                  <a:schemeClr val="accent1"/>
                </a:solidFill>
              </a:rPr>
              <a:t>[Section 24</a:t>
            </a:r>
            <a:r>
              <a:rPr lang="en-US" sz="4500" b="1" dirty="0" smtClean="0">
                <a:solidFill>
                  <a:schemeClr val="accent1"/>
                </a:solidFill>
              </a:rPr>
              <a:t>].</a:t>
            </a:r>
            <a:endParaRPr lang="en-US" sz="4500" dirty="0">
              <a:solidFill>
                <a:schemeClr val="accent1"/>
              </a:solidFill>
            </a:endParaRPr>
          </a:p>
          <a:p>
            <a:pPr algn="just"/>
            <a:r>
              <a:rPr lang="en-US" sz="4500" dirty="0">
                <a:solidFill>
                  <a:schemeClr val="accent1"/>
                </a:solidFill>
              </a:rPr>
              <a:t>In other words, the section punishes those who launder the proceeds of corruption.  So be wary of handling transactions or business for those whose source of income or prosperity you are not very sure of.</a:t>
            </a:r>
          </a:p>
          <a:p>
            <a:endParaRPr lang="en-US" dirty="0"/>
          </a:p>
        </p:txBody>
      </p:sp>
    </p:spTree>
    <p:extLst>
      <p:ext uri="{BB962C8B-B14F-4D97-AF65-F5344CB8AC3E}">
        <p14:creationId xmlns:p14="http://schemas.microsoft.com/office/powerpoint/2010/main" val="4777214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200" dirty="0" smtClean="0"/>
              <a:t>Challenges of Enforcement</a:t>
            </a:r>
            <a:endParaRPr lang="en-GB" sz="3200" dirty="0"/>
          </a:p>
        </p:txBody>
      </p:sp>
      <p:sp>
        <p:nvSpPr>
          <p:cNvPr id="3" name="Content Placeholder 2"/>
          <p:cNvSpPr>
            <a:spLocks noGrp="1"/>
          </p:cNvSpPr>
          <p:nvPr>
            <p:ph idx="1"/>
          </p:nvPr>
        </p:nvSpPr>
        <p:spPr/>
        <p:txBody>
          <a:bodyPr>
            <a:normAutofit fontScale="92500" lnSpcReduction="10000"/>
          </a:bodyPr>
          <a:lstStyle/>
          <a:p>
            <a:pPr algn="just"/>
            <a:r>
              <a:rPr lang="en-GB" sz="2000" b="1" dirty="0" smtClean="0"/>
              <a:t>FEDERALISM: </a:t>
            </a:r>
            <a:r>
              <a:rPr lang="en-GB" sz="2000" dirty="0" smtClean="0"/>
              <a:t>Section 2 of the 1999 constitution creates Federal, States, and Local Governments, while sections 4 – 6 of the constitution divides powers between the Federal, States and Local Government councils. </a:t>
            </a:r>
          </a:p>
          <a:p>
            <a:pPr algn="just"/>
            <a:r>
              <a:rPr lang="en-GB" sz="2000" dirty="0" smtClean="0"/>
              <a:t>From the inception of the Commission, it has been plagued with civil suits challenging the validity of the ICPC Act and the powers of the Commission to investigate state governments and their officials.</a:t>
            </a:r>
          </a:p>
          <a:p>
            <a:pPr algn="just">
              <a:buFont typeface="Wingdings" panose="05000000000000000000" pitchFamily="2" charset="2"/>
              <a:buChar char="Ø"/>
            </a:pPr>
            <a:r>
              <a:rPr lang="en-GB" sz="2000" b="1" i="1" dirty="0" smtClean="0"/>
              <a:t>A. G. Ondo State &amp; </a:t>
            </a:r>
            <a:r>
              <a:rPr lang="en-GB" sz="2000" b="1" i="1" dirty="0" err="1" smtClean="0"/>
              <a:t>Ors</a:t>
            </a:r>
            <a:r>
              <a:rPr lang="en-GB" sz="2000" b="1" i="1" dirty="0" smtClean="0"/>
              <a:t> v A. G. Federation &amp; </a:t>
            </a:r>
            <a:r>
              <a:rPr lang="en-GB" sz="2000" b="1" i="1" dirty="0" err="1" smtClean="0"/>
              <a:t>Ors</a:t>
            </a:r>
            <a:r>
              <a:rPr lang="en-GB" sz="2000" b="1" i="1" dirty="0" smtClean="0"/>
              <a:t> (2002) 9  NWLR (Pt 772) </a:t>
            </a:r>
            <a:r>
              <a:rPr lang="en-GB" sz="2000" b="1" i="1" dirty="0" err="1" smtClean="0"/>
              <a:t>Pg</a:t>
            </a:r>
            <a:r>
              <a:rPr lang="en-GB" sz="2000" b="1" i="1" dirty="0" smtClean="0"/>
              <a:t> 1</a:t>
            </a:r>
          </a:p>
          <a:p>
            <a:pPr algn="just">
              <a:buFont typeface="Wingdings" panose="05000000000000000000" pitchFamily="2" charset="2"/>
              <a:buChar char="Ø"/>
            </a:pPr>
            <a:r>
              <a:rPr lang="en-GB" sz="2000" b="1" i="1" dirty="0"/>
              <a:t>Suit No. </a:t>
            </a:r>
            <a:r>
              <a:rPr lang="en-GB" sz="2000" b="1" i="1" dirty="0" smtClean="0"/>
              <a:t>PHC/114/2014  </a:t>
            </a:r>
            <a:r>
              <a:rPr lang="en-GB" sz="2000" b="1" i="1" dirty="0"/>
              <a:t>A. G. </a:t>
            </a:r>
            <a:r>
              <a:rPr lang="en-GB" sz="2000" b="1" i="1" dirty="0" smtClean="0"/>
              <a:t>Rivers </a:t>
            </a:r>
            <a:r>
              <a:rPr lang="en-GB" sz="2000" b="1" i="1" dirty="0"/>
              <a:t>State v </a:t>
            </a:r>
            <a:r>
              <a:rPr lang="en-GB" sz="2000" b="1" i="1" dirty="0" smtClean="0"/>
              <a:t>Speaker Rivers State House of Assembly &amp;37 </a:t>
            </a:r>
            <a:r>
              <a:rPr lang="en-GB" sz="2000" b="1" i="1" dirty="0" err="1" smtClean="0"/>
              <a:t>Ors</a:t>
            </a:r>
            <a:r>
              <a:rPr lang="en-GB" sz="2000" b="1" i="1" dirty="0" smtClean="0"/>
              <a:t>.</a:t>
            </a:r>
          </a:p>
          <a:p>
            <a:pPr algn="just">
              <a:buFont typeface="Wingdings" panose="05000000000000000000" pitchFamily="2" charset="2"/>
              <a:buChar char="Ø"/>
            </a:pPr>
            <a:r>
              <a:rPr lang="en-GB" sz="2000" b="1" i="1" dirty="0" smtClean="0"/>
              <a:t>Suit </a:t>
            </a:r>
            <a:r>
              <a:rPr lang="en-GB" sz="2000" b="1" i="1" dirty="0"/>
              <a:t>No. </a:t>
            </a:r>
            <a:r>
              <a:rPr lang="en-GB" sz="2000" b="1" i="1" dirty="0" smtClean="0"/>
              <a:t>FHC/AD/CS/32/16  </a:t>
            </a:r>
            <a:r>
              <a:rPr lang="en-GB" sz="2000" b="1" i="1" dirty="0"/>
              <a:t>A. G. </a:t>
            </a:r>
            <a:r>
              <a:rPr lang="en-GB" sz="2000" b="1" i="1" dirty="0" err="1" smtClean="0"/>
              <a:t>Ekiti</a:t>
            </a:r>
            <a:r>
              <a:rPr lang="en-GB" sz="2000" b="1" i="1" dirty="0" smtClean="0"/>
              <a:t> State v Economic and Financial Crimes Commission &amp; 17 </a:t>
            </a:r>
            <a:r>
              <a:rPr lang="en-GB" sz="2000" b="1" i="1" dirty="0" err="1" smtClean="0"/>
              <a:t>Ors</a:t>
            </a:r>
            <a:endParaRPr lang="en-GB" sz="2000" b="1" i="1" dirty="0" smtClean="0"/>
          </a:p>
          <a:p>
            <a:pPr algn="just">
              <a:buFont typeface="Wingdings" panose="05000000000000000000" pitchFamily="2" charset="2"/>
              <a:buChar char="Ø"/>
            </a:pPr>
            <a:r>
              <a:rPr lang="en-GB" sz="2000" b="1" i="1" dirty="0" smtClean="0"/>
              <a:t>Suit No. FHC/UY/CS/20/17 A. G. Akwa Ibom State v The Speaker Akwa Ibom State House of Assembly  &amp; 13 </a:t>
            </a:r>
            <a:r>
              <a:rPr lang="en-GB" sz="2000" b="1" i="1" dirty="0" err="1" smtClean="0"/>
              <a:t>Ors</a:t>
            </a:r>
            <a:endParaRPr lang="en-GB" sz="2000" b="1" i="1" dirty="0" smtClean="0"/>
          </a:p>
          <a:p>
            <a:pPr algn="just">
              <a:buFont typeface="Wingdings" panose="05000000000000000000" pitchFamily="2" charset="2"/>
              <a:buChar char="Ø"/>
            </a:pPr>
            <a:endParaRPr lang="en-GB" sz="2000" b="1" i="1" dirty="0"/>
          </a:p>
          <a:p>
            <a:pPr marL="0" indent="0" algn="just">
              <a:buNone/>
            </a:pPr>
            <a:endParaRPr lang="en-GB" sz="2000" b="1" i="1" dirty="0" smtClean="0"/>
          </a:p>
          <a:p>
            <a:pPr marL="0" indent="0" algn="just">
              <a:buNone/>
            </a:pPr>
            <a:endParaRPr lang="en-GB" sz="2000" b="1" i="1" dirty="0" smtClean="0"/>
          </a:p>
        </p:txBody>
      </p:sp>
    </p:spTree>
    <p:extLst>
      <p:ext uri="{BB962C8B-B14F-4D97-AF65-F5344CB8AC3E}">
        <p14:creationId xmlns:p14="http://schemas.microsoft.com/office/powerpoint/2010/main" val="32379614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dirty="0"/>
              <a:t>Challenges of Enforcement</a:t>
            </a:r>
            <a:endParaRPr lang="en-US" sz="3600" dirty="0"/>
          </a:p>
        </p:txBody>
      </p:sp>
      <p:sp>
        <p:nvSpPr>
          <p:cNvPr id="3" name="Content Placeholder 2"/>
          <p:cNvSpPr>
            <a:spLocks noGrp="1"/>
          </p:cNvSpPr>
          <p:nvPr>
            <p:ph idx="1"/>
          </p:nvPr>
        </p:nvSpPr>
        <p:spPr/>
        <p:txBody>
          <a:bodyPr>
            <a:normAutofit/>
          </a:bodyPr>
          <a:lstStyle/>
          <a:p>
            <a:r>
              <a:rPr lang="en-US" sz="2400" dirty="0" smtClean="0"/>
              <a:t>However in the following cases the judges have firm stated that they cannot re-litigate on the on the issue based on the decision of the Supreme Court  in </a:t>
            </a:r>
            <a:r>
              <a:rPr lang="en-GB" sz="2400" b="1" i="1" dirty="0"/>
              <a:t>A. G. Ondo State &amp; </a:t>
            </a:r>
            <a:r>
              <a:rPr lang="en-GB" sz="2400" b="1" i="1" dirty="0" err="1"/>
              <a:t>Ors</a:t>
            </a:r>
            <a:r>
              <a:rPr lang="en-GB" sz="2400" b="1" i="1" dirty="0"/>
              <a:t> v A. G. Federation &amp; </a:t>
            </a:r>
            <a:r>
              <a:rPr lang="en-GB" sz="2400" b="1" i="1" dirty="0" err="1" smtClean="0"/>
              <a:t>Ors</a:t>
            </a:r>
            <a:r>
              <a:rPr lang="en-GB" sz="2400" i="1" dirty="0" smtClean="0"/>
              <a:t>:</a:t>
            </a:r>
            <a:endParaRPr lang="en-GB" sz="2400" b="1" i="1" dirty="0" smtClean="0"/>
          </a:p>
          <a:p>
            <a:pPr>
              <a:buFont typeface="Wingdings" panose="05000000000000000000" pitchFamily="2" charset="2"/>
              <a:buChar char="Ø"/>
            </a:pPr>
            <a:r>
              <a:rPr lang="en-GB" sz="2400" b="1" i="1" dirty="0" smtClean="0"/>
              <a:t>SUIT NO. FHC/PH/CS/482/2010:Port Harcourt Local Government Council and </a:t>
            </a:r>
            <a:r>
              <a:rPr lang="en-GB" sz="2400" b="1" i="1" dirty="0" err="1" smtClean="0"/>
              <a:t>Ors</a:t>
            </a:r>
            <a:r>
              <a:rPr lang="en-GB" sz="2400" b="1" i="1" dirty="0" smtClean="0"/>
              <a:t> v Economic and Financial Crimes Commission and </a:t>
            </a:r>
            <a:r>
              <a:rPr lang="en-GB" sz="2400" b="1" i="1" dirty="0" err="1" smtClean="0"/>
              <a:t>Ors</a:t>
            </a:r>
            <a:r>
              <a:rPr lang="en-GB" sz="2400" b="1" i="1" dirty="0" smtClean="0"/>
              <a:t>. Hon Justice T </a:t>
            </a:r>
            <a:r>
              <a:rPr lang="en-GB" sz="2400" b="1" i="1" dirty="0" err="1"/>
              <a:t>A</a:t>
            </a:r>
            <a:r>
              <a:rPr lang="en-GB" sz="2400" b="1" i="1" dirty="0" err="1" smtClean="0"/>
              <a:t>bubarkar</a:t>
            </a:r>
            <a:endParaRPr lang="en-GB" sz="2400" b="1" i="1" dirty="0" smtClean="0"/>
          </a:p>
          <a:p>
            <a:pPr>
              <a:buFont typeface="Wingdings" panose="05000000000000000000" pitchFamily="2" charset="2"/>
              <a:buChar char="Ø"/>
            </a:pPr>
            <a:r>
              <a:rPr lang="en-GB" sz="2400" b="1" i="1" dirty="0"/>
              <a:t>Suit No. </a:t>
            </a:r>
            <a:r>
              <a:rPr lang="en-GB" sz="2400" b="1" i="1" dirty="0" smtClean="0"/>
              <a:t>FHC/S/CS/20/15 </a:t>
            </a:r>
            <a:r>
              <a:rPr lang="en-GB" sz="2400" b="1" i="1" dirty="0"/>
              <a:t>A. G. </a:t>
            </a:r>
            <a:r>
              <a:rPr lang="en-GB" sz="2400" b="1" i="1" dirty="0" smtClean="0"/>
              <a:t>Government of </a:t>
            </a:r>
            <a:r>
              <a:rPr lang="en-GB" sz="2400" b="1" i="1" dirty="0" err="1" smtClean="0"/>
              <a:t>Sokoto</a:t>
            </a:r>
            <a:r>
              <a:rPr lang="en-GB" sz="2400" b="1" i="1" dirty="0" smtClean="0"/>
              <a:t> State v EFCC, ICPC, </a:t>
            </a:r>
            <a:r>
              <a:rPr lang="en-GB" sz="2400" b="1" i="1" dirty="0" err="1" smtClean="0"/>
              <a:t>IGPand</a:t>
            </a:r>
            <a:r>
              <a:rPr lang="en-GB" sz="2400" b="1" i="1" dirty="0" smtClean="0"/>
              <a:t> NIA</a:t>
            </a:r>
            <a:endParaRPr lang="en-US" sz="2400" dirty="0"/>
          </a:p>
        </p:txBody>
      </p:sp>
    </p:spTree>
    <p:extLst>
      <p:ext uri="{BB962C8B-B14F-4D97-AF65-F5344CB8AC3E}">
        <p14:creationId xmlns:p14="http://schemas.microsoft.com/office/powerpoint/2010/main" val="25588217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dirty="0"/>
              <a:t>Challenges of Enforcement</a:t>
            </a:r>
            <a:endParaRPr lang="en-US" sz="3600" dirty="0"/>
          </a:p>
        </p:txBody>
      </p:sp>
      <p:sp>
        <p:nvSpPr>
          <p:cNvPr id="3" name="Content Placeholder 2"/>
          <p:cNvSpPr>
            <a:spLocks noGrp="1"/>
          </p:cNvSpPr>
          <p:nvPr>
            <p:ph idx="1"/>
          </p:nvPr>
        </p:nvSpPr>
        <p:spPr/>
        <p:txBody>
          <a:bodyPr>
            <a:normAutofit fontScale="92500"/>
          </a:bodyPr>
          <a:lstStyle/>
          <a:p>
            <a:r>
              <a:rPr lang="en-US" b="1" dirty="0" smtClean="0"/>
              <a:t>THE ICPC ACT 2000</a:t>
            </a:r>
            <a:endParaRPr lang="en-US" dirty="0"/>
          </a:p>
          <a:p>
            <a:pPr>
              <a:buFont typeface="Wingdings" panose="05000000000000000000" pitchFamily="2" charset="2"/>
              <a:buChar char="§"/>
            </a:pPr>
            <a:r>
              <a:rPr lang="en-US" b="1" dirty="0" smtClean="0"/>
              <a:t> </a:t>
            </a:r>
            <a:r>
              <a:rPr lang="en-US" sz="2400" dirty="0" smtClean="0"/>
              <a:t>Section 63 (3) OF THE  ICPC Act 2000 empowers the Chief       Judge of a state and the Federal Capital territory to designate a court or judge or such number of judges to determine and hear case brought pursuant to the Act.</a:t>
            </a:r>
          </a:p>
          <a:p>
            <a:pPr>
              <a:buFont typeface="Wingdings" panose="05000000000000000000" pitchFamily="2" charset="2"/>
              <a:buChar char="§"/>
            </a:pPr>
            <a:r>
              <a:rPr lang="en-US" sz="2400" dirty="0" smtClean="0"/>
              <a:t>See also section 26 (2) of the Act</a:t>
            </a:r>
          </a:p>
          <a:p>
            <a:pPr>
              <a:buFont typeface="Wingdings" panose="05000000000000000000" pitchFamily="2" charset="2"/>
              <a:buChar char="§"/>
            </a:pPr>
            <a:r>
              <a:rPr lang="en-US" sz="2400" dirty="0" smtClean="0"/>
              <a:t>This has limited the prosecution of offences under the ICPC Act to States’ High Court.</a:t>
            </a:r>
          </a:p>
          <a:p>
            <a:pPr>
              <a:buFont typeface="Wingdings" panose="05000000000000000000" pitchFamily="2" charset="2"/>
              <a:buChar char="§"/>
            </a:pPr>
            <a:r>
              <a:rPr lang="en-US" sz="2400" dirty="0" smtClean="0"/>
              <a:t>The Commission in its proposed amendment of the </a:t>
            </a:r>
            <a:r>
              <a:rPr lang="en-US" sz="2400" dirty="0" err="1" smtClean="0"/>
              <a:t>Acrt</a:t>
            </a:r>
            <a:r>
              <a:rPr lang="en-US" sz="2400" dirty="0" smtClean="0"/>
              <a:t> before The National Assembly is proposing that the Commission prosecutes in both Federal and States’ High Courts</a:t>
            </a:r>
            <a:endParaRPr lang="en-US" dirty="0"/>
          </a:p>
        </p:txBody>
      </p:sp>
    </p:spTree>
    <p:extLst>
      <p:ext uri="{BB962C8B-B14F-4D97-AF65-F5344CB8AC3E}">
        <p14:creationId xmlns:p14="http://schemas.microsoft.com/office/powerpoint/2010/main" val="27937701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OTHER RELEVANT/RELATED LEGISLATIONS</a:t>
            </a:r>
            <a:endParaRPr lang="en-US" sz="3600" dirty="0"/>
          </a:p>
        </p:txBody>
      </p:sp>
      <p:sp>
        <p:nvSpPr>
          <p:cNvPr id="3" name="Content Placeholder 2"/>
          <p:cNvSpPr>
            <a:spLocks noGrp="1"/>
          </p:cNvSpPr>
          <p:nvPr>
            <p:ph idx="1"/>
          </p:nvPr>
        </p:nvSpPr>
        <p:spPr/>
        <p:txBody>
          <a:bodyPr>
            <a:normAutofit fontScale="92500"/>
          </a:bodyPr>
          <a:lstStyle/>
          <a:p>
            <a:pPr marL="0" indent="0">
              <a:buNone/>
            </a:pPr>
            <a:r>
              <a:rPr lang="en-GB" b="1" dirty="0" smtClean="0"/>
              <a:t>THE EFCC ACT 2000</a:t>
            </a:r>
            <a:endParaRPr lang="en-GB" dirty="0"/>
          </a:p>
          <a:p>
            <a:r>
              <a:rPr lang="en-GB" dirty="0" smtClean="0"/>
              <a:t>The </a:t>
            </a:r>
            <a:r>
              <a:rPr lang="en-GB" dirty="0"/>
              <a:t>EFCC Act was passed in 2004</a:t>
            </a:r>
          </a:p>
          <a:p>
            <a:r>
              <a:rPr lang="en-GB" dirty="0"/>
              <a:t>The Act gives the EFCC very extensive powers that need to be understood.</a:t>
            </a:r>
          </a:p>
          <a:p>
            <a:endParaRPr lang="en-GB" dirty="0"/>
          </a:p>
          <a:p>
            <a:r>
              <a:rPr lang="en-GB" dirty="0"/>
              <a:t>These powers give the EFCC comparative edge over other LEAs on investigations especially and prosecutions.</a:t>
            </a:r>
          </a:p>
          <a:p>
            <a:endParaRPr lang="en-GB" dirty="0"/>
          </a:p>
          <a:p>
            <a:r>
              <a:rPr lang="en-GB" dirty="0"/>
              <a:t>A few of these will be outlined later for your better understanding.</a:t>
            </a:r>
          </a:p>
        </p:txBody>
      </p:sp>
    </p:spTree>
    <p:extLst>
      <p:ext uri="{BB962C8B-B14F-4D97-AF65-F5344CB8AC3E}">
        <p14:creationId xmlns:p14="http://schemas.microsoft.com/office/powerpoint/2010/main" val="36517939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THE EFCC ACT </a:t>
            </a:r>
            <a:endParaRPr lang="en-US" sz="3600" dirty="0"/>
          </a:p>
        </p:txBody>
      </p:sp>
      <p:sp>
        <p:nvSpPr>
          <p:cNvPr id="3" name="Content Placeholder 2"/>
          <p:cNvSpPr>
            <a:spLocks noGrp="1"/>
          </p:cNvSpPr>
          <p:nvPr>
            <p:ph idx="1"/>
          </p:nvPr>
        </p:nvSpPr>
        <p:spPr/>
        <p:txBody>
          <a:bodyPr>
            <a:normAutofit fontScale="92500" lnSpcReduction="10000"/>
          </a:bodyPr>
          <a:lstStyle/>
          <a:p>
            <a:r>
              <a:rPr lang="en-GB" dirty="0"/>
              <a:t>Section 6 (a) – (q), including (j)(</a:t>
            </a:r>
            <a:r>
              <a:rPr lang="en-GB" dirty="0" err="1"/>
              <a:t>i</a:t>
            </a:r>
            <a:r>
              <a:rPr lang="en-GB" dirty="0"/>
              <a:t>)-(vi) outlines the mandate of the EFCC, too lengthy to serialise here.</a:t>
            </a:r>
          </a:p>
          <a:p>
            <a:endParaRPr lang="en-GB" dirty="0"/>
          </a:p>
          <a:p>
            <a:r>
              <a:rPr lang="en-GB" dirty="0"/>
              <a:t>Section 13 further grants special duties of asset investigation and recovery, and  prosecution</a:t>
            </a:r>
          </a:p>
          <a:p>
            <a:endParaRPr lang="en-GB" dirty="0"/>
          </a:p>
          <a:p>
            <a:r>
              <a:rPr lang="en-GB" dirty="0"/>
              <a:t>Section 31 grants the power to dispose of by sale or otherwise, of forfeited property</a:t>
            </a:r>
          </a:p>
          <a:p>
            <a:endParaRPr lang="en-GB" dirty="0"/>
          </a:p>
          <a:p>
            <a:r>
              <a:rPr lang="en-GB" dirty="0"/>
              <a:t>Section 38 grants power to receive information without let or hindrance </a:t>
            </a:r>
          </a:p>
          <a:p>
            <a:endParaRPr lang="en-US" dirty="0"/>
          </a:p>
        </p:txBody>
      </p:sp>
    </p:spTree>
    <p:extLst>
      <p:ext uri="{BB962C8B-B14F-4D97-AF65-F5344CB8AC3E}">
        <p14:creationId xmlns:p14="http://schemas.microsoft.com/office/powerpoint/2010/main" val="2587427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THE EFCC ACT</a:t>
            </a:r>
            <a:endParaRPr lang="en-US" sz="3600" dirty="0"/>
          </a:p>
        </p:txBody>
      </p:sp>
      <p:sp>
        <p:nvSpPr>
          <p:cNvPr id="3" name="Content Placeholder 2"/>
          <p:cNvSpPr>
            <a:spLocks noGrp="1"/>
          </p:cNvSpPr>
          <p:nvPr>
            <p:ph idx="1"/>
          </p:nvPr>
        </p:nvSpPr>
        <p:spPr/>
        <p:txBody>
          <a:bodyPr>
            <a:normAutofit fontScale="92500" lnSpcReduction="20000"/>
          </a:bodyPr>
          <a:lstStyle/>
          <a:p>
            <a:r>
              <a:rPr lang="en-GB" dirty="0"/>
              <a:t>The Act creates:</a:t>
            </a:r>
          </a:p>
          <a:p>
            <a:pPr lvl="1"/>
            <a:r>
              <a:rPr lang="en-GB" dirty="0"/>
              <a:t>Offences of financial malpractices (section14(1)-(3).</a:t>
            </a:r>
          </a:p>
          <a:p>
            <a:pPr lvl="1"/>
            <a:r>
              <a:rPr lang="en-GB" dirty="0"/>
              <a:t>Offences Relating to Terrorism (section 15(1)-(3)</a:t>
            </a:r>
          </a:p>
          <a:p>
            <a:pPr lvl="1"/>
            <a:r>
              <a:rPr lang="en-GB" dirty="0"/>
              <a:t>Offences relating to false information (section 16(1)-(3)</a:t>
            </a:r>
          </a:p>
          <a:p>
            <a:pPr lvl="1"/>
            <a:r>
              <a:rPr lang="en-GB" dirty="0"/>
              <a:t>Offences relating to economic and financial crimes (section 18(1)-(2)</a:t>
            </a:r>
          </a:p>
          <a:p>
            <a:pPr lvl="1"/>
            <a:endParaRPr lang="en-GB" dirty="0"/>
          </a:p>
          <a:p>
            <a:r>
              <a:rPr lang="en-GB" dirty="0"/>
              <a:t>In addition to the above, the Act hands over to the EFCC 6+ laws that pre-existed EFCC to handle (see s.7)</a:t>
            </a:r>
          </a:p>
          <a:p>
            <a:endParaRPr lang="en-GB" dirty="0"/>
          </a:p>
          <a:p>
            <a:r>
              <a:rPr lang="en-GB" dirty="0"/>
              <a:t>So when people say EFCC and ICPC are doing the same thing, they do not understand the scope of their separate powers</a:t>
            </a:r>
          </a:p>
          <a:p>
            <a:endParaRPr lang="en-US" dirty="0"/>
          </a:p>
        </p:txBody>
      </p:sp>
    </p:spTree>
    <p:extLst>
      <p:ext uri="{BB962C8B-B14F-4D97-AF65-F5344CB8AC3E}">
        <p14:creationId xmlns:p14="http://schemas.microsoft.com/office/powerpoint/2010/main" val="18034677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THE EFCC ACT</a:t>
            </a:r>
            <a:endParaRPr lang="en-US" sz="3600" dirty="0"/>
          </a:p>
        </p:txBody>
      </p:sp>
      <p:sp>
        <p:nvSpPr>
          <p:cNvPr id="3" name="Content Placeholder 2"/>
          <p:cNvSpPr>
            <a:spLocks noGrp="1"/>
          </p:cNvSpPr>
          <p:nvPr>
            <p:ph idx="1"/>
          </p:nvPr>
        </p:nvSpPr>
        <p:spPr/>
        <p:txBody>
          <a:bodyPr/>
          <a:lstStyle/>
          <a:p>
            <a:r>
              <a:rPr lang="en-GB" dirty="0"/>
              <a:t>The full extent of the investigative powers of the EFCC can only be appreciated by a thorough study of all the laws they enforce.</a:t>
            </a:r>
          </a:p>
          <a:p>
            <a:endParaRPr lang="en-GB" dirty="0"/>
          </a:p>
          <a:p>
            <a:r>
              <a:rPr lang="en-GB" dirty="0"/>
              <a:t>Each of these laws, passed at different times, indeed some during military regimes, had enormous powers.</a:t>
            </a:r>
          </a:p>
          <a:p>
            <a:endParaRPr lang="en-GB" dirty="0"/>
          </a:p>
          <a:p>
            <a:r>
              <a:rPr lang="en-GB" dirty="0"/>
              <a:t>Consistent all through is the jurisdiction of the Federal High Court as court of destination</a:t>
            </a:r>
          </a:p>
          <a:p>
            <a:endParaRPr lang="en-US" dirty="0"/>
          </a:p>
        </p:txBody>
      </p:sp>
    </p:spTree>
    <p:extLst>
      <p:ext uri="{BB962C8B-B14F-4D97-AF65-F5344CB8AC3E}">
        <p14:creationId xmlns:p14="http://schemas.microsoft.com/office/powerpoint/2010/main" val="3758556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THE EFCC ACT </a:t>
            </a:r>
            <a:endParaRPr lang="en-US" sz="3600" dirty="0"/>
          </a:p>
        </p:txBody>
      </p:sp>
      <p:sp>
        <p:nvSpPr>
          <p:cNvPr id="3" name="Content Placeholder 2"/>
          <p:cNvSpPr>
            <a:spLocks noGrp="1"/>
          </p:cNvSpPr>
          <p:nvPr>
            <p:ph idx="1"/>
          </p:nvPr>
        </p:nvSpPr>
        <p:spPr/>
        <p:txBody>
          <a:bodyPr/>
          <a:lstStyle/>
          <a:p>
            <a:r>
              <a:rPr lang="en-GB" dirty="0"/>
              <a:t>Section 1(1) of the Act establishes the EFCC as a body.</a:t>
            </a:r>
          </a:p>
          <a:p>
            <a:endParaRPr lang="en-GB" dirty="0"/>
          </a:p>
          <a:p>
            <a:r>
              <a:rPr lang="en-GB" dirty="0"/>
              <a:t>Section 1(2)(c) provides that the EFCC is the designated Financial Intelligence Unit (FIU) in Nigeria which is charged with the responsibility of coordinating the various institutions involved in the fight against money laundering and enforcement of all laws dealing with economic and financial crimes.</a:t>
            </a:r>
            <a:endParaRPr lang="en-US" dirty="0"/>
          </a:p>
        </p:txBody>
      </p:sp>
    </p:spTree>
    <p:extLst>
      <p:ext uri="{BB962C8B-B14F-4D97-AF65-F5344CB8AC3E}">
        <p14:creationId xmlns:p14="http://schemas.microsoft.com/office/powerpoint/2010/main" val="240160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 OF THE ACT</a:t>
            </a:r>
            <a:endParaRPr lang="en-US" dirty="0"/>
          </a:p>
        </p:txBody>
      </p:sp>
      <p:sp>
        <p:nvSpPr>
          <p:cNvPr id="3" name="Content Placeholder 2"/>
          <p:cNvSpPr>
            <a:spLocks noGrp="1"/>
          </p:cNvSpPr>
          <p:nvPr>
            <p:ph idx="1"/>
          </p:nvPr>
        </p:nvSpPr>
        <p:spPr/>
        <p:txBody>
          <a:bodyPr>
            <a:normAutofit fontScale="92500"/>
          </a:bodyPr>
          <a:lstStyle/>
          <a:p>
            <a:r>
              <a:rPr lang="en-US" dirty="0">
                <a:solidFill>
                  <a:schemeClr val="accent1"/>
                </a:solidFill>
              </a:rPr>
              <a:t>The purpose of the Act is clearly spelt out in the Short Title to the Act, which states that;</a:t>
            </a:r>
          </a:p>
          <a:p>
            <a:pPr marL="0" indent="0" algn="just">
              <a:buNone/>
            </a:pPr>
            <a:r>
              <a:rPr lang="en-US" i="1" dirty="0" smtClean="0">
                <a:solidFill>
                  <a:schemeClr val="accent1"/>
                </a:solidFill>
              </a:rPr>
              <a:t>            “</a:t>
            </a:r>
            <a:r>
              <a:rPr lang="en-US" i="1" dirty="0">
                <a:solidFill>
                  <a:schemeClr val="accent1"/>
                </a:solidFill>
              </a:rPr>
              <a:t>The Act seeks to prohibit and prescribe </a:t>
            </a:r>
            <a:r>
              <a:rPr lang="en-US" i="1" dirty="0" smtClean="0">
                <a:solidFill>
                  <a:schemeClr val="accent1"/>
                </a:solidFill>
              </a:rPr>
              <a:t>punishment 	for Corrupt </a:t>
            </a:r>
            <a:r>
              <a:rPr lang="en-US" i="1" dirty="0">
                <a:solidFill>
                  <a:schemeClr val="accent1"/>
                </a:solidFill>
              </a:rPr>
              <a:t>Practices and Other </a:t>
            </a:r>
            <a:r>
              <a:rPr lang="en-US" i="1" dirty="0" smtClean="0">
                <a:solidFill>
                  <a:schemeClr val="accent1"/>
                </a:solidFill>
              </a:rPr>
              <a:t>Related </a:t>
            </a:r>
            <a:r>
              <a:rPr lang="en-US" i="1" dirty="0">
                <a:solidFill>
                  <a:schemeClr val="accent1"/>
                </a:solidFill>
              </a:rPr>
              <a:t>Offences.  It </a:t>
            </a:r>
            <a:r>
              <a:rPr lang="en-US" i="1" dirty="0" smtClean="0">
                <a:solidFill>
                  <a:schemeClr val="accent1"/>
                </a:solidFill>
              </a:rPr>
              <a:t>	establishes </a:t>
            </a:r>
            <a:r>
              <a:rPr lang="en-US" i="1" dirty="0">
                <a:solidFill>
                  <a:schemeClr val="accent1"/>
                </a:solidFill>
              </a:rPr>
              <a:t>an Independent Corrupt Practices and </a:t>
            </a:r>
            <a:r>
              <a:rPr lang="en-US" i="1" dirty="0" smtClean="0">
                <a:solidFill>
                  <a:schemeClr val="accent1"/>
                </a:solidFill>
              </a:rPr>
              <a:t>	Other </a:t>
            </a:r>
            <a:r>
              <a:rPr lang="en-US" i="1" dirty="0">
                <a:solidFill>
                  <a:schemeClr val="accent1"/>
                </a:solidFill>
              </a:rPr>
              <a:t>Related Offences Commission vesting it with </a:t>
            </a:r>
            <a:r>
              <a:rPr lang="en-US" i="1" dirty="0" smtClean="0">
                <a:solidFill>
                  <a:schemeClr val="accent1"/>
                </a:solidFill>
              </a:rPr>
              <a:t>	the </a:t>
            </a:r>
            <a:r>
              <a:rPr lang="en-US" i="1" dirty="0">
                <a:solidFill>
                  <a:schemeClr val="accent1"/>
                </a:solidFill>
              </a:rPr>
              <a:t>responsibility for investigation and prosecution </a:t>
            </a:r>
            <a:r>
              <a:rPr lang="en-US" i="1" dirty="0" smtClean="0">
                <a:solidFill>
                  <a:schemeClr val="accent1"/>
                </a:solidFill>
              </a:rPr>
              <a:t>	of </a:t>
            </a:r>
            <a:r>
              <a:rPr lang="en-US" i="1" dirty="0">
                <a:solidFill>
                  <a:schemeClr val="accent1"/>
                </a:solidFill>
              </a:rPr>
              <a:t>offenders thereof.  Provision has also been made </a:t>
            </a:r>
            <a:r>
              <a:rPr lang="en-US" i="1" dirty="0" smtClean="0">
                <a:solidFill>
                  <a:schemeClr val="accent1"/>
                </a:solidFill>
              </a:rPr>
              <a:t>	for </a:t>
            </a:r>
            <a:r>
              <a:rPr lang="en-US" i="1" dirty="0">
                <a:solidFill>
                  <a:schemeClr val="accent1"/>
                </a:solidFill>
              </a:rPr>
              <a:t>the Protection of anybody who gives </a:t>
            </a:r>
            <a:r>
              <a:rPr lang="en-US" i="1" dirty="0" smtClean="0">
                <a:solidFill>
                  <a:schemeClr val="accent1"/>
                </a:solidFill>
              </a:rPr>
              <a:t>	information 	to </a:t>
            </a:r>
            <a:r>
              <a:rPr lang="en-US" i="1" dirty="0">
                <a:solidFill>
                  <a:schemeClr val="accent1"/>
                </a:solidFill>
              </a:rPr>
              <a:t>the Commission in respect of an offence committed </a:t>
            </a:r>
            <a:r>
              <a:rPr lang="en-US" i="1" dirty="0" smtClean="0">
                <a:solidFill>
                  <a:schemeClr val="accent1"/>
                </a:solidFill>
              </a:rPr>
              <a:t>	or </a:t>
            </a:r>
            <a:r>
              <a:rPr lang="en-US" i="1" dirty="0">
                <a:solidFill>
                  <a:schemeClr val="accent1"/>
                </a:solidFill>
              </a:rPr>
              <a:t>likely to be committed by any other person”.</a:t>
            </a:r>
            <a:endParaRPr lang="en-US" dirty="0">
              <a:solidFill>
                <a:schemeClr val="accent1"/>
              </a:solidFill>
            </a:endParaRPr>
          </a:p>
          <a:p>
            <a:endParaRPr lang="en-US" dirty="0"/>
          </a:p>
        </p:txBody>
      </p:sp>
    </p:spTree>
    <p:extLst>
      <p:ext uri="{BB962C8B-B14F-4D97-AF65-F5344CB8AC3E}">
        <p14:creationId xmlns:p14="http://schemas.microsoft.com/office/powerpoint/2010/main" val="19545842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THE EFCC ACT (FIU FUNCTIONS)</a:t>
            </a:r>
            <a:endParaRPr lang="en-US" sz="3600" dirty="0"/>
          </a:p>
        </p:txBody>
      </p:sp>
      <p:sp>
        <p:nvSpPr>
          <p:cNvPr id="3" name="Content Placeholder 2"/>
          <p:cNvSpPr>
            <a:spLocks noGrp="1"/>
          </p:cNvSpPr>
          <p:nvPr>
            <p:ph idx="1"/>
          </p:nvPr>
        </p:nvSpPr>
        <p:spPr/>
        <p:txBody>
          <a:bodyPr>
            <a:normAutofit fontScale="85000" lnSpcReduction="20000"/>
          </a:bodyPr>
          <a:lstStyle/>
          <a:p>
            <a:r>
              <a:rPr lang="en-GB" dirty="0"/>
              <a:t>The provision </a:t>
            </a:r>
            <a:r>
              <a:rPr lang="en-GB" dirty="0" smtClean="0"/>
              <a:t>made </a:t>
            </a:r>
            <a:r>
              <a:rPr lang="en-GB" dirty="0"/>
              <a:t>EFCC the designated FIU for Nigeria. This </a:t>
            </a:r>
            <a:r>
              <a:rPr lang="en-GB" dirty="0" smtClean="0"/>
              <a:t>meant, in the past \ </a:t>
            </a:r>
            <a:r>
              <a:rPr lang="en-GB" dirty="0"/>
              <a:t>all financial intelligence reporting </a:t>
            </a:r>
            <a:r>
              <a:rPr lang="en-GB" dirty="0" smtClean="0"/>
              <a:t>were </a:t>
            </a:r>
            <a:r>
              <a:rPr lang="en-GB" dirty="0"/>
              <a:t>made to the EFCC by banks and other financial </a:t>
            </a:r>
            <a:r>
              <a:rPr lang="en-GB" dirty="0" smtClean="0"/>
              <a:t>institutions</a:t>
            </a:r>
            <a:endParaRPr lang="en-GB" dirty="0"/>
          </a:p>
          <a:p>
            <a:r>
              <a:rPr lang="en-GB" dirty="0"/>
              <a:t>Non-designated financial institutions (clubs, gambling houses, jewellery sellers, </a:t>
            </a:r>
            <a:r>
              <a:rPr lang="en-GB" dirty="0" err="1"/>
              <a:t>etc</a:t>
            </a:r>
            <a:r>
              <a:rPr lang="en-GB" dirty="0"/>
              <a:t>) report to SCUML which though domiciled in the Federal Ministry of Commerce, is staffed by EFCC personnel</a:t>
            </a:r>
            <a:r>
              <a:rPr lang="en-GB" dirty="0" smtClean="0"/>
              <a:t>.</a:t>
            </a:r>
            <a:endParaRPr lang="en-GB" dirty="0"/>
          </a:p>
          <a:p>
            <a:r>
              <a:rPr lang="en-GB" dirty="0"/>
              <a:t>The import of this </a:t>
            </a:r>
            <a:r>
              <a:rPr lang="en-GB" dirty="0" smtClean="0"/>
              <a:t>was </a:t>
            </a:r>
            <a:r>
              <a:rPr lang="en-GB" dirty="0"/>
              <a:t>that EFCC </a:t>
            </a:r>
            <a:r>
              <a:rPr lang="en-GB" dirty="0" smtClean="0"/>
              <a:t>had </a:t>
            </a:r>
            <a:r>
              <a:rPr lang="en-GB" dirty="0"/>
              <a:t>direct access to records of all financial transactions in all banks, financial institutions and non-designated financial institutions</a:t>
            </a:r>
            <a:r>
              <a:rPr lang="en-GB" dirty="0" smtClean="0"/>
              <a:t>.</a:t>
            </a:r>
          </a:p>
          <a:p>
            <a:r>
              <a:rPr lang="en-GB" dirty="0" smtClean="0"/>
              <a:t>However, with the enactment of the NFIU Act 2018, the NFIU is now an independent body outside the EFCC. The Act makes the Unit an independent body but domiciled in the Central Bank of Nigeria</a:t>
            </a:r>
            <a:endParaRPr lang="en-GB" dirty="0"/>
          </a:p>
          <a:p>
            <a:endParaRPr lang="en-US" dirty="0"/>
          </a:p>
        </p:txBody>
      </p:sp>
    </p:spTree>
    <p:extLst>
      <p:ext uri="{BB962C8B-B14F-4D97-AF65-F5344CB8AC3E}">
        <p14:creationId xmlns:p14="http://schemas.microsoft.com/office/powerpoint/2010/main" val="1858367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THE EFCC ACT (MANDATE)</a:t>
            </a:r>
            <a:endParaRPr lang="en-US" sz="3600" dirty="0"/>
          </a:p>
        </p:txBody>
      </p:sp>
      <p:sp>
        <p:nvSpPr>
          <p:cNvPr id="3" name="Content Placeholder 2"/>
          <p:cNvSpPr>
            <a:spLocks noGrp="1"/>
          </p:cNvSpPr>
          <p:nvPr>
            <p:ph idx="1"/>
          </p:nvPr>
        </p:nvSpPr>
        <p:spPr/>
        <p:txBody>
          <a:bodyPr>
            <a:normAutofit fontScale="92500" lnSpcReduction="20000"/>
          </a:bodyPr>
          <a:lstStyle/>
          <a:p>
            <a:r>
              <a:rPr lang="en-GB" dirty="0"/>
              <a:t>Section 6 of the Act provides the unwieldy mandate of the Commission. These powers are very extensive and include:</a:t>
            </a:r>
          </a:p>
          <a:p>
            <a:endParaRPr lang="en-GB" dirty="0"/>
          </a:p>
          <a:p>
            <a:pPr lvl="1"/>
            <a:r>
              <a:rPr lang="en-GB" dirty="0"/>
              <a:t>Investigation of all financial crimes including advance fee fraud, money laundering, counterfeiting, illegal charge transfers, futures market fraud, fraudulent encashment of negotiable instruments, computer credit card fraud, contract scam, </a:t>
            </a:r>
            <a:r>
              <a:rPr lang="en-GB" dirty="0" err="1"/>
              <a:t>etc</a:t>
            </a:r>
            <a:r>
              <a:rPr lang="en-GB" dirty="0"/>
              <a:t> (6(b)</a:t>
            </a:r>
          </a:p>
          <a:p>
            <a:pPr marL="365760" lvl="1" indent="0">
              <a:buNone/>
            </a:pPr>
            <a:endParaRPr lang="en-GB" dirty="0"/>
          </a:p>
          <a:p>
            <a:pPr lvl="1"/>
            <a:r>
              <a:rPr lang="en-GB" dirty="0"/>
              <a:t>The coordination and enforcement of all economic and financial crimes laws and enforcement functions conferred on any other person or authority (6(c) </a:t>
            </a:r>
          </a:p>
          <a:p>
            <a:pPr lvl="1"/>
            <a:endParaRPr lang="en-GB" dirty="0"/>
          </a:p>
          <a:p>
            <a:pPr lvl="1"/>
            <a:r>
              <a:rPr lang="en-GB" dirty="0"/>
              <a:t>Avoided the word ‘corruption’ throughout</a:t>
            </a:r>
          </a:p>
          <a:p>
            <a:endParaRPr lang="en-US" dirty="0"/>
          </a:p>
        </p:txBody>
      </p:sp>
    </p:spTree>
    <p:extLst>
      <p:ext uri="{BB962C8B-B14F-4D97-AF65-F5344CB8AC3E}">
        <p14:creationId xmlns:p14="http://schemas.microsoft.com/office/powerpoint/2010/main" val="33632303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THE EFCC ACT (MANDATE)</a:t>
            </a:r>
          </a:p>
        </p:txBody>
      </p:sp>
      <p:sp>
        <p:nvSpPr>
          <p:cNvPr id="3" name="Content Placeholder 2"/>
          <p:cNvSpPr>
            <a:spLocks noGrp="1"/>
          </p:cNvSpPr>
          <p:nvPr>
            <p:ph idx="1"/>
          </p:nvPr>
        </p:nvSpPr>
        <p:spPr/>
        <p:txBody>
          <a:bodyPr/>
          <a:lstStyle/>
          <a:p>
            <a:r>
              <a:rPr lang="en-GB" dirty="0"/>
              <a:t>The adoption of measures which include coordinated preventive and regulatory actions…(6(f)</a:t>
            </a:r>
          </a:p>
          <a:p>
            <a:r>
              <a:rPr lang="en-GB" dirty="0"/>
              <a:t>Taking charge of, supervising, controlling, coordinating all the responsibilities, functions and activities relating to the current investigation and prosecution of all offences connected with or relating to economic and financial crimes (6(m)</a:t>
            </a:r>
          </a:p>
          <a:p>
            <a:r>
              <a:rPr lang="en-GB" dirty="0"/>
              <a:t>The coordination of all existing, economic and financial crimes investigation units (anywhere) in Nigeria (6(n). </a:t>
            </a:r>
          </a:p>
          <a:p>
            <a:endParaRPr lang="en-US" dirty="0"/>
          </a:p>
        </p:txBody>
      </p:sp>
    </p:spTree>
    <p:extLst>
      <p:ext uri="{BB962C8B-B14F-4D97-AF65-F5344CB8AC3E}">
        <p14:creationId xmlns:p14="http://schemas.microsoft.com/office/powerpoint/2010/main" val="460416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t>THE EFCC ACT (MANDATE)</a:t>
            </a:r>
          </a:p>
        </p:txBody>
      </p:sp>
      <p:sp>
        <p:nvSpPr>
          <p:cNvPr id="3" name="Content Placeholder 2"/>
          <p:cNvSpPr>
            <a:spLocks noGrp="1"/>
          </p:cNvSpPr>
          <p:nvPr>
            <p:ph idx="1"/>
          </p:nvPr>
        </p:nvSpPr>
        <p:spPr/>
        <p:txBody>
          <a:bodyPr>
            <a:normAutofit lnSpcReduction="10000"/>
          </a:bodyPr>
          <a:lstStyle/>
          <a:p>
            <a:r>
              <a:rPr lang="en-GB" dirty="0"/>
              <a:t>By the Section 7, the EFCC enforces:</a:t>
            </a:r>
          </a:p>
          <a:p>
            <a:pPr lvl="1"/>
            <a:r>
              <a:rPr lang="en-GB" dirty="0"/>
              <a:t>The EFCC (Establishment) Act</a:t>
            </a:r>
          </a:p>
          <a:p>
            <a:pPr lvl="1"/>
            <a:r>
              <a:rPr lang="en-GB" dirty="0"/>
              <a:t>The Money Laundering Act</a:t>
            </a:r>
          </a:p>
          <a:p>
            <a:pPr lvl="1"/>
            <a:r>
              <a:rPr lang="en-GB" dirty="0"/>
              <a:t>The Advanced Fee Fraud Act</a:t>
            </a:r>
          </a:p>
          <a:p>
            <a:pPr lvl="1"/>
            <a:r>
              <a:rPr lang="en-GB" dirty="0"/>
              <a:t>The Failed Banks (Recovery of Debt and Financial Malpractices in Banks) Act</a:t>
            </a:r>
          </a:p>
          <a:p>
            <a:pPr lvl="1"/>
            <a:r>
              <a:rPr lang="en-GB" dirty="0"/>
              <a:t>The Banks and Other Financial Institutions Act, 1991</a:t>
            </a:r>
          </a:p>
          <a:p>
            <a:pPr lvl="1"/>
            <a:r>
              <a:rPr lang="en-GB" dirty="0"/>
              <a:t>Miscellaneous Offences Act; and </a:t>
            </a:r>
          </a:p>
          <a:p>
            <a:pPr lvl="1"/>
            <a:r>
              <a:rPr lang="en-GB" dirty="0"/>
              <a:t>Any other law or regulation relating to economic and financial crimes, including the </a:t>
            </a:r>
            <a:r>
              <a:rPr lang="en-GB" b="1" dirty="0"/>
              <a:t>Criminal Code </a:t>
            </a:r>
            <a:r>
              <a:rPr lang="en-GB" dirty="0"/>
              <a:t>and</a:t>
            </a:r>
            <a:r>
              <a:rPr lang="en-GB" b="1" dirty="0"/>
              <a:t> Penal Code</a:t>
            </a:r>
            <a:endParaRPr lang="en-GB" dirty="0"/>
          </a:p>
          <a:p>
            <a:endParaRPr lang="en-US" dirty="0"/>
          </a:p>
        </p:txBody>
      </p:sp>
    </p:spTree>
    <p:extLst>
      <p:ext uri="{BB962C8B-B14F-4D97-AF65-F5344CB8AC3E}">
        <p14:creationId xmlns:p14="http://schemas.microsoft.com/office/powerpoint/2010/main" val="7762403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COMPARATIVE ANALYSIS OF ICPC&amp;EFCC ACTS</a:t>
            </a:r>
            <a:endParaRPr lang="en-US" sz="3200" dirty="0"/>
          </a:p>
        </p:txBody>
      </p:sp>
      <p:sp>
        <p:nvSpPr>
          <p:cNvPr id="3" name="Content Placeholder 2"/>
          <p:cNvSpPr>
            <a:spLocks noGrp="1"/>
          </p:cNvSpPr>
          <p:nvPr>
            <p:ph idx="1"/>
          </p:nvPr>
        </p:nvSpPr>
        <p:spPr/>
        <p:txBody>
          <a:bodyPr>
            <a:normAutofit fontScale="70000" lnSpcReduction="20000"/>
          </a:bodyPr>
          <a:lstStyle/>
          <a:p>
            <a:r>
              <a:rPr lang="en-GB" dirty="0"/>
              <a:t>For EFCC, there is no mention of bail in the Act. Indefinite detention? Not so.</a:t>
            </a:r>
          </a:p>
          <a:p>
            <a:endParaRPr lang="en-GB" dirty="0"/>
          </a:p>
          <a:p>
            <a:r>
              <a:rPr lang="en-GB" dirty="0"/>
              <a:t>But the other Acts EFCC enforces have bail provisions.</a:t>
            </a:r>
          </a:p>
          <a:p>
            <a:endParaRPr lang="en-GB" dirty="0"/>
          </a:p>
          <a:p>
            <a:r>
              <a:rPr lang="en-GB" dirty="0"/>
              <a:t>Under the ICPC Act, there is no mention of </a:t>
            </a:r>
            <a:r>
              <a:rPr lang="en-GB" b="1" dirty="0"/>
              <a:t>compounding</a:t>
            </a:r>
            <a:r>
              <a:rPr lang="en-GB" dirty="0"/>
              <a:t> offences except if reliance is had on the discretion created in s.6(a) – (appropriate cases)</a:t>
            </a:r>
          </a:p>
          <a:p>
            <a:pPr marL="0" indent="0">
              <a:buNone/>
            </a:pPr>
            <a:endParaRPr lang="en-GB" dirty="0"/>
          </a:p>
          <a:p>
            <a:r>
              <a:rPr lang="en-GB" dirty="0"/>
              <a:t>The EFCC can </a:t>
            </a:r>
            <a:r>
              <a:rPr lang="en-GB" b="1" dirty="0"/>
              <a:t>compound</a:t>
            </a:r>
            <a:r>
              <a:rPr lang="en-GB" dirty="0"/>
              <a:t> offences – probably the ground they relied on before the ACJA 2015 to do </a:t>
            </a:r>
            <a:r>
              <a:rPr lang="en-GB" b="1" dirty="0"/>
              <a:t>plea bargaining</a:t>
            </a:r>
            <a:r>
              <a:rPr lang="en-GB" dirty="0"/>
              <a:t> (Section 14(2). This compounding power is also available in the other laws enforced by the EFCC (see s.65(a) BOFIA. </a:t>
            </a:r>
          </a:p>
          <a:p>
            <a:endParaRPr lang="en-GB" dirty="0"/>
          </a:p>
          <a:p>
            <a:r>
              <a:rPr lang="en-GB" dirty="0"/>
              <a:t>There is no plea bargain under the ICPC Act. However, by virtue of Administration of Criminal Justice Act, it is now part of the Nigerian Legal system.</a:t>
            </a:r>
            <a:endParaRPr lang="en-US" dirty="0"/>
          </a:p>
        </p:txBody>
      </p:sp>
    </p:spTree>
    <p:extLst>
      <p:ext uri="{BB962C8B-B14F-4D97-AF65-F5344CB8AC3E}">
        <p14:creationId xmlns:p14="http://schemas.microsoft.com/office/powerpoint/2010/main" val="11537840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COMPARATIVE ANALYSIS OF ICPC&amp;EFCC ACTS</a:t>
            </a:r>
          </a:p>
        </p:txBody>
      </p:sp>
      <p:sp>
        <p:nvSpPr>
          <p:cNvPr id="3" name="Content Placeholder 2"/>
          <p:cNvSpPr>
            <a:spLocks noGrp="1"/>
          </p:cNvSpPr>
          <p:nvPr>
            <p:ph idx="1"/>
          </p:nvPr>
        </p:nvSpPr>
        <p:spPr/>
        <p:txBody>
          <a:bodyPr>
            <a:normAutofit fontScale="92500" lnSpcReduction="20000"/>
          </a:bodyPr>
          <a:lstStyle/>
          <a:p>
            <a:r>
              <a:rPr lang="en-GB" dirty="0"/>
              <a:t>Again, prosecution is governed by Procedure laws.</a:t>
            </a:r>
          </a:p>
          <a:p>
            <a:endParaRPr lang="en-GB" dirty="0"/>
          </a:p>
          <a:p>
            <a:r>
              <a:rPr lang="en-GB" dirty="0"/>
              <a:t>The ICPC Act in Section 61(3) provides for trials of all cases before state high courts.</a:t>
            </a:r>
          </a:p>
          <a:p>
            <a:endParaRPr lang="en-GB" dirty="0"/>
          </a:p>
          <a:p>
            <a:r>
              <a:rPr lang="en-GB" dirty="0"/>
              <a:t>The EFCC Act in section 19 grants jurisdiction for trial of cases by the Commission on both Federal and State High Courts (including the High Court of the Federal Capital Territory)(see also s.19 Money Laundering (Prohibition) Act 2004). </a:t>
            </a:r>
          </a:p>
          <a:p>
            <a:endParaRPr lang="en-GB" dirty="0"/>
          </a:p>
          <a:p>
            <a:r>
              <a:rPr lang="en-GB" dirty="0"/>
              <a:t>The advantage of trials before Federal High Court is better imagined</a:t>
            </a:r>
          </a:p>
          <a:p>
            <a:endParaRPr lang="en-US" dirty="0"/>
          </a:p>
        </p:txBody>
      </p:sp>
    </p:spTree>
    <p:extLst>
      <p:ext uri="{BB962C8B-B14F-4D97-AF65-F5344CB8AC3E}">
        <p14:creationId xmlns:p14="http://schemas.microsoft.com/office/powerpoint/2010/main" val="17687307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8229600" cy="1143000"/>
          </a:xfrm>
        </p:spPr>
        <p:txBody>
          <a:bodyPr>
            <a:normAutofit fontScale="90000"/>
          </a:bodyPr>
          <a:lstStyle/>
          <a:p>
            <a:pPr algn="ctr"/>
            <a:r>
              <a:rPr lang="en-US" sz="3200" dirty="0"/>
              <a:t>COMPARATIVE ANALYSIS OF ICPC&amp;EFCC </a:t>
            </a:r>
            <a:r>
              <a:rPr lang="en-US" sz="3200" dirty="0" smtClean="0"/>
              <a:t>ACTS (PROSECUTION OF CASES)</a:t>
            </a:r>
            <a:br>
              <a:rPr lang="en-US" sz="3200" dirty="0" smtClean="0"/>
            </a:br>
            <a:endParaRPr lang="en-US" sz="3200" dirty="0"/>
          </a:p>
        </p:txBody>
      </p:sp>
      <p:sp>
        <p:nvSpPr>
          <p:cNvPr id="3" name="Content Placeholder 2"/>
          <p:cNvSpPr>
            <a:spLocks noGrp="1"/>
          </p:cNvSpPr>
          <p:nvPr>
            <p:ph idx="1"/>
          </p:nvPr>
        </p:nvSpPr>
        <p:spPr/>
        <p:txBody>
          <a:bodyPr>
            <a:normAutofit fontScale="92500" lnSpcReduction="20000"/>
          </a:bodyPr>
          <a:lstStyle/>
          <a:p>
            <a:r>
              <a:rPr lang="en-GB" dirty="0"/>
              <a:t>In addition, section 19(2) imposes accelerated hearing for all matters and </a:t>
            </a:r>
            <a:r>
              <a:rPr lang="en-GB" b="1" i="1" u="sng" dirty="0"/>
              <a:t>adoption of all measures to avoid unnecessary delays and abuse in the conduct of matters brought by the Commission before the courts</a:t>
            </a:r>
            <a:r>
              <a:rPr lang="en-GB" dirty="0"/>
              <a:t>.</a:t>
            </a:r>
          </a:p>
          <a:p>
            <a:endParaRPr lang="en-GB" dirty="0"/>
          </a:p>
          <a:p>
            <a:r>
              <a:rPr lang="en-GB" dirty="0"/>
              <a:t>By subsection (4) of s.19 designated courts/judges  are to give EFCC cases priority over other matters pending before them.</a:t>
            </a:r>
          </a:p>
          <a:p>
            <a:r>
              <a:rPr lang="en-GB" dirty="0"/>
              <a:t>Accelerated hearing runs across all the laws enforced by the EFCC (see e.g. s.17 Failed Bank Act which mandates day to day trials)</a:t>
            </a:r>
          </a:p>
          <a:p>
            <a:endParaRPr lang="en-GB" dirty="0"/>
          </a:p>
          <a:p>
            <a:r>
              <a:rPr lang="en-GB" dirty="0"/>
              <a:t>see also Sub. (5).</a:t>
            </a:r>
          </a:p>
          <a:p>
            <a:endParaRPr lang="en-US" dirty="0"/>
          </a:p>
        </p:txBody>
      </p:sp>
    </p:spTree>
    <p:extLst>
      <p:ext uri="{BB962C8B-B14F-4D97-AF65-F5344CB8AC3E}">
        <p14:creationId xmlns:p14="http://schemas.microsoft.com/office/powerpoint/2010/main" val="21071489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Autofit/>
          </a:bodyPr>
          <a:lstStyle/>
          <a:p>
            <a:pPr algn="ctr"/>
            <a:r>
              <a:rPr lang="en-US" sz="3200" dirty="0"/>
              <a:t>COMPARATIVE ANALYSIS OF ICPC&amp;EFCC ACTS (PROSECUTION OF CASES</a:t>
            </a:r>
            <a:r>
              <a:rPr lang="en-US" sz="3200" dirty="0" smtClean="0"/>
              <a:t>)</a:t>
            </a:r>
            <a:endParaRPr lang="en-US" sz="3200" dirty="0"/>
          </a:p>
        </p:txBody>
      </p:sp>
      <p:sp>
        <p:nvSpPr>
          <p:cNvPr id="3" name="Content Placeholder 2"/>
          <p:cNvSpPr>
            <a:spLocks noGrp="1"/>
          </p:cNvSpPr>
          <p:nvPr>
            <p:ph idx="1"/>
          </p:nvPr>
        </p:nvSpPr>
        <p:spPr/>
        <p:txBody>
          <a:bodyPr>
            <a:normAutofit fontScale="92500" lnSpcReduction="20000"/>
          </a:bodyPr>
          <a:lstStyle/>
          <a:p>
            <a:r>
              <a:rPr lang="en-GB" dirty="0"/>
              <a:t>Regulations for prosecution under the ICPC Act are provided under sections 53 – 64</a:t>
            </a:r>
          </a:p>
          <a:p>
            <a:endParaRPr lang="en-GB" dirty="0"/>
          </a:p>
          <a:p>
            <a:r>
              <a:rPr lang="en-GB" dirty="0"/>
              <a:t>The Act also attempted in Section 26(3) to provide the semblance of accelerated hearing by requiring all prosecutions to be concluded within 90 working days … but the Supreme Court expunged that and it is no more part of the law.</a:t>
            </a:r>
          </a:p>
          <a:p>
            <a:endParaRPr lang="en-GB" dirty="0"/>
          </a:p>
          <a:p>
            <a:r>
              <a:rPr lang="en-GB" dirty="0"/>
              <a:t>Also, similar to the EFCC Act, the ICPC Act sought to provide accelerated hearing by requiring designated judges not to hear any other matters while they remain designated (section 61(3). In practice this has not been the case.</a:t>
            </a:r>
          </a:p>
          <a:p>
            <a:endParaRPr lang="en-US" dirty="0"/>
          </a:p>
        </p:txBody>
      </p:sp>
    </p:spTree>
    <p:extLst>
      <p:ext uri="{BB962C8B-B14F-4D97-AF65-F5344CB8AC3E}">
        <p14:creationId xmlns:p14="http://schemas.microsoft.com/office/powerpoint/2010/main" val="1444452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CODE OF CONDUCT BUREAU &amp; TRIBUNAL ACT</a:t>
            </a:r>
            <a:endParaRPr lang="en-US" sz="3200" dirty="0"/>
          </a:p>
        </p:txBody>
      </p:sp>
      <p:sp>
        <p:nvSpPr>
          <p:cNvPr id="3" name="Content Placeholder 2"/>
          <p:cNvSpPr>
            <a:spLocks noGrp="1"/>
          </p:cNvSpPr>
          <p:nvPr>
            <p:ph idx="1"/>
          </p:nvPr>
        </p:nvSpPr>
        <p:spPr/>
        <p:txBody>
          <a:bodyPr/>
          <a:lstStyle/>
          <a:p>
            <a:r>
              <a:rPr lang="en-GB" dirty="0"/>
              <a:t>Established by section 153 of the 1999 Constitution of the Federal Republic of Nigeria</a:t>
            </a:r>
          </a:p>
          <a:p>
            <a:r>
              <a:rPr lang="en-GB" dirty="0"/>
              <a:t>According to section 2 of the Act, the aims and objectives of the Bureau shall be to establish and maintain </a:t>
            </a:r>
            <a:r>
              <a:rPr lang="en-GB" b="1" dirty="0"/>
              <a:t>a high standard of morality in the conduct of government business and to ensure that the actions and behaviour of public officers conform to the highest standards of public morality and accountability</a:t>
            </a:r>
            <a:endParaRPr lang="en-GB" dirty="0"/>
          </a:p>
          <a:p>
            <a:endParaRPr lang="en-US" dirty="0"/>
          </a:p>
        </p:txBody>
      </p:sp>
    </p:spTree>
    <p:extLst>
      <p:ext uri="{BB962C8B-B14F-4D97-AF65-F5344CB8AC3E}">
        <p14:creationId xmlns:p14="http://schemas.microsoft.com/office/powerpoint/2010/main" val="37828177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CODE OF CONDUCT BUREAU &amp; TRIBUNAL ACT</a:t>
            </a:r>
          </a:p>
        </p:txBody>
      </p:sp>
      <p:sp>
        <p:nvSpPr>
          <p:cNvPr id="3" name="Content Placeholder 2"/>
          <p:cNvSpPr>
            <a:spLocks noGrp="1"/>
          </p:cNvSpPr>
          <p:nvPr>
            <p:ph idx="1"/>
          </p:nvPr>
        </p:nvSpPr>
        <p:spPr/>
        <p:txBody>
          <a:bodyPr/>
          <a:lstStyle/>
          <a:p>
            <a:r>
              <a:rPr lang="en-GB" dirty="0"/>
              <a:t>To achieve this:</a:t>
            </a:r>
          </a:p>
          <a:p>
            <a:r>
              <a:rPr lang="en-GB" dirty="0"/>
              <a:t> the Bureau is to receive assets declaration by public officers in accordance with the provisions of the Act</a:t>
            </a:r>
          </a:p>
          <a:p>
            <a:r>
              <a:rPr lang="en-GB" dirty="0"/>
              <a:t>Examine the assets declarations and ensure that they comply with the requirements of the Act and of any law for the time being in force;</a:t>
            </a:r>
          </a:p>
          <a:p>
            <a:r>
              <a:rPr lang="en-GB" dirty="0"/>
              <a:t>Receive complaints about non-compliance with or breach of this Act and where it considers necessary refer the complaints to the Tribunal (for prosecution)</a:t>
            </a:r>
          </a:p>
          <a:p>
            <a:endParaRPr lang="en-US" dirty="0"/>
          </a:p>
        </p:txBody>
      </p:sp>
    </p:spTree>
    <p:extLst>
      <p:ext uri="{BB962C8B-B14F-4D97-AF65-F5344CB8AC3E}">
        <p14:creationId xmlns:p14="http://schemas.microsoft.com/office/powerpoint/2010/main" val="4293046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MANDATE OF THE COMMISSION</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a:p>
          <a:p>
            <a:pPr marL="0" indent="0">
              <a:buNone/>
            </a:pPr>
            <a:r>
              <a:rPr lang="en-US" dirty="0">
                <a:solidFill>
                  <a:schemeClr val="accent1"/>
                </a:solidFill>
              </a:rPr>
              <a:t>The mandate of the Commission is to banish all impunity for corrupt practices and other related offences; Prevent corruption and other related offences through:-</a:t>
            </a:r>
          </a:p>
          <a:p>
            <a:pPr lvl="0"/>
            <a:r>
              <a:rPr lang="en-US" dirty="0">
                <a:solidFill>
                  <a:schemeClr val="accent1"/>
                </a:solidFill>
              </a:rPr>
              <a:t>System study and review</a:t>
            </a:r>
          </a:p>
          <a:p>
            <a:pPr lvl="0"/>
            <a:r>
              <a:rPr lang="en-US" dirty="0">
                <a:solidFill>
                  <a:schemeClr val="accent1"/>
                </a:solidFill>
              </a:rPr>
              <a:t>Education</a:t>
            </a:r>
          </a:p>
          <a:p>
            <a:pPr lvl="0"/>
            <a:r>
              <a:rPr lang="en-US" dirty="0">
                <a:solidFill>
                  <a:schemeClr val="accent1"/>
                </a:solidFill>
              </a:rPr>
              <a:t>Public enlightenment</a:t>
            </a:r>
          </a:p>
          <a:p>
            <a:pPr lvl="0"/>
            <a:r>
              <a:rPr lang="en-US" dirty="0">
                <a:solidFill>
                  <a:schemeClr val="accent1"/>
                </a:solidFill>
              </a:rPr>
              <a:t>Public mobilization, and</a:t>
            </a:r>
          </a:p>
          <a:p>
            <a:pPr lvl="0"/>
            <a:r>
              <a:rPr lang="en-US" dirty="0">
                <a:solidFill>
                  <a:schemeClr val="accent1"/>
                </a:solidFill>
              </a:rPr>
              <a:t>Investigation and prosecution</a:t>
            </a:r>
          </a:p>
          <a:p>
            <a:endParaRPr lang="en-US" dirty="0"/>
          </a:p>
        </p:txBody>
      </p:sp>
    </p:spTree>
    <p:extLst>
      <p:ext uri="{BB962C8B-B14F-4D97-AF65-F5344CB8AC3E}">
        <p14:creationId xmlns:p14="http://schemas.microsoft.com/office/powerpoint/2010/main" val="31561809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CODE OF CONDUCT BUREAU &amp; TRIBUNAL ACT</a:t>
            </a:r>
          </a:p>
        </p:txBody>
      </p:sp>
      <p:sp>
        <p:nvSpPr>
          <p:cNvPr id="3" name="Content Placeholder 2"/>
          <p:cNvSpPr>
            <a:spLocks noGrp="1"/>
          </p:cNvSpPr>
          <p:nvPr>
            <p:ph idx="1"/>
          </p:nvPr>
        </p:nvSpPr>
        <p:spPr/>
        <p:txBody>
          <a:bodyPr>
            <a:normAutofit fontScale="92500"/>
          </a:bodyPr>
          <a:lstStyle/>
          <a:p>
            <a:r>
              <a:rPr lang="en-GB" dirty="0"/>
              <a:t>prohibits the operation of foreign accounts by public officers</a:t>
            </a:r>
          </a:p>
          <a:p>
            <a:r>
              <a:rPr lang="en-GB" dirty="0"/>
              <a:t>prohibits public officers from asking for, receiving any property or benefits of any kind for themselves or for any other person on account of anything done or omitted to be done by him in the discharge of his duties except from relatives or personal friends, and such subject to the extent and on occasions as are recognised by custom; but it allows gifts to a public officer on ceremonial occasions provided that they are deemed gifts to the organisation and not the individual (s.10)</a:t>
            </a:r>
          </a:p>
          <a:p>
            <a:endParaRPr lang="en-US" dirty="0"/>
          </a:p>
        </p:txBody>
      </p:sp>
    </p:spTree>
    <p:extLst>
      <p:ext uri="{BB962C8B-B14F-4D97-AF65-F5344CB8AC3E}">
        <p14:creationId xmlns:p14="http://schemas.microsoft.com/office/powerpoint/2010/main" val="4156400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CODE OF CONDUCT BUREAU &amp; TRIBUNAL ACT</a:t>
            </a:r>
          </a:p>
        </p:txBody>
      </p:sp>
      <p:sp>
        <p:nvSpPr>
          <p:cNvPr id="3" name="Content Placeholder 2"/>
          <p:cNvSpPr>
            <a:spLocks noGrp="1"/>
          </p:cNvSpPr>
          <p:nvPr>
            <p:ph idx="1"/>
          </p:nvPr>
        </p:nvSpPr>
        <p:spPr/>
        <p:txBody>
          <a:bodyPr>
            <a:normAutofit fontScale="92500" lnSpcReduction="20000"/>
          </a:bodyPr>
          <a:lstStyle/>
          <a:p>
            <a:r>
              <a:rPr lang="en-GB" dirty="0"/>
              <a:t>prohibits all public officers, including those with constitutional immunity, from  accepting loans other than from recognised government and corporate institutions but allows heads of public institutions to accept subject to the rules and regulations of the issuing organisation (s.11).</a:t>
            </a:r>
          </a:p>
          <a:p>
            <a:r>
              <a:rPr lang="en-GB" dirty="0"/>
              <a:t>prohibits offer to public officers any property, gift or benefit of any kind as inducement or bribe for the granting of any favour or the discharge in his favour of the public officer’s duties (s.12)</a:t>
            </a:r>
          </a:p>
          <a:p>
            <a:r>
              <a:rPr lang="en-GB" dirty="0"/>
              <a:t>prohibits public officers from abusing their powers/office  by doing or causing to be done any act prejudicial to the rights of any other person where such acts are unlawful or contrary to government policy</a:t>
            </a:r>
          </a:p>
          <a:p>
            <a:endParaRPr lang="en-US" dirty="0"/>
          </a:p>
        </p:txBody>
      </p:sp>
    </p:spTree>
    <p:extLst>
      <p:ext uri="{BB962C8B-B14F-4D97-AF65-F5344CB8AC3E}">
        <p14:creationId xmlns:p14="http://schemas.microsoft.com/office/powerpoint/2010/main" val="20883559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CODE OF CONDUCT BUREAU &amp; TRIBUNAL ACT</a:t>
            </a:r>
          </a:p>
        </p:txBody>
      </p:sp>
      <p:sp>
        <p:nvSpPr>
          <p:cNvPr id="3" name="Content Placeholder 2"/>
          <p:cNvSpPr>
            <a:spLocks noGrp="1"/>
          </p:cNvSpPr>
          <p:nvPr>
            <p:ph idx="1"/>
          </p:nvPr>
        </p:nvSpPr>
        <p:spPr/>
        <p:txBody>
          <a:bodyPr>
            <a:normAutofit lnSpcReduction="10000"/>
          </a:bodyPr>
          <a:lstStyle/>
          <a:p>
            <a:r>
              <a:rPr lang="en-GB" dirty="0"/>
              <a:t>prohibits membership of societies whose membership is incompatible with the functions or dignity of office (s.14)</a:t>
            </a:r>
          </a:p>
          <a:p>
            <a:r>
              <a:rPr lang="en-GB" dirty="0"/>
              <a:t>mandate all public officers to declare their assets every 4 years, or at the beginning and end of term of office or as may be subsequently specified by the Bureau s.15)</a:t>
            </a:r>
          </a:p>
          <a:p>
            <a:r>
              <a:rPr lang="en-GB" dirty="0"/>
              <a:t>grants the President power to exempt any cadre of public officers from below a certain rank (to be determined by him) from compliance with the Act</a:t>
            </a:r>
          </a:p>
          <a:p>
            <a:r>
              <a:rPr lang="en-GB" dirty="0"/>
              <a:t>establishes a Tribunal with judicial powers to try breaches of the Act</a:t>
            </a:r>
          </a:p>
          <a:p>
            <a:endParaRPr lang="en-US" dirty="0"/>
          </a:p>
        </p:txBody>
      </p:sp>
    </p:spTree>
    <p:extLst>
      <p:ext uri="{BB962C8B-B14F-4D97-AF65-F5344CB8AC3E}">
        <p14:creationId xmlns:p14="http://schemas.microsoft.com/office/powerpoint/2010/main" val="18032671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t>CONCLUDING QUESTIONS AND THE WAY FORWARD</a:t>
            </a:r>
            <a:endParaRPr lang="en-US" sz="3200" dirty="0"/>
          </a:p>
        </p:txBody>
      </p:sp>
      <p:sp>
        <p:nvSpPr>
          <p:cNvPr id="3" name="Content Placeholder 2"/>
          <p:cNvSpPr>
            <a:spLocks noGrp="1"/>
          </p:cNvSpPr>
          <p:nvPr>
            <p:ph idx="1"/>
          </p:nvPr>
        </p:nvSpPr>
        <p:spPr/>
        <p:txBody>
          <a:bodyPr>
            <a:normAutofit/>
          </a:bodyPr>
          <a:lstStyle/>
          <a:p>
            <a:pPr marL="0" indent="0" algn="ctr">
              <a:buNone/>
            </a:pPr>
            <a:r>
              <a:rPr lang="en-GB" sz="3200" dirty="0"/>
              <a:t>Have legislations helped instil or increase an integrity culture in our society and governance?</a:t>
            </a:r>
          </a:p>
          <a:p>
            <a:pPr marL="0" indent="0" algn="ctr">
              <a:buNone/>
            </a:pPr>
            <a:endParaRPr lang="en-GB" sz="3200" dirty="0"/>
          </a:p>
          <a:p>
            <a:pPr marL="0" indent="0" algn="ctr">
              <a:buNone/>
            </a:pPr>
            <a:r>
              <a:rPr lang="en-GB" sz="3200" dirty="0"/>
              <a:t>Have the institutions established to combat and/or prevent corruption achieved their mandate</a:t>
            </a:r>
            <a:r>
              <a:rPr lang="en-GB" sz="3200" dirty="0" smtClean="0"/>
              <a:t>?</a:t>
            </a:r>
            <a:endParaRPr lang="en-GB" sz="3200" dirty="0"/>
          </a:p>
          <a:p>
            <a:endParaRPr lang="en-US" sz="3200" dirty="0"/>
          </a:p>
        </p:txBody>
      </p:sp>
    </p:spTree>
    <p:extLst>
      <p:ext uri="{BB962C8B-B14F-4D97-AF65-F5344CB8AC3E}">
        <p14:creationId xmlns:p14="http://schemas.microsoft.com/office/powerpoint/2010/main" val="17702846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153400" cy="1085088"/>
          </a:xfrm>
        </p:spPr>
        <p:txBody>
          <a:bodyPr>
            <a:normAutofit/>
          </a:bodyPr>
          <a:lstStyle/>
          <a:p>
            <a:pPr algn="ctr"/>
            <a:r>
              <a:rPr lang="en-US" sz="3200" dirty="0"/>
              <a:t>CONCLUDING QUESTIONS AND THE WAY FORWARD</a:t>
            </a:r>
          </a:p>
        </p:txBody>
      </p:sp>
      <p:sp>
        <p:nvSpPr>
          <p:cNvPr id="3" name="Content Placeholder 2"/>
          <p:cNvSpPr>
            <a:spLocks noGrp="1"/>
          </p:cNvSpPr>
          <p:nvPr>
            <p:ph idx="1"/>
          </p:nvPr>
        </p:nvSpPr>
        <p:spPr/>
        <p:txBody>
          <a:bodyPr>
            <a:normAutofit fontScale="92500" lnSpcReduction="10000"/>
          </a:bodyPr>
          <a:lstStyle/>
          <a:p>
            <a:r>
              <a:rPr lang="en-GB" dirty="0"/>
              <a:t>If not, what is missing? </a:t>
            </a:r>
          </a:p>
          <a:p>
            <a:pPr lvl="1"/>
            <a:r>
              <a:rPr lang="en-GB" sz="3200" dirty="0"/>
              <a:t>Political will</a:t>
            </a:r>
            <a:r>
              <a:rPr lang="en-GB" sz="3200" dirty="0" smtClean="0"/>
              <a:t>?</a:t>
            </a:r>
          </a:p>
          <a:p>
            <a:pPr lvl="1"/>
            <a:r>
              <a:rPr lang="en-GB" sz="3200" dirty="0" smtClean="0"/>
              <a:t>Strong institutions and systems?</a:t>
            </a:r>
            <a:endParaRPr lang="en-GB" sz="3200" dirty="0"/>
          </a:p>
          <a:p>
            <a:pPr lvl="1"/>
            <a:r>
              <a:rPr lang="en-GB" sz="3200" dirty="0"/>
              <a:t>Poor and lack of intensity of law enforcement?</a:t>
            </a:r>
          </a:p>
          <a:p>
            <a:pPr lvl="1"/>
            <a:r>
              <a:rPr lang="en-GB" sz="3200" dirty="0"/>
              <a:t>Impunity fuelled by surety of apprehension?</a:t>
            </a:r>
          </a:p>
          <a:p>
            <a:pPr lvl="1"/>
            <a:r>
              <a:rPr lang="en-GB" sz="3200" dirty="0"/>
              <a:t>Lack of leadership by example (absence of ethical leadership and support)?</a:t>
            </a:r>
          </a:p>
          <a:p>
            <a:pPr lvl="1"/>
            <a:r>
              <a:rPr lang="en-GB" sz="3200" dirty="0"/>
              <a:t>Cultural acceptance of aberrant behaviour?</a:t>
            </a:r>
          </a:p>
          <a:p>
            <a:endParaRPr lang="en-US" dirty="0"/>
          </a:p>
        </p:txBody>
      </p:sp>
    </p:spTree>
    <p:extLst>
      <p:ext uri="{BB962C8B-B14F-4D97-AF65-F5344CB8AC3E}">
        <p14:creationId xmlns:p14="http://schemas.microsoft.com/office/powerpoint/2010/main" val="23305415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CONCLUDING QUESTIONS AND THE WAY FORWARD</a:t>
            </a:r>
          </a:p>
        </p:txBody>
      </p:sp>
      <p:sp>
        <p:nvSpPr>
          <p:cNvPr id="3" name="Content Placeholder 2"/>
          <p:cNvSpPr>
            <a:spLocks noGrp="1"/>
          </p:cNvSpPr>
          <p:nvPr>
            <p:ph idx="1"/>
          </p:nvPr>
        </p:nvSpPr>
        <p:spPr/>
        <p:txBody>
          <a:bodyPr>
            <a:normAutofit fontScale="92500" lnSpcReduction="20000"/>
          </a:bodyPr>
          <a:lstStyle/>
          <a:p>
            <a:r>
              <a:rPr lang="en-GB" dirty="0" smtClean="0"/>
              <a:t>What is the way forward to remedy the situation?</a:t>
            </a:r>
            <a:endParaRPr lang="en-GB" dirty="0"/>
          </a:p>
          <a:p>
            <a:pPr lvl="1"/>
            <a:r>
              <a:rPr lang="en-GB" sz="3200" dirty="0" smtClean="0"/>
              <a:t>There must the presence of the political will to tackle the problem</a:t>
            </a:r>
          </a:p>
          <a:p>
            <a:pPr lvl="1"/>
            <a:r>
              <a:rPr lang="en-GB" sz="3200" dirty="0" smtClean="0"/>
              <a:t>There must be the presence of the Rule of Law</a:t>
            </a:r>
          </a:p>
          <a:p>
            <a:pPr lvl="1"/>
            <a:r>
              <a:rPr lang="en-GB" sz="3200" dirty="0" smtClean="0"/>
              <a:t>The letters of the law must be applied and implemented strictly to all irrespective of the status</a:t>
            </a:r>
          </a:p>
          <a:p>
            <a:pPr lvl="1"/>
            <a:r>
              <a:rPr lang="en-GB" sz="3200" dirty="0"/>
              <a:t>W</a:t>
            </a:r>
            <a:r>
              <a:rPr lang="en-GB" sz="3200" dirty="0" smtClean="0"/>
              <a:t>e must learn to build strong institutions and systems and not persons</a:t>
            </a:r>
            <a:endParaRPr lang="en-GB" sz="3200" dirty="0"/>
          </a:p>
          <a:p>
            <a:pPr marL="393192" lvl="1" indent="0">
              <a:buNone/>
            </a:pPr>
            <a:endParaRPr lang="en-GB" sz="3200" dirty="0"/>
          </a:p>
          <a:p>
            <a:pPr marL="393192" lvl="1" indent="0">
              <a:buNone/>
            </a:pPr>
            <a:endParaRPr lang="en-GB" sz="3200" dirty="0"/>
          </a:p>
          <a:p>
            <a:endParaRPr lang="en-US" dirty="0"/>
          </a:p>
        </p:txBody>
      </p:sp>
    </p:spTree>
    <p:extLst>
      <p:ext uri="{BB962C8B-B14F-4D97-AF65-F5344CB8AC3E}">
        <p14:creationId xmlns:p14="http://schemas.microsoft.com/office/powerpoint/2010/main" val="1151200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CONCLUSION</a:t>
            </a:r>
            <a:endParaRPr lang="en-US" sz="4000" dirty="0"/>
          </a:p>
        </p:txBody>
      </p:sp>
      <p:sp>
        <p:nvSpPr>
          <p:cNvPr id="3" name="Content Placeholder 2"/>
          <p:cNvSpPr>
            <a:spLocks noGrp="1"/>
          </p:cNvSpPr>
          <p:nvPr>
            <p:ph idx="1"/>
          </p:nvPr>
        </p:nvSpPr>
        <p:spPr/>
        <p:txBody>
          <a:bodyPr/>
          <a:lstStyle/>
          <a:p>
            <a:pPr algn="just"/>
            <a:r>
              <a:rPr lang="en-US" dirty="0">
                <a:solidFill>
                  <a:schemeClr val="accent1"/>
                </a:solidFill>
              </a:rPr>
              <a:t>From the above, I hope we now know the extent of the powers of the </a:t>
            </a:r>
            <a:r>
              <a:rPr lang="en-US" dirty="0" smtClean="0">
                <a:solidFill>
                  <a:schemeClr val="accent1"/>
                </a:solidFill>
              </a:rPr>
              <a:t>ICPC and the EFCC. I believe if we as a people decide to follow the path of integrity and good moral behaviour, we would not be talking of the failures in implementing our laws</a:t>
            </a:r>
            <a:endParaRPr lang="en-US" dirty="0">
              <a:solidFill>
                <a:schemeClr val="accent1"/>
              </a:solidFill>
            </a:endParaRPr>
          </a:p>
          <a:p>
            <a:pPr algn="just"/>
            <a:endParaRPr lang="en-US" dirty="0" smtClean="0">
              <a:solidFill>
                <a:schemeClr val="accent1"/>
              </a:solidFill>
            </a:endParaRPr>
          </a:p>
          <a:p>
            <a:pPr marL="0" indent="0" algn="ctr">
              <a:buNone/>
            </a:pPr>
            <a:r>
              <a:rPr lang="en-US" sz="6600" dirty="0" smtClean="0">
                <a:solidFill>
                  <a:srgbClr val="FF0000"/>
                </a:solidFill>
              </a:rPr>
              <a:t>THANK YOU</a:t>
            </a:r>
            <a:endParaRPr lang="en-US" sz="6600" dirty="0">
              <a:solidFill>
                <a:srgbClr val="FF0000"/>
              </a:solidFill>
            </a:endParaRPr>
          </a:p>
        </p:txBody>
      </p:sp>
    </p:spTree>
    <p:extLst>
      <p:ext uri="{BB962C8B-B14F-4D97-AF65-F5344CB8AC3E}">
        <p14:creationId xmlns:p14="http://schemas.microsoft.com/office/powerpoint/2010/main" val="985592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VISION AND MISSION OF THE COMMISSION</a:t>
            </a:r>
            <a:endParaRPr lang="en-US" sz="4000" dirty="0"/>
          </a:p>
        </p:txBody>
      </p:sp>
      <p:sp>
        <p:nvSpPr>
          <p:cNvPr id="3" name="Content Placeholder 2"/>
          <p:cNvSpPr>
            <a:spLocks noGrp="1"/>
          </p:cNvSpPr>
          <p:nvPr>
            <p:ph idx="1"/>
          </p:nvPr>
        </p:nvSpPr>
        <p:spPr/>
        <p:txBody>
          <a:bodyPr/>
          <a:lstStyle/>
          <a:p>
            <a:r>
              <a:rPr lang="en-US" b="1" dirty="0">
                <a:solidFill>
                  <a:schemeClr val="accent1"/>
                </a:solidFill>
              </a:rPr>
              <a:t>The vision of the Commission</a:t>
            </a:r>
            <a:endParaRPr lang="en-US" dirty="0">
              <a:solidFill>
                <a:schemeClr val="accent1"/>
              </a:solidFill>
            </a:endParaRPr>
          </a:p>
          <a:p>
            <a:pPr marL="0" indent="0">
              <a:buNone/>
            </a:pPr>
            <a:r>
              <a:rPr lang="en-US" b="1" dirty="0">
                <a:solidFill>
                  <a:schemeClr val="accent1"/>
                </a:solidFill>
              </a:rPr>
              <a:t> </a:t>
            </a:r>
            <a:endParaRPr lang="en-US" dirty="0">
              <a:solidFill>
                <a:schemeClr val="accent1"/>
              </a:solidFill>
            </a:endParaRPr>
          </a:p>
          <a:p>
            <a:r>
              <a:rPr lang="en-US" i="1" dirty="0">
                <a:solidFill>
                  <a:schemeClr val="accent1"/>
                </a:solidFill>
              </a:rPr>
              <a:t>       ‘A Nigeria free from all forms of corruption and corrupt practices’</a:t>
            </a:r>
            <a:r>
              <a:rPr lang="en-US" b="1" i="1" dirty="0">
                <a:solidFill>
                  <a:schemeClr val="accent1"/>
                </a:solidFill>
              </a:rPr>
              <a:t>	</a:t>
            </a:r>
            <a:endParaRPr lang="en-US" dirty="0">
              <a:solidFill>
                <a:schemeClr val="accent1"/>
              </a:solidFill>
            </a:endParaRPr>
          </a:p>
          <a:p>
            <a:pPr marL="0" indent="0">
              <a:buNone/>
            </a:pPr>
            <a:r>
              <a:rPr lang="en-US" b="1" i="1" dirty="0">
                <a:solidFill>
                  <a:schemeClr val="accent1"/>
                </a:solidFill>
              </a:rPr>
              <a:t> </a:t>
            </a:r>
            <a:endParaRPr lang="en-US" dirty="0">
              <a:solidFill>
                <a:schemeClr val="accent1"/>
              </a:solidFill>
            </a:endParaRPr>
          </a:p>
          <a:p>
            <a:r>
              <a:rPr lang="en-US" b="1" dirty="0">
                <a:solidFill>
                  <a:schemeClr val="accent1"/>
                </a:solidFill>
              </a:rPr>
              <a:t>The Mission of the Commission</a:t>
            </a:r>
            <a:endParaRPr lang="en-US" dirty="0">
              <a:solidFill>
                <a:schemeClr val="accent1"/>
              </a:solidFill>
            </a:endParaRPr>
          </a:p>
          <a:p>
            <a:pPr marL="0" indent="0">
              <a:buNone/>
            </a:pPr>
            <a:r>
              <a:rPr lang="en-US" i="1" dirty="0">
                <a:solidFill>
                  <a:schemeClr val="accent1"/>
                </a:solidFill>
              </a:rPr>
              <a:t> </a:t>
            </a:r>
            <a:endParaRPr lang="en-US" dirty="0">
              <a:solidFill>
                <a:schemeClr val="accent1"/>
              </a:solidFill>
            </a:endParaRPr>
          </a:p>
          <a:p>
            <a:r>
              <a:rPr lang="en-US" i="1" dirty="0">
                <a:solidFill>
                  <a:schemeClr val="accent1"/>
                </a:solidFill>
              </a:rPr>
              <a:t>‘To rid Nigeria of corruption through lawful enforcement and preventive  </a:t>
            </a:r>
            <a:r>
              <a:rPr lang="en-US" i="1" dirty="0" smtClean="0">
                <a:solidFill>
                  <a:schemeClr val="accent1"/>
                </a:solidFill>
              </a:rPr>
              <a:t>measures</a:t>
            </a:r>
            <a:r>
              <a:rPr lang="en-US" i="1" dirty="0">
                <a:solidFill>
                  <a:schemeClr val="accent1"/>
                </a:solidFill>
              </a:rPr>
              <a:t>’</a:t>
            </a:r>
            <a:endParaRPr lang="en-US" dirty="0">
              <a:solidFill>
                <a:schemeClr val="accent1"/>
              </a:solidFill>
            </a:endParaRPr>
          </a:p>
          <a:p>
            <a:endParaRPr lang="en-US" dirty="0"/>
          </a:p>
        </p:txBody>
      </p:sp>
    </p:spTree>
    <p:extLst>
      <p:ext uri="{BB962C8B-B14F-4D97-AF65-F5344CB8AC3E}">
        <p14:creationId xmlns:p14="http://schemas.microsoft.com/office/powerpoint/2010/main" val="4006415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OFFENCES UNDER THE ACT</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3205676"/>
              </p:ext>
            </p:extLst>
          </p:nvPr>
        </p:nvGraphicFramePr>
        <p:xfrm>
          <a:off x="2185920" y="1935162"/>
          <a:ext cx="4772160" cy="4579336"/>
        </p:xfrm>
        <a:graphic>
          <a:graphicData uri="http://schemas.openxmlformats.org/drawingml/2006/table">
            <a:tbl>
              <a:tblPr firstRow="1" firstCol="1" bandRow="1">
                <a:tableStyleId>{5C22544A-7EE6-4342-B048-85BDC9FD1C3A}</a:tableStyleId>
              </a:tblPr>
              <a:tblGrid>
                <a:gridCol w="328402">
                  <a:extLst>
                    <a:ext uri="{9D8B030D-6E8A-4147-A177-3AD203B41FA5}">
                      <a16:colId xmlns:a16="http://schemas.microsoft.com/office/drawing/2014/main" val="20000"/>
                    </a:ext>
                  </a:extLst>
                </a:gridCol>
                <a:gridCol w="3606745">
                  <a:extLst>
                    <a:ext uri="{9D8B030D-6E8A-4147-A177-3AD203B41FA5}">
                      <a16:colId xmlns:a16="http://schemas.microsoft.com/office/drawing/2014/main" val="20001"/>
                    </a:ext>
                  </a:extLst>
                </a:gridCol>
                <a:gridCol w="837013">
                  <a:extLst>
                    <a:ext uri="{9D8B030D-6E8A-4147-A177-3AD203B41FA5}">
                      <a16:colId xmlns:a16="http://schemas.microsoft.com/office/drawing/2014/main" val="20002"/>
                    </a:ext>
                  </a:extLst>
                </a:gridCol>
              </a:tblGrid>
              <a:tr h="399040">
                <a:tc>
                  <a:txBody>
                    <a:bodyPr/>
                    <a:lstStyle/>
                    <a:p>
                      <a:pPr marL="0" marR="0" algn="just">
                        <a:lnSpc>
                          <a:spcPct val="115000"/>
                        </a:lnSpc>
                        <a:spcBef>
                          <a:spcPts val="0"/>
                        </a:spcBef>
                        <a:spcAft>
                          <a:spcPts val="0"/>
                        </a:spcAft>
                      </a:pPr>
                      <a:r>
                        <a:rPr lang="en-US" sz="1100">
                          <a:effectLst/>
                        </a:rPr>
                        <a:t>S/</a:t>
                      </a:r>
                      <a:endParaRPr lang="en-US" sz="1000">
                        <a:effectLst/>
                      </a:endParaRPr>
                    </a:p>
                    <a:p>
                      <a:pPr marL="0" marR="0" algn="just">
                        <a:lnSpc>
                          <a:spcPct val="115000"/>
                        </a:lnSpc>
                        <a:spcBef>
                          <a:spcPts val="0"/>
                        </a:spcBef>
                        <a:spcAft>
                          <a:spcPts val="0"/>
                        </a:spcAft>
                      </a:pPr>
                      <a:r>
                        <a:rPr lang="en-US" sz="1100">
                          <a:effectLst/>
                        </a:rPr>
                        <a:t>NO</a:t>
                      </a:r>
                      <a:endParaRPr lang="en-US" sz="1000">
                        <a:effectLst/>
                        <a:latin typeface="Times New Roman"/>
                        <a:ea typeface="Times New Roman"/>
                        <a:cs typeface="Times New Roman"/>
                      </a:endParaRPr>
                    </a:p>
                  </a:txBody>
                  <a:tcPr marL="55766" marR="55766" marT="0" marB="0"/>
                </a:tc>
                <a:tc>
                  <a:txBody>
                    <a:bodyPr/>
                    <a:lstStyle/>
                    <a:p>
                      <a:pPr marL="0" marR="0" algn="ctr">
                        <a:lnSpc>
                          <a:spcPct val="115000"/>
                        </a:lnSpc>
                        <a:spcBef>
                          <a:spcPts val="0"/>
                        </a:spcBef>
                        <a:spcAft>
                          <a:spcPts val="0"/>
                        </a:spcAft>
                      </a:pPr>
                      <a:r>
                        <a:rPr lang="en-US" sz="1100">
                          <a:effectLst/>
                        </a:rPr>
                        <a:t> </a:t>
                      </a:r>
                      <a:endParaRPr lang="en-US" sz="1000">
                        <a:effectLst/>
                      </a:endParaRPr>
                    </a:p>
                    <a:p>
                      <a:pPr marL="0" marR="0" algn="ctr">
                        <a:lnSpc>
                          <a:spcPct val="115000"/>
                        </a:lnSpc>
                        <a:spcBef>
                          <a:spcPts val="0"/>
                        </a:spcBef>
                        <a:spcAft>
                          <a:spcPts val="0"/>
                        </a:spcAft>
                      </a:pPr>
                      <a:r>
                        <a:rPr lang="en-US" sz="1100">
                          <a:effectLst/>
                        </a:rPr>
                        <a:t>OFFENCES</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 </a:t>
                      </a:r>
                      <a:endParaRPr lang="en-US" sz="1000">
                        <a:effectLst/>
                      </a:endParaRPr>
                    </a:p>
                    <a:p>
                      <a:pPr marL="0" marR="0" algn="ctr">
                        <a:lnSpc>
                          <a:spcPct val="115000"/>
                        </a:lnSpc>
                        <a:spcBef>
                          <a:spcPts val="0"/>
                        </a:spcBef>
                        <a:spcAft>
                          <a:spcPts val="0"/>
                        </a:spcAft>
                      </a:pPr>
                      <a:r>
                        <a:rPr lang="en-US" sz="1100">
                          <a:effectLst/>
                        </a:rPr>
                        <a:t>SECTION</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0"/>
                  </a:ext>
                </a:extLst>
              </a:tr>
              <a:tr h="199520">
                <a:tc>
                  <a:txBody>
                    <a:bodyPr/>
                    <a:lstStyle/>
                    <a:p>
                      <a:pPr marL="0" marR="0" algn="just">
                        <a:lnSpc>
                          <a:spcPct val="115000"/>
                        </a:lnSpc>
                        <a:spcBef>
                          <a:spcPts val="0"/>
                        </a:spcBef>
                        <a:spcAft>
                          <a:spcPts val="0"/>
                        </a:spcAft>
                      </a:pPr>
                      <a:r>
                        <a:rPr lang="en-US" sz="1100">
                          <a:effectLst/>
                        </a:rPr>
                        <a:t>1.</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Accepting gratification</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8</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1"/>
                  </a:ext>
                </a:extLst>
              </a:tr>
              <a:tr h="199520">
                <a:tc>
                  <a:txBody>
                    <a:bodyPr/>
                    <a:lstStyle/>
                    <a:p>
                      <a:pPr marL="0" marR="0" algn="just">
                        <a:lnSpc>
                          <a:spcPct val="115000"/>
                        </a:lnSpc>
                        <a:spcBef>
                          <a:spcPts val="0"/>
                        </a:spcBef>
                        <a:spcAft>
                          <a:spcPts val="0"/>
                        </a:spcAft>
                      </a:pPr>
                      <a:r>
                        <a:rPr lang="en-US" sz="1100">
                          <a:effectLst/>
                        </a:rPr>
                        <a:t>2.</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Giving or accepting gratification through agent</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9</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2"/>
                  </a:ext>
                </a:extLst>
              </a:tr>
              <a:tr h="399040">
                <a:tc>
                  <a:txBody>
                    <a:bodyPr/>
                    <a:lstStyle/>
                    <a:p>
                      <a:pPr marL="0" marR="0" algn="just">
                        <a:lnSpc>
                          <a:spcPct val="115000"/>
                        </a:lnSpc>
                        <a:spcBef>
                          <a:spcPts val="0"/>
                        </a:spcBef>
                        <a:spcAft>
                          <a:spcPts val="0"/>
                        </a:spcAft>
                      </a:pPr>
                      <a:r>
                        <a:rPr lang="en-US" sz="1100">
                          <a:effectLst/>
                        </a:rPr>
                        <a:t>3.</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Acceptor or giver of gratification to be guilty of notwithstanding that the purpose was not carried out</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10</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3"/>
                  </a:ext>
                </a:extLst>
              </a:tr>
              <a:tr h="199520">
                <a:tc>
                  <a:txBody>
                    <a:bodyPr/>
                    <a:lstStyle/>
                    <a:p>
                      <a:pPr marL="0" marR="0" algn="just">
                        <a:lnSpc>
                          <a:spcPct val="115000"/>
                        </a:lnSpc>
                        <a:spcBef>
                          <a:spcPts val="0"/>
                        </a:spcBef>
                        <a:spcAft>
                          <a:spcPts val="0"/>
                        </a:spcAft>
                      </a:pPr>
                      <a:r>
                        <a:rPr lang="en-US" sz="1100">
                          <a:effectLst/>
                        </a:rPr>
                        <a:t>4. </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Counseling offences relating to corruption</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11</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4"/>
                  </a:ext>
                </a:extLst>
              </a:tr>
              <a:tr h="199520">
                <a:tc>
                  <a:txBody>
                    <a:bodyPr/>
                    <a:lstStyle/>
                    <a:p>
                      <a:pPr marL="0" marR="0" algn="just">
                        <a:lnSpc>
                          <a:spcPct val="115000"/>
                        </a:lnSpc>
                        <a:spcBef>
                          <a:spcPts val="0"/>
                        </a:spcBef>
                        <a:spcAft>
                          <a:spcPts val="0"/>
                        </a:spcAft>
                      </a:pPr>
                      <a:r>
                        <a:rPr lang="en-US" sz="1100">
                          <a:effectLst/>
                        </a:rPr>
                        <a:t>5.</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Fraudulent acquisition of property</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12</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5"/>
                  </a:ext>
                </a:extLst>
              </a:tr>
              <a:tr h="199520">
                <a:tc>
                  <a:txBody>
                    <a:bodyPr/>
                    <a:lstStyle/>
                    <a:p>
                      <a:pPr marL="0" marR="0" algn="just">
                        <a:lnSpc>
                          <a:spcPct val="115000"/>
                        </a:lnSpc>
                        <a:spcBef>
                          <a:spcPts val="0"/>
                        </a:spcBef>
                        <a:spcAft>
                          <a:spcPts val="0"/>
                        </a:spcAft>
                      </a:pPr>
                      <a:r>
                        <a:rPr lang="en-US" sz="1100">
                          <a:effectLst/>
                        </a:rPr>
                        <a:t>6.</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Fraudulent receipt  of  property</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13</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6"/>
                  </a:ext>
                </a:extLst>
              </a:tr>
              <a:tr h="216832">
                <a:tc>
                  <a:txBody>
                    <a:bodyPr/>
                    <a:lstStyle/>
                    <a:p>
                      <a:pPr marL="0" marR="0" algn="just">
                        <a:lnSpc>
                          <a:spcPct val="115000"/>
                        </a:lnSpc>
                        <a:spcBef>
                          <a:spcPts val="0"/>
                        </a:spcBef>
                        <a:spcAft>
                          <a:spcPts val="0"/>
                        </a:spcAft>
                      </a:pPr>
                      <a:r>
                        <a:rPr lang="en-US" sz="1100">
                          <a:effectLst/>
                        </a:rPr>
                        <a:t>7.</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dirty="0">
                          <a:effectLst/>
                        </a:rPr>
                        <a:t>Penalty for offences committed through postal system</a:t>
                      </a:r>
                      <a:endParaRPr lang="en-US" sz="1000" dirty="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14</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7"/>
                  </a:ext>
                </a:extLst>
              </a:tr>
              <a:tr h="199520">
                <a:tc>
                  <a:txBody>
                    <a:bodyPr/>
                    <a:lstStyle/>
                    <a:p>
                      <a:pPr marL="0" marR="0" algn="just">
                        <a:lnSpc>
                          <a:spcPct val="115000"/>
                        </a:lnSpc>
                        <a:spcBef>
                          <a:spcPts val="0"/>
                        </a:spcBef>
                        <a:spcAft>
                          <a:spcPts val="0"/>
                        </a:spcAft>
                      </a:pPr>
                      <a:r>
                        <a:rPr lang="en-US" sz="1100">
                          <a:effectLst/>
                        </a:rPr>
                        <a:t>8. </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Deliberate frustration of investigation</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15</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8"/>
                  </a:ext>
                </a:extLst>
              </a:tr>
              <a:tr h="199520">
                <a:tc>
                  <a:txBody>
                    <a:bodyPr/>
                    <a:lstStyle/>
                    <a:p>
                      <a:pPr marL="0" marR="0" algn="just">
                        <a:lnSpc>
                          <a:spcPct val="115000"/>
                        </a:lnSpc>
                        <a:spcBef>
                          <a:spcPts val="0"/>
                        </a:spcBef>
                        <a:spcAft>
                          <a:spcPts val="0"/>
                        </a:spcAft>
                      </a:pPr>
                      <a:r>
                        <a:rPr lang="en-US" sz="1100">
                          <a:effectLst/>
                        </a:rPr>
                        <a:t>9.</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Making false statements on returns</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16</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09"/>
                  </a:ext>
                </a:extLst>
              </a:tr>
              <a:tr h="58160">
                <a:tc>
                  <a:txBody>
                    <a:bodyPr/>
                    <a:lstStyle/>
                    <a:p>
                      <a:pPr marL="0" marR="0" algn="just">
                        <a:lnSpc>
                          <a:spcPct val="115000"/>
                        </a:lnSpc>
                        <a:spcBef>
                          <a:spcPts val="0"/>
                        </a:spcBef>
                        <a:spcAft>
                          <a:spcPts val="0"/>
                        </a:spcAft>
                      </a:pPr>
                      <a:r>
                        <a:rPr lang="en-US" sz="1100">
                          <a:effectLst/>
                        </a:rPr>
                        <a:t>10.</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Gratification by and through agents; Definition of  agent</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17</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0"/>
                  </a:ext>
                </a:extLst>
              </a:tr>
              <a:tr h="199520">
                <a:tc>
                  <a:txBody>
                    <a:bodyPr/>
                    <a:lstStyle/>
                    <a:p>
                      <a:pPr marL="0" marR="0" algn="just">
                        <a:lnSpc>
                          <a:spcPct val="115000"/>
                        </a:lnSpc>
                        <a:spcBef>
                          <a:spcPts val="0"/>
                        </a:spcBef>
                        <a:spcAft>
                          <a:spcPts val="0"/>
                        </a:spcAft>
                      </a:pPr>
                      <a:r>
                        <a:rPr lang="en-US" sz="1100">
                          <a:effectLst/>
                        </a:rPr>
                        <a:t>11.</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Bribery of public officer</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18</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1"/>
                  </a:ext>
                </a:extLst>
              </a:tr>
              <a:tr h="199520">
                <a:tc>
                  <a:txBody>
                    <a:bodyPr/>
                    <a:lstStyle/>
                    <a:p>
                      <a:pPr marL="0" marR="0" algn="just">
                        <a:lnSpc>
                          <a:spcPct val="115000"/>
                        </a:lnSpc>
                        <a:spcBef>
                          <a:spcPts val="0"/>
                        </a:spcBef>
                        <a:spcAft>
                          <a:spcPts val="0"/>
                        </a:spcAft>
                      </a:pPr>
                      <a:r>
                        <a:rPr lang="en-US" sz="1100">
                          <a:effectLst/>
                        </a:rPr>
                        <a:t>12.</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Using office or position for gratification</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19</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2"/>
                  </a:ext>
                </a:extLst>
              </a:tr>
              <a:tr h="199520">
                <a:tc>
                  <a:txBody>
                    <a:bodyPr/>
                    <a:lstStyle/>
                    <a:p>
                      <a:pPr marL="0" marR="0" algn="just">
                        <a:lnSpc>
                          <a:spcPct val="115000"/>
                        </a:lnSpc>
                        <a:spcBef>
                          <a:spcPts val="0"/>
                        </a:spcBef>
                        <a:spcAft>
                          <a:spcPts val="0"/>
                        </a:spcAft>
                      </a:pPr>
                      <a:r>
                        <a:rPr lang="en-US" sz="1100">
                          <a:effectLst/>
                        </a:rPr>
                        <a:t>13.</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dirty="0">
                          <a:effectLst/>
                        </a:rPr>
                        <a:t>Forfeiture of gratification and other penalties</a:t>
                      </a:r>
                      <a:endParaRPr lang="en-US" sz="1000" dirty="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dirty="0">
                          <a:effectLst/>
                        </a:rPr>
                        <a:t>Section 20</a:t>
                      </a:r>
                      <a:endParaRPr lang="en-US" sz="1000" dirty="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3"/>
                  </a:ext>
                </a:extLst>
              </a:tr>
              <a:tr h="199520">
                <a:tc>
                  <a:txBody>
                    <a:bodyPr/>
                    <a:lstStyle/>
                    <a:p>
                      <a:pPr marL="0" marR="0" algn="just">
                        <a:lnSpc>
                          <a:spcPct val="115000"/>
                        </a:lnSpc>
                        <a:spcBef>
                          <a:spcPts val="0"/>
                        </a:spcBef>
                        <a:spcAft>
                          <a:spcPts val="0"/>
                        </a:spcAft>
                      </a:pPr>
                      <a:r>
                        <a:rPr lang="en-US" sz="1100">
                          <a:effectLst/>
                        </a:rPr>
                        <a:t>14.</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Bribery in relation to auctions</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dirty="0">
                          <a:effectLst/>
                        </a:rPr>
                        <a:t>Section 21</a:t>
                      </a:r>
                      <a:endParaRPr lang="en-US" sz="1000" dirty="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4"/>
                  </a:ext>
                </a:extLst>
              </a:tr>
              <a:tr h="199520">
                <a:tc>
                  <a:txBody>
                    <a:bodyPr/>
                    <a:lstStyle/>
                    <a:p>
                      <a:pPr marL="0" marR="0" algn="just">
                        <a:lnSpc>
                          <a:spcPct val="115000"/>
                        </a:lnSpc>
                        <a:spcBef>
                          <a:spcPts val="0"/>
                        </a:spcBef>
                        <a:spcAft>
                          <a:spcPts val="0"/>
                        </a:spcAft>
                      </a:pPr>
                      <a:r>
                        <a:rPr lang="en-US" sz="1100">
                          <a:effectLst/>
                        </a:rPr>
                        <a:t>15.</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Bribery for giving assistance etc, in regards to contracts</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22</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5"/>
                  </a:ext>
                </a:extLst>
              </a:tr>
              <a:tr h="199520">
                <a:tc>
                  <a:txBody>
                    <a:bodyPr/>
                    <a:lstStyle/>
                    <a:p>
                      <a:pPr marL="0" marR="0" algn="just">
                        <a:lnSpc>
                          <a:spcPct val="115000"/>
                        </a:lnSpc>
                        <a:spcBef>
                          <a:spcPts val="0"/>
                        </a:spcBef>
                        <a:spcAft>
                          <a:spcPts val="0"/>
                        </a:spcAft>
                      </a:pPr>
                      <a:r>
                        <a:rPr lang="en-US" sz="1100">
                          <a:effectLst/>
                        </a:rPr>
                        <a:t>16.</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Duty to report bribery transactions</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23</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6"/>
                  </a:ext>
                </a:extLst>
              </a:tr>
              <a:tr h="199520">
                <a:tc>
                  <a:txBody>
                    <a:bodyPr/>
                    <a:lstStyle/>
                    <a:p>
                      <a:pPr marL="0" marR="0" algn="just">
                        <a:lnSpc>
                          <a:spcPct val="115000"/>
                        </a:lnSpc>
                        <a:spcBef>
                          <a:spcPts val="0"/>
                        </a:spcBef>
                        <a:spcAft>
                          <a:spcPts val="0"/>
                        </a:spcAft>
                      </a:pPr>
                      <a:r>
                        <a:rPr lang="en-US" sz="1100">
                          <a:effectLst/>
                        </a:rPr>
                        <a:t>17.</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Dealing with property acquired through gratification</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24</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7"/>
                  </a:ext>
                </a:extLst>
              </a:tr>
              <a:tr h="199520">
                <a:tc>
                  <a:txBody>
                    <a:bodyPr/>
                    <a:lstStyle/>
                    <a:p>
                      <a:pPr marL="0" marR="0" algn="just">
                        <a:lnSpc>
                          <a:spcPct val="115000"/>
                        </a:lnSpc>
                        <a:spcBef>
                          <a:spcPts val="0"/>
                        </a:spcBef>
                        <a:spcAft>
                          <a:spcPts val="0"/>
                        </a:spcAft>
                      </a:pPr>
                      <a:r>
                        <a:rPr lang="en-US" sz="1100">
                          <a:effectLst/>
                        </a:rPr>
                        <a:t>18.</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Making false or misleading statement to the Commission</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a:effectLst/>
                        </a:rPr>
                        <a:t>Section 25</a:t>
                      </a:r>
                      <a:endParaRPr lang="en-US" sz="100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8"/>
                  </a:ext>
                </a:extLst>
              </a:tr>
              <a:tr h="199520">
                <a:tc>
                  <a:txBody>
                    <a:bodyPr/>
                    <a:lstStyle/>
                    <a:p>
                      <a:pPr marL="0" marR="0" algn="just">
                        <a:lnSpc>
                          <a:spcPct val="115000"/>
                        </a:lnSpc>
                        <a:spcBef>
                          <a:spcPts val="0"/>
                        </a:spcBef>
                        <a:spcAft>
                          <a:spcPts val="0"/>
                        </a:spcAft>
                      </a:pPr>
                      <a:r>
                        <a:rPr lang="en-US" sz="1100">
                          <a:effectLst/>
                        </a:rPr>
                        <a:t>19.</a:t>
                      </a:r>
                      <a:endParaRPr lang="en-US" sz="1000">
                        <a:effectLst/>
                        <a:latin typeface="Times New Roman"/>
                        <a:ea typeface="Times New Roman"/>
                        <a:cs typeface="Times New Roman"/>
                      </a:endParaRPr>
                    </a:p>
                  </a:txBody>
                  <a:tcPr marL="55766" marR="55766" marT="0" marB="0"/>
                </a:tc>
                <a:tc>
                  <a:txBody>
                    <a:bodyPr/>
                    <a:lstStyle/>
                    <a:p>
                      <a:pPr marL="0" marR="0">
                        <a:lnSpc>
                          <a:spcPct val="115000"/>
                        </a:lnSpc>
                        <a:spcBef>
                          <a:spcPts val="0"/>
                        </a:spcBef>
                        <a:spcAft>
                          <a:spcPts val="0"/>
                        </a:spcAft>
                      </a:pPr>
                      <a:r>
                        <a:rPr lang="en-US" sz="1100">
                          <a:effectLst/>
                        </a:rPr>
                        <a:t>Attempt, abetting and conspiracy punishable as offences</a:t>
                      </a:r>
                      <a:endParaRPr lang="en-US" sz="1000">
                        <a:effectLst/>
                        <a:latin typeface="Times New Roman"/>
                        <a:ea typeface="Times New Roman"/>
                        <a:cs typeface="Times New Roman"/>
                      </a:endParaRPr>
                    </a:p>
                  </a:txBody>
                  <a:tcPr marL="55766" marR="55766" marT="0" marB="0"/>
                </a:tc>
                <a:tc>
                  <a:txBody>
                    <a:bodyPr/>
                    <a:lstStyle/>
                    <a:p>
                      <a:pPr marL="0" marR="0" algn="just">
                        <a:lnSpc>
                          <a:spcPct val="115000"/>
                        </a:lnSpc>
                        <a:spcBef>
                          <a:spcPts val="0"/>
                        </a:spcBef>
                        <a:spcAft>
                          <a:spcPts val="0"/>
                        </a:spcAft>
                      </a:pPr>
                      <a:r>
                        <a:rPr lang="en-US" sz="1100" dirty="0">
                          <a:effectLst/>
                        </a:rPr>
                        <a:t>Section 26</a:t>
                      </a:r>
                      <a:endParaRPr lang="en-US" sz="1000" dirty="0">
                        <a:effectLst/>
                        <a:latin typeface="Times New Roman"/>
                        <a:ea typeface="Times New Roman"/>
                        <a:cs typeface="Times New Roman"/>
                      </a:endParaRPr>
                    </a:p>
                  </a:txBody>
                  <a:tcPr marL="55766" marR="55766" marT="0" marB="0"/>
                </a:tc>
                <a:extLst>
                  <a:ext uri="{0D108BD9-81ED-4DB2-BD59-A6C34878D82A}">
                    <a16:rowId xmlns:a16="http://schemas.microsoft.com/office/drawing/2014/main" val="10019"/>
                  </a:ext>
                </a:extLst>
              </a:tr>
            </a:tbl>
          </a:graphicData>
        </a:graphic>
      </p:graphicFrame>
      <p:sp>
        <p:nvSpPr>
          <p:cNvPr id="5" name="Rectangle 1"/>
          <p:cNvSpPr>
            <a:spLocks noChangeArrowheads="1"/>
          </p:cNvSpPr>
          <p:nvPr/>
        </p:nvSpPr>
        <p:spPr bwMode="auto">
          <a:xfrm>
            <a:off x="2185988" y="1917542"/>
            <a:ext cx="18473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7878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PUNISHMENT</a:t>
            </a:r>
            <a:endParaRPr lang="en-US" sz="4000" dirty="0"/>
          </a:p>
        </p:txBody>
      </p:sp>
      <p:sp>
        <p:nvSpPr>
          <p:cNvPr id="3" name="Content Placeholder 2"/>
          <p:cNvSpPr>
            <a:spLocks noGrp="1"/>
          </p:cNvSpPr>
          <p:nvPr>
            <p:ph idx="1"/>
          </p:nvPr>
        </p:nvSpPr>
        <p:spPr/>
        <p:txBody>
          <a:bodyPr/>
          <a:lstStyle/>
          <a:p>
            <a:pPr algn="just"/>
            <a:r>
              <a:rPr lang="en-US" dirty="0">
                <a:solidFill>
                  <a:schemeClr val="accent1"/>
                </a:solidFill>
              </a:rPr>
              <a:t>The penalties provided by the Act ranges from one year to ten years. Only a few provisions of the Act have payment of fine as an option., while some provisions have payment of fine as additional penalties to prison terms. The drafters of the act viewed giving of false information to the </a:t>
            </a:r>
            <a:r>
              <a:rPr lang="en-US" dirty="0" smtClean="0">
                <a:solidFill>
                  <a:schemeClr val="accent1"/>
                </a:solidFill>
              </a:rPr>
              <a:t>Commission </a:t>
            </a:r>
            <a:r>
              <a:rPr lang="en-US" dirty="0">
                <a:solidFill>
                  <a:schemeClr val="accent1"/>
                </a:solidFill>
              </a:rPr>
              <a:t>seriously and the offence carries the stiffest penalty under the Act, imprisonment for ten years. (See Section 64 (3) of the Act. </a:t>
            </a:r>
          </a:p>
          <a:p>
            <a:endParaRPr lang="en-US" dirty="0"/>
          </a:p>
        </p:txBody>
      </p:sp>
    </p:spTree>
    <p:extLst>
      <p:ext uri="{BB962C8B-B14F-4D97-AF65-F5344CB8AC3E}">
        <p14:creationId xmlns:p14="http://schemas.microsoft.com/office/powerpoint/2010/main" val="3942834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SPECIAL PROVISIONS OF THE ACT</a:t>
            </a:r>
            <a:endParaRPr lang="en-US" sz="4000" dirty="0"/>
          </a:p>
        </p:txBody>
      </p:sp>
      <p:sp>
        <p:nvSpPr>
          <p:cNvPr id="3" name="Content Placeholder 2"/>
          <p:cNvSpPr>
            <a:spLocks noGrp="1"/>
          </p:cNvSpPr>
          <p:nvPr>
            <p:ph idx="1"/>
          </p:nvPr>
        </p:nvSpPr>
        <p:spPr/>
        <p:txBody>
          <a:bodyPr>
            <a:normAutofit lnSpcReduction="10000"/>
          </a:bodyPr>
          <a:lstStyle/>
          <a:p>
            <a:pPr algn="just"/>
            <a:r>
              <a:rPr lang="en-US" dirty="0">
                <a:solidFill>
                  <a:schemeClr val="accent1"/>
                </a:solidFill>
              </a:rPr>
              <a:t>Section 8 (a) – (b) and 9 (2) (a) – (b) of the Act, provide that any property, benefit of promise given or received by an official shall be presumed to have been given or received corruptly on account of a past or future act, omission, favour or disfavour unless the contrary is proved.  This provision places the burden of proof on the accused to disprove any alleged gratification.  Section 8(3) of the Act provides that in a charge of gratification, it shall not be a defence that the accused did not subsequently carry out the act solicited or never intended to perform the act promised.</a:t>
            </a:r>
          </a:p>
          <a:p>
            <a:endParaRPr lang="en-US" dirty="0"/>
          </a:p>
        </p:txBody>
      </p:sp>
    </p:spTree>
    <p:extLst>
      <p:ext uri="{BB962C8B-B14F-4D97-AF65-F5344CB8AC3E}">
        <p14:creationId xmlns:p14="http://schemas.microsoft.com/office/powerpoint/2010/main" val="4209620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SPECIAL PROVISIONS OF THE </a:t>
            </a:r>
            <a:r>
              <a:rPr lang="en-US" sz="4000" dirty="0" smtClean="0"/>
              <a:t>ACT (CONT)</a:t>
            </a:r>
            <a:endParaRPr lang="en-US" sz="4000" dirty="0"/>
          </a:p>
        </p:txBody>
      </p:sp>
      <p:sp>
        <p:nvSpPr>
          <p:cNvPr id="3" name="Content Placeholder 2"/>
          <p:cNvSpPr>
            <a:spLocks noGrp="1"/>
          </p:cNvSpPr>
          <p:nvPr>
            <p:ph idx="1"/>
          </p:nvPr>
        </p:nvSpPr>
        <p:spPr/>
        <p:txBody>
          <a:bodyPr/>
          <a:lstStyle/>
          <a:p>
            <a:pPr algn="just"/>
            <a:r>
              <a:rPr lang="en-US" dirty="0">
                <a:solidFill>
                  <a:schemeClr val="accent1"/>
                </a:solidFill>
              </a:rPr>
              <a:t>Also, under S. 8(4) when a police officer or any public officer assigned to detect, prosecute or punish offenders is charged with an offence arising from his duties to investigate, arrest, detain or prosecute any person, it shall not be necessary to prove that the accused believed that an offence had been committed under the act.  In other words it will not be a defence for the accused to say he believed an offence has been committed though it was subsequently discovered no offence had been committed.</a:t>
            </a:r>
          </a:p>
          <a:p>
            <a:endParaRPr lang="en-US" dirty="0"/>
          </a:p>
        </p:txBody>
      </p:sp>
    </p:spTree>
    <p:extLst>
      <p:ext uri="{BB962C8B-B14F-4D97-AF65-F5344CB8AC3E}">
        <p14:creationId xmlns:p14="http://schemas.microsoft.com/office/powerpoint/2010/main" val="19457499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553</TotalTime>
  <Words>4048</Words>
  <Application>Microsoft Office PowerPoint</Application>
  <PresentationFormat>On-screen Show (4:3)</PresentationFormat>
  <Paragraphs>295</Paragraphs>
  <Slides>46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Calibri</vt:lpstr>
      <vt:lpstr>Constantia</vt:lpstr>
      <vt:lpstr>Times New Roman</vt:lpstr>
      <vt:lpstr>Tw Cen MT</vt:lpstr>
      <vt:lpstr>Wingdings</vt:lpstr>
      <vt:lpstr>Wingdings 2</vt:lpstr>
      <vt:lpstr>Flow</vt:lpstr>
      <vt:lpstr>  ICPCC ACT AND RELATED LAWS: MAIN PROVISIONS, PRACTICES, CHALLENGES OF ENFORCEMENT  AND SUGGESTIONS FOR REFORMS</vt:lpstr>
      <vt:lpstr>PASSAGE OF THE ACT </vt:lpstr>
      <vt:lpstr>PURPOSE OF THE ACT</vt:lpstr>
      <vt:lpstr>MANDATE OF THE COMMISSION</vt:lpstr>
      <vt:lpstr>VISION AND MISSION OF THE COMMISSION</vt:lpstr>
      <vt:lpstr>OFFENCES UNDER THE ACT</vt:lpstr>
      <vt:lpstr>PUNISHMENT</vt:lpstr>
      <vt:lpstr>SPECIAL PROVISIONS OF THE ACT</vt:lpstr>
      <vt:lpstr>SPECIAL PROVISIONS OF THE ACT (CONT)</vt:lpstr>
      <vt:lpstr>SPECIAL PROVISIONS OF THE ACT (CONT)</vt:lpstr>
      <vt:lpstr>SPECIAL PROVISIONS OF THE ACT (CONT)</vt:lpstr>
      <vt:lpstr>SPECIAL PROVISIONS OF THE ACT (CONT)</vt:lpstr>
      <vt:lpstr>SPECIAL PROVISIONS OF THE ACT (CONT)</vt:lpstr>
      <vt:lpstr>SPECIAL PROVISIONS OF THE ACT (CONT)</vt:lpstr>
      <vt:lpstr>SPECIAL PROVISIONS OF THE ACT (CONT)</vt:lpstr>
      <vt:lpstr>PROTECTION OF INFORMERS</vt:lpstr>
      <vt:lpstr>GIVING FALSE INFORMATION</vt:lpstr>
      <vt:lpstr>PRESUMPTION AGAINST OFFENDERS</vt:lpstr>
      <vt:lpstr>FORFEITURE OF PROPERTY BY THE COMMISSSION</vt:lpstr>
      <vt:lpstr>DUTY TO REPORT BRIBERY</vt:lpstr>
      <vt:lpstr>Dealing with, Using, Holding Receiving or Concealing Gratification </vt:lpstr>
      <vt:lpstr>Challenges of Enforcement</vt:lpstr>
      <vt:lpstr>Challenges of Enforcement</vt:lpstr>
      <vt:lpstr>Challenges of Enforcement</vt:lpstr>
      <vt:lpstr>OTHER RELEVANT/RELATED LEGISLATIONS</vt:lpstr>
      <vt:lpstr>THE EFCC ACT </vt:lpstr>
      <vt:lpstr>THE EFCC ACT</vt:lpstr>
      <vt:lpstr>THE EFCC ACT</vt:lpstr>
      <vt:lpstr>THE EFCC ACT </vt:lpstr>
      <vt:lpstr>THE EFCC ACT (FIU FUNCTIONS)</vt:lpstr>
      <vt:lpstr>THE EFCC ACT (MANDATE)</vt:lpstr>
      <vt:lpstr>THE EFCC ACT (MANDATE)</vt:lpstr>
      <vt:lpstr>THE EFCC ACT (MANDATE)</vt:lpstr>
      <vt:lpstr>COMPARATIVE ANALYSIS OF ICPC&amp;EFCC ACTS</vt:lpstr>
      <vt:lpstr>COMPARATIVE ANALYSIS OF ICPC&amp;EFCC ACTS</vt:lpstr>
      <vt:lpstr>COMPARATIVE ANALYSIS OF ICPC&amp;EFCC ACTS (PROSECUTION OF CASES) </vt:lpstr>
      <vt:lpstr>COMPARATIVE ANALYSIS OF ICPC&amp;EFCC ACTS (PROSECUTION OF CASES)</vt:lpstr>
      <vt:lpstr>CODE OF CONDUCT BUREAU &amp; TRIBUNAL ACT</vt:lpstr>
      <vt:lpstr>CODE OF CONDUCT BUREAU &amp; TRIBUNAL ACT</vt:lpstr>
      <vt:lpstr>CODE OF CONDUCT BUREAU &amp; TRIBUNAL ACT</vt:lpstr>
      <vt:lpstr>CODE OF CONDUCT BUREAU &amp; TRIBUNAL ACT</vt:lpstr>
      <vt:lpstr>CODE OF CONDUCT BUREAU &amp; TRIBUNAL ACT</vt:lpstr>
      <vt:lpstr>CONCLUDING QUESTIONS AND THE WAY FORWARD</vt:lpstr>
      <vt:lpstr>CONCLUDING QUESTIONS AND THE WAY FORWARD</vt:lpstr>
      <vt:lpstr>CONCLUDING QUESTIONS AND THE WAY FORWARD</vt:lpstr>
      <vt:lpstr>CONCLUSION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OFFENCES UNDER THE ICPC ACT</dc:title>
  <dc:creator>USER</dc:creator>
  <cp:lastModifiedBy>User</cp:lastModifiedBy>
  <cp:revision>67</cp:revision>
  <cp:lastPrinted>2015-10-15T06:00:51Z</cp:lastPrinted>
  <dcterms:created xsi:type="dcterms:W3CDTF">2015-10-15T05:24:33Z</dcterms:created>
  <dcterms:modified xsi:type="dcterms:W3CDTF">2018-12-05T15:28:38Z</dcterms:modified>
</cp:coreProperties>
</file>