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97" r:id="rId14"/>
    <p:sldId id="269" r:id="rId15"/>
    <p:sldId id="296" r:id="rId16"/>
    <p:sldId id="271" r:id="rId17"/>
    <p:sldId id="295" r:id="rId18"/>
    <p:sldId id="273"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3"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2" autoAdjust="0"/>
  </p:normalViewPr>
  <p:slideViewPr>
    <p:cSldViewPr>
      <p:cViewPr varScale="1">
        <p:scale>
          <a:sx n="68" d="100"/>
          <a:sy n="68" d="100"/>
        </p:scale>
        <p:origin x="1458" y="72"/>
      </p:cViewPr>
      <p:guideLst>
        <p:guide orient="horz" pos="2160"/>
        <p:guide pos="2880"/>
      </p:guideLst>
    </p:cSldViewPr>
  </p:slideViewPr>
  <p:outlineViewPr>
    <p:cViewPr>
      <p:scale>
        <a:sx n="33" d="100"/>
        <a:sy n="33" d="100"/>
      </p:scale>
      <p:origin x="48" y="4135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4DF50D1-FC69-4F2B-8A3B-227A58A70E6E}" type="datetimeFigureOut">
              <a:rPr lang="en-GB" smtClean="0"/>
              <a:t>13/04/2019</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A6F50F6-5A25-4860-B107-C80BE479A57C}"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4DF50D1-FC69-4F2B-8A3B-227A58A70E6E}" type="datetimeFigureOut">
              <a:rPr lang="en-GB" smtClean="0"/>
              <a:t>13/04/2019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6F50F6-5A25-4860-B107-C80BE479A57C}"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4DF50D1-FC69-4F2B-8A3B-227A58A70E6E}" type="datetimeFigureOut">
              <a:rPr lang="en-GB" smtClean="0"/>
              <a:t>13/04/2019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6F50F6-5A25-4860-B107-C80BE479A57C}"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4DF50D1-FC69-4F2B-8A3B-227A58A70E6E}" type="datetimeFigureOut">
              <a:rPr lang="en-GB" smtClean="0"/>
              <a:t>13/04/2019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6F50F6-5A25-4860-B107-C80BE479A57C}" type="slidenum">
              <a:rPr lang="en-GB" smtClean="0"/>
              <a:t>‹#›</a:t>
            </a:fld>
            <a:endParaRPr lang="en-GB"/>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54DF50D1-FC69-4F2B-8A3B-227A58A70E6E}" type="datetimeFigureOut">
              <a:rPr lang="en-GB" smtClean="0"/>
              <a:t>13/04/2019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6F50F6-5A25-4860-B107-C80BE479A57C}"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4DF50D1-FC69-4F2B-8A3B-227A58A70E6E}" type="datetimeFigureOut">
              <a:rPr lang="en-GB" smtClean="0"/>
              <a:t>13/04/2019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6F50F6-5A25-4860-B107-C80BE479A57C}" type="slidenum">
              <a:rPr lang="en-GB" smtClean="0"/>
              <a:t>‹#›</a:t>
            </a:fld>
            <a:endParaRPr lang="en-GB"/>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54DF50D1-FC69-4F2B-8A3B-227A58A70E6E}" type="datetimeFigureOut">
              <a:rPr lang="en-GB" smtClean="0"/>
              <a:t>13/04/2019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6F50F6-5A25-4860-B107-C80BE479A57C}"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4DF50D1-FC69-4F2B-8A3B-227A58A70E6E}" type="datetimeFigureOut">
              <a:rPr lang="en-GB" smtClean="0"/>
              <a:t>13/04/2019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A6F50F6-5A25-4860-B107-C80BE479A57C}" type="slidenum">
              <a:rPr lang="en-GB" smtClean="0"/>
              <a:t>‹#›</a:t>
            </a:fld>
            <a:endParaRPr lang="en-GB"/>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DF50D1-FC69-4F2B-8A3B-227A58A70E6E}" type="datetimeFigureOut">
              <a:rPr lang="en-GB" smtClean="0"/>
              <a:t>13/04/2019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A6F50F6-5A25-4860-B107-C80BE479A57C}"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54DF50D1-FC69-4F2B-8A3B-227A58A70E6E}" type="datetimeFigureOut">
              <a:rPr lang="en-GB" smtClean="0"/>
              <a:t>13/04/2019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6F50F6-5A25-4860-B107-C80BE479A57C}"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4DF50D1-FC69-4F2B-8A3B-227A58A70E6E}" type="datetimeFigureOut">
              <a:rPr lang="en-GB" smtClean="0"/>
              <a:t>13/04/2019</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A6F50F6-5A25-4860-B107-C80BE479A57C}"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4DF50D1-FC69-4F2B-8A3B-227A58A70E6E}" type="datetimeFigureOut">
              <a:rPr lang="en-GB" smtClean="0"/>
              <a:t>13/04/2019</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A6F50F6-5A25-4860-B107-C80BE479A57C}"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br>
              <a:rPr lang="en-GB" sz="2400" dirty="0">
                <a:latin typeface="Times New Roman" pitchFamily="18" charset="0"/>
                <a:cs typeface="Times New Roman" pitchFamily="18" charset="0"/>
              </a:rPr>
            </a:br>
            <a:br>
              <a:rPr lang="en-GB" sz="2400" dirty="0">
                <a:latin typeface="Times New Roman" pitchFamily="18" charset="0"/>
                <a:cs typeface="Times New Roman" pitchFamily="18" charset="0"/>
              </a:rPr>
            </a:br>
            <a:br>
              <a:rPr lang="en-GB" sz="2400" dirty="0">
                <a:latin typeface="Times New Roman" pitchFamily="18" charset="0"/>
                <a:cs typeface="Times New Roman" pitchFamily="18" charset="0"/>
              </a:rPr>
            </a:br>
            <a:br>
              <a:rPr lang="en-GB" sz="2400" dirty="0">
                <a:latin typeface="Times New Roman" pitchFamily="18" charset="0"/>
                <a:cs typeface="Times New Roman" pitchFamily="18" charset="0"/>
              </a:rPr>
            </a:br>
            <a:br>
              <a:rPr lang="en-GB" sz="2400" dirty="0">
                <a:latin typeface="Times New Roman" pitchFamily="18" charset="0"/>
                <a:cs typeface="Times New Roman" pitchFamily="18" charset="0"/>
              </a:rPr>
            </a:br>
            <a:br>
              <a:rPr lang="en-GB" sz="2400" dirty="0">
                <a:latin typeface="Times New Roman" pitchFamily="18" charset="0"/>
                <a:cs typeface="Times New Roman" pitchFamily="18" charset="0"/>
              </a:rPr>
            </a:br>
            <a:br>
              <a:rPr lang="en-GB" sz="2400" dirty="0">
                <a:latin typeface="Times New Roman" pitchFamily="18" charset="0"/>
                <a:cs typeface="Times New Roman" pitchFamily="18" charset="0"/>
              </a:rPr>
            </a:br>
            <a:br>
              <a:rPr lang="en-GB" sz="2400" dirty="0">
                <a:latin typeface="Times New Roman" pitchFamily="18" charset="0"/>
                <a:cs typeface="Times New Roman" pitchFamily="18" charset="0"/>
              </a:rPr>
            </a:br>
            <a:r>
              <a:rPr lang="en-GB" sz="5300" b="1" dirty="0">
                <a:latin typeface="Times New Roman" pitchFamily="18" charset="0"/>
                <a:cs typeface="Times New Roman" pitchFamily="18" charset="0"/>
              </a:rPr>
              <a:t>PRESENTED BY:</a:t>
            </a:r>
            <a:br>
              <a:rPr lang="en-GB" sz="5300" dirty="0">
                <a:latin typeface="Times New Roman" pitchFamily="18" charset="0"/>
                <a:cs typeface="Times New Roman" pitchFamily="18" charset="0"/>
              </a:rPr>
            </a:br>
            <a:br>
              <a:rPr lang="en-GB" sz="5300" dirty="0">
                <a:latin typeface="Times New Roman" pitchFamily="18" charset="0"/>
                <a:cs typeface="Times New Roman" pitchFamily="18" charset="0"/>
              </a:rPr>
            </a:br>
            <a:r>
              <a:rPr lang="en-GB" sz="5300" b="1" dirty="0">
                <a:latin typeface="Times New Roman" pitchFamily="18" charset="0"/>
                <a:cs typeface="Times New Roman" pitchFamily="18" charset="0"/>
              </a:rPr>
              <a:t>NAMSO S.I. UDOH, ESQ.</a:t>
            </a:r>
            <a:br>
              <a:rPr lang="en-GB" sz="5300" dirty="0">
                <a:latin typeface="Times New Roman" pitchFamily="18" charset="0"/>
                <a:cs typeface="Times New Roman" pitchFamily="18" charset="0"/>
              </a:rPr>
            </a:br>
            <a:endParaRPr lang="en-GB" sz="5300" dirty="0">
              <a:latin typeface="Times New Roman" pitchFamily="18" charset="0"/>
              <a:cs typeface="Times New Roman" pitchFamily="18" charset="0"/>
            </a:endParaRPr>
          </a:p>
        </p:txBody>
      </p:sp>
      <p:sp>
        <p:nvSpPr>
          <p:cNvPr id="3" name="Subtitle 2"/>
          <p:cNvSpPr>
            <a:spLocks noGrp="1"/>
          </p:cNvSpPr>
          <p:nvPr>
            <p:ph type="subTitle" idx="1"/>
          </p:nvPr>
        </p:nvSpPr>
        <p:spPr/>
        <p:txBody>
          <a:bodyPr>
            <a:noAutofit/>
          </a:bodyPr>
          <a:lstStyle/>
          <a:p>
            <a:r>
              <a:rPr lang="en-GB" sz="2400" b="1" dirty="0">
                <a:latin typeface="Times New Roman" pitchFamily="18" charset="0"/>
                <a:cs typeface="Times New Roman" pitchFamily="18" charset="0"/>
              </a:rPr>
              <a:t>CASE REVIEW </a:t>
            </a:r>
          </a:p>
        </p:txBody>
      </p:sp>
    </p:spTree>
    <p:extLst>
      <p:ext uri="{BB962C8B-B14F-4D97-AF65-F5344CB8AC3E}">
        <p14:creationId xmlns:p14="http://schemas.microsoft.com/office/powerpoint/2010/main" val="1771015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908720"/>
            <a:ext cx="8856984" cy="5472608"/>
          </a:xfrm>
        </p:spPr>
        <p:txBody>
          <a:bodyPr>
            <a:noAutofit/>
          </a:bodyPr>
          <a:lstStyle/>
          <a:p>
            <a:r>
              <a:rPr lang="en-GB" sz="2400" dirty="0">
                <a:latin typeface="Times New Roman" pitchFamily="18" charset="0"/>
                <a:cs typeface="Times New Roman" pitchFamily="18" charset="0"/>
              </a:rPr>
              <a:t>The Defendant filed an application for stay of proceedings before the FHC pending appeal.</a:t>
            </a:r>
          </a:p>
          <a:p>
            <a:r>
              <a:rPr lang="en-GB" sz="2400" b="1" dirty="0">
                <a:latin typeface="Times New Roman" pitchFamily="18" charset="0"/>
                <a:cs typeface="Times New Roman" pitchFamily="18" charset="0"/>
              </a:rPr>
              <a:t>Held:</a:t>
            </a:r>
            <a:endParaRPr lang="en-GB" sz="2400" dirty="0">
              <a:latin typeface="Times New Roman" pitchFamily="18" charset="0"/>
              <a:cs typeface="Times New Roman" pitchFamily="18" charset="0"/>
            </a:endParaRPr>
          </a:p>
          <a:p>
            <a:r>
              <a:rPr lang="en-GB" sz="2400" dirty="0">
                <a:latin typeface="Times New Roman" pitchFamily="18" charset="0"/>
                <a:cs typeface="Times New Roman" pitchFamily="18" charset="0"/>
              </a:rPr>
              <a:t>Stay of proceedings is a serious, grave and fundamental interruption in the right that a party has to conduct his litigation in the trial on the basis of merits of his case. Consequently, the court’s general practice is that a stay of proceedings should not be imposed unless the proceedings beyond all reasonable doubt ought not to be allowed to continue </a:t>
            </a:r>
          </a:p>
          <a:p>
            <a:r>
              <a:rPr lang="en-GB" sz="2400" b="1" dirty="0">
                <a:latin typeface="Times New Roman" pitchFamily="18" charset="0"/>
                <a:cs typeface="Times New Roman" pitchFamily="18" charset="0"/>
              </a:rPr>
              <a:t>A grant of a stay of proceedings involves a consideration of all the circumstances of the case concerning the litigation including the conduct of the parties and the effect of the application”.</a:t>
            </a:r>
          </a:p>
        </p:txBody>
      </p:sp>
      <p:sp>
        <p:nvSpPr>
          <p:cNvPr id="2" name="Title 1"/>
          <p:cNvSpPr>
            <a:spLocks noGrp="1"/>
          </p:cNvSpPr>
          <p:nvPr>
            <p:ph type="title"/>
          </p:nvPr>
        </p:nvSpPr>
        <p:spPr>
          <a:xfrm>
            <a:off x="457200" y="116632"/>
            <a:ext cx="8229600" cy="648072"/>
          </a:xfrm>
        </p:spPr>
        <p:txBody>
          <a:bodyPr>
            <a:normAutofit/>
          </a:bodyPr>
          <a:lstStyle/>
          <a:p>
            <a:r>
              <a:rPr lang="en-GB" sz="2400" b="1" dirty="0">
                <a:latin typeface="Times New Roman" pitchFamily="18" charset="0"/>
                <a:cs typeface="Times New Roman" pitchFamily="18" charset="0"/>
              </a:rPr>
              <a:t>SYLVA V. FRN (2014) LPELR- 23964 (CA)</a:t>
            </a: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751446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052736"/>
            <a:ext cx="8856984" cy="4896544"/>
          </a:xfrm>
        </p:spPr>
        <p:txBody>
          <a:bodyPr>
            <a:noAutofit/>
          </a:bodyPr>
          <a:lstStyle/>
          <a:p>
            <a:r>
              <a:rPr lang="en-GB" sz="2400" b="1" dirty="0">
                <a:latin typeface="Times New Roman" pitchFamily="18" charset="0"/>
                <a:cs typeface="Times New Roman" pitchFamily="18" charset="0"/>
              </a:rPr>
              <a:t>Held:</a:t>
            </a:r>
            <a:endParaRPr lang="en-GB" sz="2400" dirty="0">
              <a:latin typeface="Times New Roman" pitchFamily="18" charset="0"/>
              <a:cs typeface="Times New Roman" pitchFamily="18" charset="0"/>
            </a:endParaRPr>
          </a:p>
          <a:p>
            <a:r>
              <a:rPr lang="en-GB" sz="2400" dirty="0">
                <a:latin typeface="Times New Roman" pitchFamily="18" charset="0"/>
                <a:cs typeface="Times New Roman" pitchFamily="18" charset="0"/>
              </a:rPr>
              <a:t>Application for stay of proceedings/Appeal filed by the 3</a:t>
            </a:r>
            <a:r>
              <a:rPr lang="en-GB" sz="2400" baseline="30000" dirty="0">
                <a:latin typeface="Times New Roman" pitchFamily="18" charset="0"/>
                <a:cs typeface="Times New Roman" pitchFamily="18" charset="0"/>
              </a:rPr>
              <a:t>rd</a:t>
            </a:r>
            <a:r>
              <a:rPr lang="en-GB" sz="2400" dirty="0">
                <a:latin typeface="Times New Roman" pitchFamily="18" charset="0"/>
                <a:cs typeface="Times New Roman" pitchFamily="18" charset="0"/>
              </a:rPr>
              <a:t> Defendant. </a:t>
            </a:r>
          </a:p>
          <a:p>
            <a:r>
              <a:rPr lang="en-GB" sz="2400" dirty="0">
                <a:latin typeface="Times New Roman" pitchFamily="18" charset="0"/>
                <a:cs typeface="Times New Roman" pitchFamily="18" charset="0"/>
              </a:rPr>
              <a:t>The other Defendants have no pending appeal/ stay and could not be affected by the application of the 3</a:t>
            </a:r>
            <a:r>
              <a:rPr lang="en-GB" sz="2400" baseline="30000" dirty="0">
                <a:latin typeface="Times New Roman" pitchFamily="18" charset="0"/>
                <a:cs typeface="Times New Roman" pitchFamily="18" charset="0"/>
              </a:rPr>
              <a:t>rd</a:t>
            </a:r>
            <a:r>
              <a:rPr lang="en-GB" sz="2400" dirty="0">
                <a:latin typeface="Times New Roman" pitchFamily="18" charset="0"/>
                <a:cs typeface="Times New Roman" pitchFamily="18" charset="0"/>
              </a:rPr>
              <a:t> Defendant. </a:t>
            </a:r>
          </a:p>
          <a:p>
            <a:r>
              <a:rPr lang="en-GB" sz="2400" dirty="0">
                <a:latin typeface="Times New Roman" pitchFamily="18" charset="0"/>
                <a:cs typeface="Times New Roman" pitchFamily="18" charset="0"/>
              </a:rPr>
              <a:t>No party can be allowed to overreach others by putting their trial on halt simply because he needs a stay for his own trial”.</a:t>
            </a:r>
          </a:p>
          <a:p>
            <a:r>
              <a:rPr lang="en-GB" sz="2400" dirty="0">
                <a:latin typeface="Times New Roman" pitchFamily="18" charset="0"/>
                <a:cs typeface="Times New Roman" pitchFamily="18" charset="0"/>
              </a:rPr>
              <a:t>These decisions were given before the administration of Criminal Justice Act, 2015. The grant of stay of proceedings was basically at the discretion of the court, and the </a:t>
            </a:r>
            <a:r>
              <a:rPr lang="en-GB" sz="2400" b="1" dirty="0">
                <a:latin typeface="Times New Roman" pitchFamily="18" charset="0"/>
                <a:cs typeface="Times New Roman" pitchFamily="18" charset="0"/>
              </a:rPr>
              <a:t>factors considered by the court were based on the circumstances of the case and the pendency of a valid appeal.</a:t>
            </a:r>
          </a:p>
        </p:txBody>
      </p:sp>
      <p:sp>
        <p:nvSpPr>
          <p:cNvPr id="2" name="Title 1"/>
          <p:cNvSpPr>
            <a:spLocks noGrp="1"/>
          </p:cNvSpPr>
          <p:nvPr>
            <p:ph type="title"/>
          </p:nvPr>
        </p:nvSpPr>
        <p:spPr/>
        <p:txBody>
          <a:bodyPr>
            <a:normAutofit/>
          </a:bodyPr>
          <a:lstStyle/>
          <a:p>
            <a:r>
              <a:rPr lang="en-GB" sz="2400" b="1" dirty="0">
                <a:latin typeface="Times New Roman" pitchFamily="18" charset="0"/>
                <a:cs typeface="Times New Roman" pitchFamily="18" charset="0"/>
              </a:rPr>
              <a:t>FRN V. OGBULAFOR &amp; ORS. (2012) LPELR-7947 (CA)</a:t>
            </a:r>
            <a:br>
              <a:rPr lang="en-GB" sz="2400"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709218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052736"/>
            <a:ext cx="8496944" cy="5544615"/>
          </a:xfrm>
        </p:spPr>
        <p:txBody>
          <a:bodyPr>
            <a:noAutofit/>
          </a:bodyPr>
          <a:lstStyle/>
          <a:p>
            <a:r>
              <a:rPr lang="en-GB" sz="2800" dirty="0">
                <a:latin typeface="Times New Roman" pitchFamily="18" charset="0"/>
                <a:cs typeface="Times New Roman" pitchFamily="18" charset="0"/>
              </a:rPr>
              <a:t>The Plaintiff filed an action against the AGF and the AG of the 35 states for the determination of the question:</a:t>
            </a:r>
          </a:p>
          <a:p>
            <a:r>
              <a:rPr lang="en-GB" sz="2800" dirty="0">
                <a:latin typeface="Times New Roman" pitchFamily="18" charset="0"/>
                <a:cs typeface="Times New Roman" pitchFamily="18" charset="0"/>
              </a:rPr>
              <a:t>Whether or not the ICPC Act, 2000, is valid and as a law enacted by the National Assembly and in force in every state of the Federal Republic of Nigeria.</a:t>
            </a:r>
          </a:p>
          <a:p>
            <a:pPr marL="109728" indent="0">
              <a:buNone/>
            </a:pPr>
            <a:endParaRPr lang="en-GB" sz="2800" dirty="0">
              <a:latin typeface="Times New Roman" pitchFamily="18" charset="0"/>
              <a:cs typeface="Times New Roman" pitchFamily="18" charset="0"/>
            </a:endParaRPr>
          </a:p>
          <a:p>
            <a:r>
              <a:rPr lang="en-GB" sz="2800" b="1" dirty="0">
                <a:latin typeface="Times New Roman" pitchFamily="18" charset="0"/>
                <a:cs typeface="Times New Roman" pitchFamily="18" charset="0"/>
              </a:rPr>
              <a:t>The prosecution of an offence shall be concluded and judgment delivered within 90 working days of commencement of the prosecution except that the jurisdiction of the court will not be affected if good grounds exist for delay.</a:t>
            </a:r>
            <a:endParaRPr lang="en-GB" sz="2800" dirty="0">
              <a:latin typeface="Times New Roman" pitchFamily="18" charset="0"/>
              <a:cs typeface="Times New Roman" pitchFamily="18" charset="0"/>
            </a:endParaRPr>
          </a:p>
        </p:txBody>
      </p:sp>
      <p:sp>
        <p:nvSpPr>
          <p:cNvPr id="2" name="Title 1"/>
          <p:cNvSpPr>
            <a:spLocks noGrp="1"/>
          </p:cNvSpPr>
          <p:nvPr>
            <p:ph type="title"/>
          </p:nvPr>
        </p:nvSpPr>
        <p:spPr>
          <a:xfrm>
            <a:off x="457200" y="75249"/>
            <a:ext cx="8229600" cy="977487"/>
          </a:xfrm>
        </p:spPr>
        <p:txBody>
          <a:bodyPr>
            <a:noAutofit/>
          </a:bodyPr>
          <a:lstStyle/>
          <a:p>
            <a:r>
              <a:rPr lang="en-GB" sz="2400" b="1" dirty="0">
                <a:latin typeface="Times New Roman" pitchFamily="18" charset="0"/>
                <a:cs typeface="Times New Roman" pitchFamily="18" charset="0"/>
              </a:rPr>
              <a:t>ATTORNEY GENERAL, ONDO STATE V. ATTORNEY GENERAL FEDRATION (2002) 9 NWLR (PT 772)222</a:t>
            </a: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29204317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16632"/>
            <a:ext cx="8778350" cy="5693866"/>
          </a:xfrm>
          <a:prstGeom prst="rect">
            <a:avLst/>
          </a:prstGeom>
        </p:spPr>
        <p:txBody>
          <a:bodyPr wrap="square">
            <a:spAutoFit/>
          </a:bodyPr>
          <a:lstStyle/>
          <a:p>
            <a:r>
              <a:rPr lang="en-GB" sz="2800" b="1" dirty="0"/>
              <a:t>Held:</a:t>
            </a:r>
          </a:p>
          <a:p>
            <a:endParaRPr lang="en-GB" sz="2800" dirty="0"/>
          </a:p>
          <a:p>
            <a:r>
              <a:rPr lang="en-GB" sz="2800" dirty="0"/>
              <a:t>Section 26(3) - the provisions therein infringe on the principle of separation of powers and the subsection is unconstitutional, null and void</a:t>
            </a:r>
          </a:p>
          <a:p>
            <a:br>
              <a:rPr lang="en-GB" sz="2800" dirty="0"/>
            </a:br>
            <a:r>
              <a:rPr lang="en-GB" sz="2800" dirty="0"/>
              <a:t>Applying the blue pencil rule, sections 26 subsection (3) and 35 will be struck down. When this is done the rest of the Act is not affected so that the good can be severed from the bad. There is no reason therefore to justify the whole of the Act being invalidated as sought by the plaintiff.</a:t>
            </a:r>
          </a:p>
        </p:txBody>
      </p:sp>
    </p:spTree>
    <p:extLst>
      <p:ext uri="{BB962C8B-B14F-4D97-AF65-F5344CB8AC3E}">
        <p14:creationId xmlns:p14="http://schemas.microsoft.com/office/powerpoint/2010/main" val="2207575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052736"/>
            <a:ext cx="8640960" cy="5544616"/>
          </a:xfrm>
        </p:spPr>
        <p:txBody>
          <a:bodyPr>
            <a:noAutofit/>
          </a:bodyPr>
          <a:lstStyle/>
          <a:p>
            <a:r>
              <a:rPr lang="en-GB" sz="2600" b="1" dirty="0">
                <a:latin typeface="Times New Roman" pitchFamily="18" charset="0"/>
                <a:cs typeface="Times New Roman" pitchFamily="18" charset="0"/>
              </a:rPr>
              <a:t>CHARGE NO: FHC/ABJ/CR/05/2016 BETWEEN: FRN V. OLISA METUH &amp; ANOR</a:t>
            </a:r>
          </a:p>
          <a:p>
            <a:r>
              <a:rPr lang="en-GB" sz="2600" dirty="0">
                <a:latin typeface="Times New Roman" pitchFamily="18" charset="0"/>
                <a:cs typeface="Times New Roman" pitchFamily="18" charset="0"/>
              </a:rPr>
              <a:t>In an earlier ruling during proceedings sometime in February 2019, the Federal High Court presided over by Hon. Justice </a:t>
            </a:r>
            <a:r>
              <a:rPr lang="en-GB" sz="2600" dirty="0" err="1">
                <a:latin typeface="Times New Roman" pitchFamily="18" charset="0"/>
                <a:cs typeface="Times New Roman" pitchFamily="18" charset="0"/>
              </a:rPr>
              <a:t>Okon</a:t>
            </a:r>
            <a:r>
              <a:rPr lang="en-GB" sz="2600" dirty="0">
                <a:latin typeface="Times New Roman" pitchFamily="18" charset="0"/>
                <a:cs typeface="Times New Roman" pitchFamily="18" charset="0"/>
              </a:rPr>
              <a:t> </a:t>
            </a:r>
            <a:r>
              <a:rPr lang="en-GB" sz="2600" dirty="0" err="1">
                <a:latin typeface="Times New Roman" pitchFamily="18" charset="0"/>
                <a:cs typeface="Times New Roman" pitchFamily="18" charset="0"/>
              </a:rPr>
              <a:t>Abang</a:t>
            </a:r>
            <a:r>
              <a:rPr lang="en-GB" sz="2600" dirty="0">
                <a:latin typeface="Times New Roman" pitchFamily="18" charset="0"/>
                <a:cs typeface="Times New Roman" pitchFamily="18" charset="0"/>
              </a:rPr>
              <a:t> denied the Defendant’s counsel an adjournment and further ordered for day-to-day trial in compliance with section </a:t>
            </a:r>
            <a:r>
              <a:rPr lang="en-GB" sz="2600" b="1" dirty="0">
                <a:latin typeface="Times New Roman" pitchFamily="18" charset="0"/>
                <a:cs typeface="Times New Roman" pitchFamily="18" charset="0"/>
              </a:rPr>
              <a:t>396 (3) of ACJA </a:t>
            </a:r>
            <a:r>
              <a:rPr lang="en-GB" sz="2600" dirty="0">
                <a:latin typeface="Times New Roman" pitchFamily="18" charset="0"/>
                <a:cs typeface="Times New Roman" pitchFamily="18" charset="0"/>
              </a:rPr>
              <a:t>and also directed that it will not entertain any more frivolous applications for adjournment.</a:t>
            </a:r>
          </a:p>
          <a:p>
            <a:pPr marL="109728" indent="0">
              <a:buNone/>
            </a:pPr>
            <a:endParaRPr lang="en-GB" sz="2600" dirty="0">
              <a:latin typeface="Times New Roman" pitchFamily="18" charset="0"/>
              <a:cs typeface="Times New Roman" pitchFamily="18" charset="0"/>
            </a:endParaRPr>
          </a:p>
          <a:p>
            <a:r>
              <a:rPr lang="en-GB" sz="2600" dirty="0">
                <a:latin typeface="Times New Roman" pitchFamily="18" charset="0"/>
                <a:cs typeface="Times New Roman" pitchFamily="18" charset="0"/>
              </a:rPr>
              <a:t>On the 8/4/2019 the 1</a:t>
            </a:r>
            <a:r>
              <a:rPr lang="en-GB" sz="2600" baseline="30000" dirty="0">
                <a:latin typeface="Times New Roman" pitchFamily="18" charset="0"/>
                <a:cs typeface="Times New Roman" pitchFamily="18" charset="0"/>
              </a:rPr>
              <a:t>st</a:t>
            </a:r>
            <a:r>
              <a:rPr lang="en-GB" sz="2600" dirty="0">
                <a:latin typeface="Times New Roman" pitchFamily="18" charset="0"/>
                <a:cs typeface="Times New Roman" pitchFamily="18" charset="0"/>
              </a:rPr>
              <a:t> Defendant’s counsel filed an application to the same court to vacate its earlier ruling setting the matter for day-to-day trial.</a:t>
            </a:r>
          </a:p>
        </p:txBody>
      </p:sp>
      <p:sp>
        <p:nvSpPr>
          <p:cNvPr id="2" name="Title 1"/>
          <p:cNvSpPr>
            <a:spLocks noGrp="1"/>
          </p:cNvSpPr>
          <p:nvPr>
            <p:ph type="title"/>
          </p:nvPr>
        </p:nvSpPr>
        <p:spPr>
          <a:xfrm>
            <a:off x="457200" y="216024"/>
            <a:ext cx="8229600" cy="836712"/>
          </a:xfrm>
        </p:spPr>
        <p:txBody>
          <a:bodyPr>
            <a:normAutofit fontScale="90000"/>
          </a:bodyPr>
          <a:lstStyle/>
          <a:p>
            <a:r>
              <a:rPr lang="en-GB" sz="2400" b="1" dirty="0">
                <a:latin typeface="Times New Roman" pitchFamily="18" charset="0"/>
                <a:cs typeface="Times New Roman" pitchFamily="18" charset="0"/>
              </a:rPr>
              <a:t>NEW REGIME</a:t>
            </a:r>
            <a:br>
              <a:rPr lang="en-GB" sz="2400" b="1" dirty="0">
                <a:latin typeface="Times New Roman" pitchFamily="18" charset="0"/>
                <a:cs typeface="Times New Roman" pitchFamily="18" charset="0"/>
              </a:rPr>
            </a:br>
            <a:r>
              <a:rPr lang="en-GB" sz="2400" u="sng" dirty="0">
                <a:latin typeface="Times New Roman" pitchFamily="18" charset="0"/>
                <a:cs typeface="Times New Roman" pitchFamily="18" charset="0"/>
              </a:rPr>
              <a:t>DAY-DAY-TRIAL/SPEEDY TRIAL</a:t>
            </a:r>
            <a:br>
              <a:rPr lang="en-GB" sz="2400"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749095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3264" y="404664"/>
            <a:ext cx="8659216" cy="5262979"/>
          </a:xfrm>
          <a:prstGeom prst="rect">
            <a:avLst/>
          </a:prstGeom>
        </p:spPr>
        <p:txBody>
          <a:bodyPr wrap="square">
            <a:spAutoFit/>
          </a:bodyPr>
          <a:lstStyle/>
          <a:p>
            <a:r>
              <a:rPr lang="en-GB" sz="2800" b="1" dirty="0"/>
              <a:t>HELD:</a:t>
            </a:r>
            <a:endParaRPr lang="en-GB" sz="2800" dirty="0"/>
          </a:p>
          <a:p>
            <a:r>
              <a:rPr lang="en-GB" sz="2800" dirty="0"/>
              <a:t>Section </a:t>
            </a:r>
            <a:r>
              <a:rPr lang="en-GB" sz="2800" b="1" dirty="0"/>
              <a:t>396 (3) of ACJA </a:t>
            </a:r>
            <a:r>
              <a:rPr lang="en-GB" sz="2800" dirty="0"/>
              <a:t>is not inconsistent with the constitution. It is in consonance and in compliance with section 36 (4) of the constitution to enhance speedy trial for an accused person within reasonable time as envisaged by the constitution. </a:t>
            </a:r>
          </a:p>
          <a:p>
            <a:r>
              <a:rPr lang="en-GB" sz="2800" dirty="0"/>
              <a:t>It has enhanced speedy trial for the prosecution, defence and the court. To change the provisions of the law will amount to judicial legislation. The applicant is at liberty to sponsor a bill to amend the ACJA. </a:t>
            </a:r>
            <a:r>
              <a:rPr lang="en-GB" sz="2800" b="1" dirty="0"/>
              <a:t>Application dismissed</a:t>
            </a:r>
            <a:endParaRPr lang="en-GB" sz="2800" dirty="0"/>
          </a:p>
        </p:txBody>
      </p:sp>
    </p:spTree>
    <p:extLst>
      <p:ext uri="{BB962C8B-B14F-4D97-AF65-F5344CB8AC3E}">
        <p14:creationId xmlns:p14="http://schemas.microsoft.com/office/powerpoint/2010/main" val="24088742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7638"/>
            <a:ext cx="8352928" cy="4968552"/>
          </a:xfrm>
        </p:spPr>
        <p:txBody>
          <a:bodyPr>
            <a:noAutofit/>
          </a:bodyPr>
          <a:lstStyle/>
          <a:p>
            <a:r>
              <a:rPr lang="en-GB" sz="3200" dirty="0">
                <a:latin typeface="Times New Roman" pitchFamily="18" charset="0"/>
                <a:cs typeface="Times New Roman" pitchFamily="18" charset="0"/>
              </a:rPr>
              <a:t>INCESSANT ADJOURNMENTS BY COUNSEL</a:t>
            </a:r>
          </a:p>
          <a:p>
            <a:r>
              <a:rPr lang="en-GB" sz="3200" b="1" dirty="0">
                <a:latin typeface="Times New Roman" pitchFamily="18" charset="0"/>
                <a:cs typeface="Times New Roman" pitchFamily="18" charset="0"/>
              </a:rPr>
              <a:t>Indisposition on ground of ill health - </a:t>
            </a:r>
            <a:r>
              <a:rPr lang="en-GB" sz="3200" dirty="0">
                <a:latin typeface="Times New Roman" pitchFamily="18" charset="0"/>
                <a:cs typeface="Times New Roman" pitchFamily="18" charset="0"/>
              </a:rPr>
              <a:t>Excuses given by lawyers seeking adjournments. </a:t>
            </a:r>
          </a:p>
          <a:p>
            <a:r>
              <a:rPr lang="en-GB" sz="3200" dirty="0">
                <a:latin typeface="Times New Roman" pitchFamily="18" charset="0"/>
                <a:cs typeface="Times New Roman" pitchFamily="18" charset="0"/>
              </a:rPr>
              <a:t>Counsel constantly refer to section 36 (6) of the 1999 constitution (as amended)- right to counsel of his own choice. See </a:t>
            </a:r>
            <a:r>
              <a:rPr lang="en-GB" sz="3200" b="1" dirty="0">
                <a:latin typeface="Times New Roman" pitchFamily="18" charset="0"/>
                <a:cs typeface="Times New Roman" pitchFamily="18" charset="0"/>
              </a:rPr>
              <a:t>FRN V. OLISA METUH &amp; 2 ORS (SUPRA)</a:t>
            </a:r>
            <a:endParaRPr lang="en-GB" sz="3200" dirty="0">
              <a:latin typeface="Times New Roman" pitchFamily="18" charset="0"/>
              <a:cs typeface="Times New Roman" pitchFamily="18" charset="0"/>
            </a:endParaRPr>
          </a:p>
          <a:p>
            <a:pPr marL="109728" indent="0">
              <a:buNone/>
            </a:pPr>
            <a:endParaRPr lang="en-GB" sz="3600" dirty="0">
              <a:latin typeface="Times New Roman" pitchFamily="18" charset="0"/>
              <a:cs typeface="Times New Roman" pitchFamily="18" charset="0"/>
            </a:endParaRPr>
          </a:p>
        </p:txBody>
      </p:sp>
      <p:sp>
        <p:nvSpPr>
          <p:cNvPr id="2" name="Title 1"/>
          <p:cNvSpPr>
            <a:spLocks noGrp="1"/>
          </p:cNvSpPr>
          <p:nvPr>
            <p:ph type="title"/>
          </p:nvPr>
        </p:nvSpPr>
        <p:spPr/>
        <p:txBody>
          <a:bodyPr>
            <a:noAutofit/>
          </a:bodyPr>
          <a:lstStyle/>
          <a:p>
            <a:r>
              <a:rPr lang="en-GB" sz="2800" b="1" dirty="0">
                <a:latin typeface="Times New Roman" pitchFamily="18" charset="0"/>
                <a:cs typeface="Times New Roman" pitchFamily="18" charset="0"/>
              </a:rPr>
              <a:t>MALARI V. LEIGH (2019) 3  NWLR (PT. 1659) 332 AT 368</a:t>
            </a:r>
            <a:br>
              <a:rPr lang="en-GB" sz="2800" dirty="0">
                <a:latin typeface="Times New Roman" pitchFamily="18" charset="0"/>
                <a:cs typeface="Times New Roman" pitchFamily="18" charset="0"/>
              </a:rPr>
            </a:br>
            <a:endParaRPr lang="en-GB" sz="2800" dirty="0">
              <a:latin typeface="Times New Roman" pitchFamily="18" charset="0"/>
              <a:cs typeface="Times New Roman" pitchFamily="18" charset="0"/>
            </a:endParaRPr>
          </a:p>
        </p:txBody>
      </p:sp>
    </p:spTree>
    <p:extLst>
      <p:ext uri="{BB962C8B-B14F-4D97-AF65-F5344CB8AC3E}">
        <p14:creationId xmlns:p14="http://schemas.microsoft.com/office/powerpoint/2010/main" val="17765762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287352"/>
            <a:ext cx="8784976" cy="6093976"/>
          </a:xfrm>
          <a:prstGeom prst="rect">
            <a:avLst/>
          </a:prstGeom>
        </p:spPr>
        <p:txBody>
          <a:bodyPr wrap="square">
            <a:spAutoFit/>
          </a:bodyPr>
          <a:lstStyle/>
          <a:p>
            <a:r>
              <a:rPr lang="en-GB" sz="2600" b="1" dirty="0"/>
              <a:t>Held:</a:t>
            </a:r>
            <a:endParaRPr lang="en-GB" sz="2600" dirty="0"/>
          </a:p>
          <a:p>
            <a:r>
              <a:rPr lang="en-GB" sz="2600" dirty="0"/>
              <a:t>“It is foolhardy for a counsel representing a party, where it is shown that he has other qualified counsel in his firm, to claim that the matter he is handling in court cannot go on because he is sick.</a:t>
            </a:r>
          </a:p>
          <a:p>
            <a:r>
              <a:rPr lang="en-GB" sz="2600" dirty="0"/>
              <a:t>It is even more dangerous where a party or litigant insists that only a particular counsel from a law firm that must handle his matter in court, although he has the constitutional right to have a counsel of his choice.</a:t>
            </a:r>
          </a:p>
          <a:p>
            <a:r>
              <a:rPr lang="en-GB" sz="2600" dirty="0"/>
              <a:t>What if, God forbids, that counsel dies or is permanently indisposed?</a:t>
            </a:r>
          </a:p>
          <a:p>
            <a:r>
              <a:rPr lang="en-GB" sz="2600" dirty="0"/>
              <a:t>Mistake, inadvertence and sickness of counsel should always be distinguished from ineptitude, complete ignorance or malfeasance exhibited by counsel”.</a:t>
            </a:r>
          </a:p>
        </p:txBody>
      </p:sp>
    </p:spTree>
    <p:extLst>
      <p:ext uri="{BB962C8B-B14F-4D97-AF65-F5344CB8AC3E}">
        <p14:creationId xmlns:p14="http://schemas.microsoft.com/office/powerpoint/2010/main" val="40194147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083182"/>
            <a:ext cx="8640960" cy="5298146"/>
          </a:xfrm>
        </p:spPr>
        <p:txBody>
          <a:bodyPr>
            <a:normAutofit lnSpcReduction="10000"/>
          </a:bodyPr>
          <a:lstStyle/>
          <a:p>
            <a:r>
              <a:rPr lang="en-GB" sz="2400" b="1" dirty="0">
                <a:latin typeface="Times New Roman" pitchFamily="18" charset="0"/>
                <a:cs typeface="Times New Roman" pitchFamily="18" charset="0"/>
              </a:rPr>
              <a:t>FUEL SUBSIDY</a:t>
            </a:r>
          </a:p>
          <a:p>
            <a:r>
              <a:rPr lang="en-GB" sz="2400" dirty="0">
                <a:latin typeface="Times New Roman" panose="02020603050405020304" pitchFamily="18" charset="0"/>
                <a:cs typeface="Times New Roman" pitchFamily="18" charset="0"/>
              </a:rPr>
              <a:t>The Appellant was a director in Ontario Oil &amp; Gas Nigeria Limited and also a signatory to the account of the company. In 2010 the company was given allocation in the 3rd quarter to import fuel. It claimed that following the authorisation, it imported 19,327,460 litres of petrol and discharged same into the Integrated &amp; Gas depot on the 7th July, 2010.</a:t>
            </a:r>
          </a:p>
          <a:p>
            <a:r>
              <a:rPr lang="en-GB" sz="2400" dirty="0">
                <a:latin typeface="Times New Roman" panose="02020603050405020304" pitchFamily="18" charset="0"/>
                <a:cs typeface="Times New Roman" panose="02020603050405020304" pitchFamily="18" charset="0"/>
              </a:rPr>
              <a:t>The Appellant and four (4) other accused persons were arraigned by the EFCC for obtaining properties by false pretences, conspiracy to forge documents, Forgery, and Uttering of false documents contrary</a:t>
            </a:r>
          </a:p>
          <a:p>
            <a:r>
              <a:rPr lang="en-GB" sz="2400" dirty="0">
                <a:latin typeface="Times New Roman" panose="02020603050405020304" pitchFamily="18" charset="0"/>
                <a:cs typeface="Times New Roman" panose="02020603050405020304" pitchFamily="18" charset="0"/>
              </a:rPr>
              <a:t>A no case submission pursuant to Section 239 of the Administration of Criminal justice, Law of Lagos State was made on behalf of the Appellant. </a:t>
            </a:r>
          </a:p>
          <a:p>
            <a:endParaRPr lang="en-GB" sz="24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251520" y="116632"/>
            <a:ext cx="8229600" cy="966550"/>
          </a:xfrm>
        </p:spPr>
        <p:txBody>
          <a:bodyPr>
            <a:normAutofit fontScale="90000"/>
          </a:bodyPr>
          <a:lstStyle/>
          <a:p>
            <a:br>
              <a:rPr lang="en-GB" sz="2400" u="sng" dirty="0">
                <a:latin typeface="Times New Roman" pitchFamily="18" charset="0"/>
                <a:cs typeface="Times New Roman" pitchFamily="18" charset="0"/>
              </a:rPr>
            </a:br>
            <a:r>
              <a:rPr lang="en-GB" sz="2400" u="sng" dirty="0">
                <a:latin typeface="Times New Roman" pitchFamily="18" charset="0"/>
                <a:cs typeface="Times New Roman" pitchFamily="18" charset="0"/>
              </a:rPr>
              <a:t>CASE MANAGEMENT</a:t>
            </a:r>
            <a:br>
              <a:rPr lang="en-GB" sz="2400" dirty="0">
                <a:latin typeface="Times New Roman" pitchFamily="18" charset="0"/>
                <a:cs typeface="Times New Roman" pitchFamily="18" charset="0"/>
              </a:rPr>
            </a:br>
            <a:r>
              <a:rPr lang="en-GB" sz="2400" b="1" dirty="0">
                <a:latin typeface="Times New Roman" pitchFamily="18" charset="0"/>
                <a:cs typeface="Times New Roman" pitchFamily="18" charset="0"/>
              </a:rPr>
              <a:t>UGO-NGADI v. FRN (2018) LPELR-43903(SC)</a:t>
            </a:r>
            <a:br>
              <a:rPr lang="en-GB" sz="2400"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42323686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692696"/>
            <a:ext cx="8784976" cy="5472608"/>
          </a:xfrm>
        </p:spPr>
        <p:txBody>
          <a:bodyPr>
            <a:noAutofit/>
          </a:bodyPr>
          <a:lstStyle/>
          <a:p>
            <a:r>
              <a:rPr lang="en-GB" sz="2500" dirty="0">
                <a:latin typeface="Times New Roman" pitchFamily="18" charset="0"/>
                <a:cs typeface="Times New Roman" pitchFamily="18" charset="0"/>
              </a:rPr>
              <a:t>Paragraph 4(e) of the Court of Appeal; (Fast Track Practice Directions 2014 provides that interlocutory appeals pertaining to or connected with corruption, Human trafficking, kidnapping and money laundry should be discouraged in the following words:-</a:t>
            </a:r>
          </a:p>
          <a:p>
            <a:r>
              <a:rPr lang="en-GB" sz="2500" dirty="0">
                <a:latin typeface="Times New Roman" pitchFamily="18" charset="0"/>
                <a:cs typeface="Times New Roman" pitchFamily="18" charset="0"/>
              </a:rPr>
              <a:t>"Active </a:t>
            </a:r>
            <a:r>
              <a:rPr lang="en-GB" sz="2500" b="1" dirty="0">
                <a:latin typeface="Times New Roman" pitchFamily="18" charset="0"/>
                <a:cs typeface="Times New Roman" pitchFamily="18" charset="0"/>
              </a:rPr>
              <a:t>case management </a:t>
            </a:r>
            <a:r>
              <a:rPr lang="en-GB" sz="2500" dirty="0">
                <a:latin typeface="Times New Roman" pitchFamily="18" charset="0"/>
                <a:cs typeface="Times New Roman" pitchFamily="18" charset="0"/>
              </a:rPr>
              <a:t>includes discouraging interlocutory appeals and requiring the parties, except in the most deserving cases, to subsume their interlocutory matters under a final appeal or under the substantive suit at the trial Court."</a:t>
            </a:r>
          </a:p>
          <a:p>
            <a:r>
              <a:rPr lang="en-GB" sz="2500" dirty="0">
                <a:latin typeface="Times New Roman" pitchFamily="18" charset="0"/>
                <a:cs typeface="Times New Roman" pitchFamily="18" charset="0"/>
              </a:rPr>
              <a:t>The High Courts and the Court of Appeal are hereby called upon to observe and enforce the provision of this practice direction in order to cut down the delay experienced in the hearing and disposal of corruption related cases.</a:t>
            </a:r>
          </a:p>
          <a:p>
            <a:endParaRPr lang="en-GB" sz="2500" dirty="0">
              <a:latin typeface="Times New Roman" pitchFamily="18" charset="0"/>
              <a:cs typeface="Times New Roman" pitchFamily="18" charset="0"/>
            </a:endParaRPr>
          </a:p>
        </p:txBody>
      </p:sp>
      <p:sp>
        <p:nvSpPr>
          <p:cNvPr id="2" name="Title 1"/>
          <p:cNvSpPr>
            <a:spLocks noGrp="1"/>
          </p:cNvSpPr>
          <p:nvPr>
            <p:ph type="title"/>
          </p:nvPr>
        </p:nvSpPr>
        <p:spPr>
          <a:xfrm>
            <a:off x="395536" y="-9624"/>
            <a:ext cx="8229600" cy="702320"/>
          </a:xfrm>
        </p:spPr>
        <p:txBody>
          <a:bodyPr/>
          <a:lstStyle/>
          <a:p>
            <a:r>
              <a:rPr lang="en-GB" sz="2400" b="1" dirty="0">
                <a:latin typeface="Times New Roman" pitchFamily="18" charset="0"/>
                <a:cs typeface="Times New Roman" pitchFamily="18" charset="0"/>
              </a:rPr>
              <a:t>Held:</a:t>
            </a: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3510162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64" y="836712"/>
            <a:ext cx="8229600" cy="5760640"/>
          </a:xfrm>
        </p:spPr>
        <p:txBody>
          <a:bodyPr>
            <a:normAutofit/>
          </a:bodyPr>
          <a:lstStyle/>
          <a:p>
            <a:pPr algn="just"/>
            <a:r>
              <a:rPr lang="en-GB" sz="4800" dirty="0">
                <a:latin typeface="Times New Roman" pitchFamily="18" charset="0"/>
                <a:cs typeface="Times New Roman" pitchFamily="18" charset="0"/>
              </a:rPr>
              <a:t>The ACJA deals with the criminal justice procedure from arrest, arraignment and judgement.</a:t>
            </a:r>
          </a:p>
          <a:p>
            <a:pPr algn="just"/>
            <a:r>
              <a:rPr lang="en-GB" sz="4800" dirty="0">
                <a:latin typeface="Times New Roman" pitchFamily="18" charset="0"/>
                <a:cs typeface="Times New Roman" pitchFamily="18" charset="0"/>
              </a:rPr>
              <a:t>We begin with decisions where the courts gave an overview of the purpose of ACJA.</a:t>
            </a:r>
          </a:p>
        </p:txBody>
      </p:sp>
      <p:sp>
        <p:nvSpPr>
          <p:cNvPr id="2" name="Title 1"/>
          <p:cNvSpPr>
            <a:spLocks noGrp="1"/>
          </p:cNvSpPr>
          <p:nvPr>
            <p:ph type="title"/>
          </p:nvPr>
        </p:nvSpPr>
        <p:spPr>
          <a:xfrm>
            <a:off x="467544" y="188640"/>
            <a:ext cx="7620000" cy="1143000"/>
          </a:xfrm>
        </p:spPr>
        <p:txBody>
          <a:bodyPr>
            <a:normAutofit/>
          </a:bodyPr>
          <a:lstStyle/>
          <a:p>
            <a:r>
              <a:rPr lang="en-GB" sz="2400" u="sng" dirty="0">
                <a:latin typeface="Times New Roman" pitchFamily="18" charset="0"/>
                <a:cs typeface="Times New Roman" pitchFamily="18" charset="0"/>
              </a:rPr>
              <a:t>INTRODUCTION</a:t>
            </a:r>
            <a:br>
              <a:rPr lang="en-GB" sz="2400"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1163952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916832"/>
            <a:ext cx="8229600" cy="4237931"/>
          </a:xfrm>
        </p:spPr>
        <p:txBody>
          <a:bodyPr>
            <a:normAutofit/>
          </a:bodyPr>
          <a:lstStyle/>
          <a:p>
            <a:r>
              <a:rPr lang="en-GB" sz="4000" dirty="0">
                <a:latin typeface="Times New Roman" pitchFamily="18" charset="0"/>
                <a:cs typeface="Times New Roman" pitchFamily="18" charset="0"/>
              </a:rPr>
              <a:t>Bail- sections 158-188 ACJA</a:t>
            </a:r>
          </a:p>
          <a:p>
            <a:r>
              <a:rPr lang="en-GB" sz="4000" dirty="0">
                <a:latin typeface="Times New Roman" pitchFamily="18" charset="0"/>
                <a:cs typeface="Times New Roman" pitchFamily="18" charset="0"/>
              </a:rPr>
              <a:t>Factors to be considered</a:t>
            </a:r>
          </a:p>
          <a:p>
            <a:r>
              <a:rPr lang="en-GB" sz="4000" dirty="0">
                <a:latin typeface="Times New Roman" pitchFamily="18" charset="0"/>
                <a:cs typeface="Times New Roman" pitchFamily="18" charset="0"/>
              </a:rPr>
              <a:t>Condition of bail – S. 165- Deposit of money or other security.</a:t>
            </a:r>
          </a:p>
          <a:p>
            <a:r>
              <a:rPr lang="en-GB" sz="4000" dirty="0">
                <a:latin typeface="Times New Roman" pitchFamily="18" charset="0"/>
                <a:cs typeface="Times New Roman" pitchFamily="18" charset="0"/>
              </a:rPr>
              <a:t>Sureties – not to be denied on the ground of being a woman.</a:t>
            </a:r>
          </a:p>
          <a:p>
            <a:pPr marL="109728" indent="0">
              <a:buNone/>
            </a:pPr>
            <a:endParaRPr lang="en-GB" sz="4000" dirty="0">
              <a:latin typeface="Times New Roman" pitchFamily="18" charset="0"/>
              <a:cs typeface="Times New Roman" pitchFamily="18" charset="0"/>
            </a:endParaRPr>
          </a:p>
        </p:txBody>
      </p:sp>
      <p:sp>
        <p:nvSpPr>
          <p:cNvPr id="2" name="Title 1"/>
          <p:cNvSpPr>
            <a:spLocks noGrp="1"/>
          </p:cNvSpPr>
          <p:nvPr>
            <p:ph type="title"/>
          </p:nvPr>
        </p:nvSpPr>
        <p:spPr>
          <a:xfrm>
            <a:off x="467544" y="908720"/>
            <a:ext cx="8229600" cy="1143000"/>
          </a:xfrm>
        </p:spPr>
        <p:txBody>
          <a:bodyPr>
            <a:normAutofit fontScale="90000"/>
          </a:bodyPr>
          <a:lstStyle/>
          <a:p>
            <a:r>
              <a:rPr lang="en-GB" sz="2400" u="sng" dirty="0">
                <a:latin typeface="Times New Roman" pitchFamily="18" charset="0"/>
                <a:cs typeface="Times New Roman" pitchFamily="18" charset="0"/>
              </a:rPr>
              <a:t>LIBERAL REGIME OF BAIL UNDER THE ADNINISTRATION OF CRIMINAL JUSTICE ACT</a:t>
            </a:r>
            <a:br>
              <a:rPr lang="en-GB" sz="2400"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2067363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80728"/>
            <a:ext cx="8640960" cy="5400600"/>
          </a:xfrm>
        </p:spPr>
        <p:txBody>
          <a:bodyPr>
            <a:noAutofit/>
          </a:bodyPr>
          <a:lstStyle/>
          <a:p>
            <a:r>
              <a:rPr lang="en-GB" sz="2600" b="1" dirty="0">
                <a:latin typeface="Times New Roman" pitchFamily="18" charset="0"/>
                <a:cs typeface="Times New Roman" pitchFamily="18" charset="0"/>
              </a:rPr>
              <a:t>Facts: </a:t>
            </a:r>
            <a:r>
              <a:rPr lang="en-GB" sz="2600" dirty="0">
                <a:latin typeface="Times New Roman" pitchFamily="18" charset="0"/>
                <a:cs typeface="Times New Roman" pitchFamily="18" charset="0"/>
              </a:rPr>
              <a:t>The Defendant was charged with an abuse of office, corrupt practices, fraud and illegally owning assets.</a:t>
            </a:r>
          </a:p>
          <a:p>
            <a:r>
              <a:rPr lang="en-GB" sz="2600" dirty="0">
                <a:latin typeface="Times New Roman" pitchFamily="18" charset="0"/>
                <a:cs typeface="Times New Roman" pitchFamily="18" charset="0"/>
              </a:rPr>
              <a:t>Upon arraignment there was an oral application for bail. Same was refused and a formal application was filed on the same day. The prosecution filed a counter affidavit in opposition and the trial court looked at the proof of evidence and the nature of the charge in refusing the bail. The court of appeal upheld the decision of the lower court.</a:t>
            </a:r>
          </a:p>
          <a:p>
            <a:r>
              <a:rPr lang="en-GB" sz="2600" dirty="0">
                <a:latin typeface="Times New Roman" pitchFamily="18" charset="0"/>
                <a:cs typeface="Times New Roman" pitchFamily="18" charset="0"/>
              </a:rPr>
              <a:t>Upon further appeal the SC, in relying on the provisions of the ACJA, stated that the lower courts erred in using the proof of evidence as a ground rather than the content of the affidavit.</a:t>
            </a:r>
          </a:p>
        </p:txBody>
      </p:sp>
      <p:sp>
        <p:nvSpPr>
          <p:cNvPr id="2" name="Title 1"/>
          <p:cNvSpPr>
            <a:spLocks noGrp="1"/>
          </p:cNvSpPr>
          <p:nvPr>
            <p:ph type="title"/>
          </p:nvPr>
        </p:nvSpPr>
        <p:spPr>
          <a:xfrm>
            <a:off x="251520" y="204928"/>
            <a:ext cx="8435280" cy="846138"/>
          </a:xfrm>
        </p:spPr>
        <p:txBody>
          <a:bodyPr>
            <a:normAutofit/>
          </a:bodyPr>
          <a:lstStyle/>
          <a:p>
            <a:r>
              <a:rPr lang="en-GB" sz="2400" b="1" dirty="0">
                <a:latin typeface="Times New Roman" pitchFamily="18" charset="0"/>
                <a:cs typeface="Times New Roman" pitchFamily="18" charset="0"/>
              </a:rPr>
              <a:t>EYE V. FRN (2018) LPELR-43599(SC)</a:t>
            </a:r>
            <a:br>
              <a:rPr lang="en-GB" sz="2400"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32466151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84784"/>
            <a:ext cx="8424936" cy="5184576"/>
          </a:xfrm>
        </p:spPr>
        <p:txBody>
          <a:bodyPr>
            <a:noAutofit/>
          </a:bodyPr>
          <a:lstStyle/>
          <a:p>
            <a:r>
              <a:rPr lang="en-GB" sz="3000" dirty="0">
                <a:latin typeface="Times New Roman" pitchFamily="18" charset="0"/>
                <a:cs typeface="Times New Roman" pitchFamily="18" charset="0"/>
              </a:rPr>
              <a:t>The appellant was alleged to have colluded with some officials of the CBN to stuff neat naira notes in boxes ordinarily meant for mutilated naira notes and thereafter shared the mutilated notes among themselves. Upon arraignment at the FHC Oyo State, they pleaded not guilty and filed for bail. </a:t>
            </a:r>
          </a:p>
          <a:p>
            <a:r>
              <a:rPr lang="en-GB" sz="3000" dirty="0">
                <a:latin typeface="Times New Roman" pitchFamily="18" charset="0"/>
                <a:cs typeface="Times New Roman" pitchFamily="18" charset="0"/>
              </a:rPr>
              <a:t>Bail was refused and they appealed to the Court of Appeal. The COA based its decision on section 162 of the ACJA - “</a:t>
            </a:r>
            <a:r>
              <a:rPr lang="en-GB" sz="3000" b="1" dirty="0">
                <a:latin typeface="Times New Roman" pitchFamily="18" charset="0"/>
                <a:cs typeface="Times New Roman" pitchFamily="18" charset="0"/>
              </a:rPr>
              <a:t>shall be released on bail except...”</a:t>
            </a:r>
            <a:endParaRPr lang="en-GB" sz="3000" dirty="0">
              <a:latin typeface="Times New Roman" pitchFamily="18" charset="0"/>
              <a:cs typeface="Times New Roman" pitchFamily="18" charset="0"/>
            </a:endParaRPr>
          </a:p>
        </p:txBody>
      </p:sp>
      <p:sp>
        <p:nvSpPr>
          <p:cNvPr id="2" name="Title 1"/>
          <p:cNvSpPr>
            <a:spLocks noGrp="1"/>
          </p:cNvSpPr>
          <p:nvPr>
            <p:ph type="title"/>
          </p:nvPr>
        </p:nvSpPr>
        <p:spPr>
          <a:xfrm>
            <a:off x="467544" y="0"/>
            <a:ext cx="7620000" cy="1786210"/>
          </a:xfrm>
        </p:spPr>
        <p:txBody>
          <a:bodyPr>
            <a:normAutofit/>
          </a:bodyPr>
          <a:lstStyle/>
          <a:p>
            <a:r>
              <a:rPr lang="en-GB" sz="2400" b="1" dirty="0">
                <a:latin typeface="Times New Roman" pitchFamily="18" charset="0"/>
                <a:cs typeface="Times New Roman" pitchFamily="18" charset="0"/>
              </a:rPr>
              <a:t>OLUNIKE V. FRN (2016) ALL FWLR (PART 865) 58 AT PP. 91-93, 105-106</a:t>
            </a:r>
            <a:br>
              <a:rPr lang="en-GB" sz="2400"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12922927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516" y="1082372"/>
            <a:ext cx="8712968" cy="5760640"/>
          </a:xfrm>
        </p:spPr>
        <p:txBody>
          <a:bodyPr>
            <a:noAutofit/>
          </a:bodyPr>
          <a:lstStyle/>
          <a:p>
            <a:r>
              <a:rPr lang="en-GB" sz="2900" b="1" dirty="0">
                <a:latin typeface="Times New Roman" pitchFamily="18" charset="0"/>
                <a:cs typeface="Times New Roman" pitchFamily="18" charset="0"/>
              </a:rPr>
              <a:t>A combined reading of section 35(4) of the CFRN 1999 and section 162 of the ACJA, 2015 makes bail a right and therefore mandatory where an accused (sic) person applies for same.</a:t>
            </a:r>
          </a:p>
          <a:p>
            <a:r>
              <a:rPr lang="en-GB" sz="2900" dirty="0">
                <a:latin typeface="Times New Roman" pitchFamily="18" charset="0"/>
                <a:cs typeface="Times New Roman" pitchFamily="18" charset="0"/>
              </a:rPr>
              <a:t>All that an accused person needs to do is to file an application for bail stating why he is entitled to bail. </a:t>
            </a:r>
            <a:r>
              <a:rPr lang="en-GB" sz="2900" b="1" dirty="0">
                <a:latin typeface="Times New Roman" pitchFamily="18" charset="0"/>
                <a:cs typeface="Times New Roman" pitchFamily="18" charset="0"/>
              </a:rPr>
              <a:t>Once that is done, the onus is on the prosecution to present to the court, reasons why the accused person should not be granted bail</a:t>
            </a:r>
            <a:r>
              <a:rPr lang="en-GB" sz="2900" dirty="0">
                <a:latin typeface="Times New Roman" pitchFamily="18" charset="0"/>
                <a:cs typeface="Times New Roman" pitchFamily="18" charset="0"/>
              </a:rPr>
              <a:t>, in such a way as to bring the accused person’s case within any of the exceptions enumerated in 162 (a)- (f)</a:t>
            </a:r>
          </a:p>
        </p:txBody>
      </p:sp>
      <p:sp>
        <p:nvSpPr>
          <p:cNvPr id="2" name="Title 1"/>
          <p:cNvSpPr>
            <a:spLocks noGrp="1"/>
          </p:cNvSpPr>
          <p:nvPr>
            <p:ph type="title"/>
          </p:nvPr>
        </p:nvSpPr>
        <p:spPr>
          <a:xfrm>
            <a:off x="395536" y="14988"/>
            <a:ext cx="7620000" cy="1143000"/>
          </a:xfrm>
        </p:spPr>
        <p:txBody>
          <a:bodyPr/>
          <a:lstStyle/>
          <a:p>
            <a:r>
              <a:rPr lang="en-GB" sz="2400" b="1" dirty="0">
                <a:latin typeface="Times New Roman" pitchFamily="18" charset="0"/>
                <a:cs typeface="Times New Roman" pitchFamily="18" charset="0"/>
              </a:rPr>
              <a:t>Held:</a:t>
            </a:r>
            <a:br>
              <a:rPr lang="en-GB" sz="2400"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218103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80728"/>
            <a:ext cx="8568952" cy="5184576"/>
          </a:xfrm>
        </p:spPr>
        <p:txBody>
          <a:bodyPr>
            <a:noAutofit/>
          </a:bodyPr>
          <a:lstStyle/>
          <a:p>
            <a:r>
              <a:rPr lang="en-GB" sz="2800" b="1" dirty="0">
                <a:latin typeface="Times New Roman" pitchFamily="18" charset="0"/>
                <a:cs typeface="Times New Roman" pitchFamily="18" charset="0"/>
              </a:rPr>
              <a:t>FEDERAL REPUBLIC OF NIGERIA V. AMBROSE OWURU (supra)</a:t>
            </a:r>
            <a:r>
              <a:rPr lang="en-GB" sz="2800" dirty="0">
                <a:latin typeface="Times New Roman" pitchFamily="18" charset="0"/>
                <a:cs typeface="Times New Roman" pitchFamily="18" charset="0"/>
              </a:rPr>
              <a:t>.</a:t>
            </a:r>
          </a:p>
          <a:p>
            <a:pPr lvl="0"/>
            <a:r>
              <a:rPr lang="en-GB" sz="2800" b="1" dirty="0">
                <a:latin typeface="Times New Roman" pitchFamily="18" charset="0"/>
                <a:cs typeface="Times New Roman" pitchFamily="18" charset="0"/>
              </a:rPr>
              <a:t>Application to quash the charge on grounds of incompetence due to defect(s)</a:t>
            </a:r>
            <a:endParaRPr lang="en-GB" sz="2800" dirty="0">
              <a:latin typeface="Times New Roman" pitchFamily="18" charset="0"/>
              <a:cs typeface="Times New Roman" pitchFamily="18" charset="0"/>
            </a:endParaRPr>
          </a:p>
          <a:p>
            <a:pPr lvl="0"/>
            <a:r>
              <a:rPr lang="en-GB" sz="2800" b="1" dirty="0">
                <a:latin typeface="Times New Roman" pitchFamily="18" charset="0"/>
                <a:cs typeface="Times New Roman" pitchFamily="18" charset="0"/>
              </a:rPr>
              <a:t>Jurisdiction </a:t>
            </a:r>
            <a:endParaRPr lang="en-GB" sz="2800" dirty="0">
              <a:latin typeface="Times New Roman" pitchFamily="18" charset="0"/>
              <a:cs typeface="Times New Roman" pitchFamily="18" charset="0"/>
            </a:endParaRPr>
          </a:p>
          <a:p>
            <a:pPr lvl="0"/>
            <a:r>
              <a:rPr lang="en-GB" sz="2800" b="1" dirty="0">
                <a:latin typeface="Times New Roman" pitchFamily="18" charset="0"/>
                <a:cs typeface="Times New Roman" pitchFamily="18" charset="0"/>
              </a:rPr>
              <a:t>No Case Submission – Non-disclosure of prima facie case.</a:t>
            </a:r>
            <a:endParaRPr lang="en-GB" sz="2800" dirty="0">
              <a:latin typeface="Times New Roman" pitchFamily="18" charset="0"/>
              <a:cs typeface="Times New Roman" pitchFamily="18" charset="0"/>
            </a:endParaRPr>
          </a:p>
          <a:p>
            <a:pPr lvl="0"/>
            <a:r>
              <a:rPr lang="en-GB" sz="2800" b="1" dirty="0">
                <a:latin typeface="Times New Roman" pitchFamily="18" charset="0"/>
                <a:cs typeface="Times New Roman" pitchFamily="18" charset="0"/>
              </a:rPr>
              <a:t>Resort to petitions</a:t>
            </a:r>
            <a:endParaRPr lang="en-GB" sz="2800" dirty="0">
              <a:latin typeface="Times New Roman" pitchFamily="18" charset="0"/>
              <a:cs typeface="Times New Roman" pitchFamily="18" charset="0"/>
            </a:endParaRPr>
          </a:p>
          <a:p>
            <a:r>
              <a:rPr lang="en-GB" sz="2800" dirty="0">
                <a:latin typeface="Times New Roman" pitchFamily="18" charset="0"/>
                <a:cs typeface="Times New Roman" pitchFamily="18" charset="0"/>
              </a:rPr>
              <a:t>These are some of the grounds under which defendants hinge their grounds of appeal after the prosecution has closed its case so as to delay proceedings</a:t>
            </a:r>
          </a:p>
        </p:txBody>
      </p:sp>
      <p:sp>
        <p:nvSpPr>
          <p:cNvPr id="2" name="Title 1"/>
          <p:cNvSpPr>
            <a:spLocks noGrp="1"/>
          </p:cNvSpPr>
          <p:nvPr>
            <p:ph type="title"/>
          </p:nvPr>
        </p:nvSpPr>
        <p:spPr/>
        <p:txBody>
          <a:bodyPr>
            <a:normAutofit/>
          </a:bodyPr>
          <a:lstStyle/>
          <a:p>
            <a:r>
              <a:rPr lang="en-GB" sz="2400" u="sng" dirty="0">
                <a:latin typeface="Times New Roman" pitchFamily="18" charset="0"/>
                <a:cs typeface="Times New Roman" pitchFamily="18" charset="0"/>
              </a:rPr>
              <a:t>STAY OF PROCEEDINGS UNDER THE ACJA, 2015</a:t>
            </a:r>
            <a:br>
              <a:rPr lang="en-GB" sz="2400"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13527959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568952" cy="5400600"/>
          </a:xfrm>
        </p:spPr>
        <p:txBody>
          <a:bodyPr>
            <a:noAutofit/>
          </a:bodyPr>
          <a:lstStyle/>
          <a:p>
            <a:r>
              <a:rPr lang="en-GB" sz="2400" dirty="0">
                <a:latin typeface="Times New Roman" pitchFamily="18" charset="0"/>
                <a:cs typeface="Times New Roman" pitchFamily="18" charset="0"/>
              </a:rPr>
              <a:t>It is not the duty of counsel to resort to motions aimed principally at delaying or even scuttling the process of determining whether or not there is substance in the charges as laid… there should be no clog in the process of determining whether or not a person a accused of crimes is guilty irrespective of his status in the society-</a:t>
            </a:r>
            <a:r>
              <a:rPr lang="en-GB" sz="2400" b="1" dirty="0" err="1">
                <a:latin typeface="Times New Roman" pitchFamily="18" charset="0"/>
                <a:cs typeface="Times New Roman" pitchFamily="18" charset="0"/>
              </a:rPr>
              <a:t>Ngwuta</a:t>
            </a:r>
            <a:r>
              <a:rPr lang="en-GB" sz="2400" b="1" dirty="0">
                <a:latin typeface="Times New Roman" pitchFamily="18" charset="0"/>
                <a:cs typeface="Times New Roman" pitchFamily="18" charset="0"/>
              </a:rPr>
              <a:t> JSC</a:t>
            </a:r>
            <a:endParaRPr lang="en-GB" sz="2400" dirty="0">
              <a:latin typeface="Times New Roman" pitchFamily="18" charset="0"/>
              <a:cs typeface="Times New Roman" pitchFamily="18" charset="0"/>
            </a:endParaRPr>
          </a:p>
          <a:p>
            <a:r>
              <a:rPr lang="en-GB" sz="2400" dirty="0">
                <a:latin typeface="Times New Roman" pitchFamily="18" charset="0"/>
                <a:cs typeface="Times New Roman" pitchFamily="18" charset="0"/>
              </a:rPr>
              <a:t>It has been the practice since the third republic commenced in 1999 for well to do individuals who face criminal cases to ensure that such trials never proceed. This is done by filing in court relevant and irrelevant applications and appeals all designed to stop the trial from proceeding to conclusion This is a disturbing trend that has been allowed to fester for too long. The courts should rise up and stop the disturbing trend in our criminal justice system- </a:t>
            </a:r>
            <a:r>
              <a:rPr lang="en-GB" sz="2400" b="1" dirty="0">
                <a:latin typeface="Times New Roman" pitchFamily="18" charset="0"/>
                <a:cs typeface="Times New Roman" pitchFamily="18" charset="0"/>
              </a:rPr>
              <a:t>Rhodes-</a:t>
            </a:r>
            <a:r>
              <a:rPr lang="en-GB" sz="2400" b="1" dirty="0" err="1">
                <a:latin typeface="Times New Roman" pitchFamily="18" charset="0"/>
                <a:cs typeface="Times New Roman" pitchFamily="18" charset="0"/>
              </a:rPr>
              <a:t>Vivour</a:t>
            </a:r>
            <a:r>
              <a:rPr lang="en-GB" sz="2400" b="1" dirty="0">
                <a:latin typeface="Times New Roman" pitchFamily="18" charset="0"/>
                <a:cs typeface="Times New Roman" pitchFamily="18" charset="0"/>
              </a:rPr>
              <a:t>, JSC</a:t>
            </a:r>
            <a:endParaRPr lang="en-GB" sz="2400" dirty="0">
              <a:latin typeface="Times New Roman" pitchFamily="18" charset="0"/>
              <a:cs typeface="Times New Roman" pitchFamily="18" charset="0"/>
            </a:endParaRPr>
          </a:p>
          <a:p>
            <a:endParaRPr lang="en-GB" sz="2400" dirty="0">
              <a:latin typeface="Times New Roman" pitchFamily="18" charset="0"/>
              <a:cs typeface="Times New Roman" pitchFamily="18" charset="0"/>
            </a:endParaRPr>
          </a:p>
        </p:txBody>
      </p:sp>
      <p:sp>
        <p:nvSpPr>
          <p:cNvPr id="2" name="Title 1"/>
          <p:cNvSpPr>
            <a:spLocks noGrp="1"/>
          </p:cNvSpPr>
          <p:nvPr>
            <p:ph type="title"/>
          </p:nvPr>
        </p:nvSpPr>
        <p:spPr>
          <a:xfrm>
            <a:off x="467544" y="19348"/>
            <a:ext cx="8229600" cy="1143000"/>
          </a:xfrm>
        </p:spPr>
        <p:txBody>
          <a:bodyPr>
            <a:normAutofit/>
          </a:bodyPr>
          <a:lstStyle/>
          <a:p>
            <a:r>
              <a:rPr lang="en-GB" sz="2400" b="1" dirty="0">
                <a:latin typeface="Times New Roman" pitchFamily="18" charset="0"/>
                <a:cs typeface="Times New Roman" pitchFamily="18" charset="0"/>
              </a:rPr>
              <a:t>DARIYE V. FRN (2015) 6 NWLR (PT. 1467) 325</a:t>
            </a: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22802361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692696"/>
            <a:ext cx="8784976" cy="5688632"/>
          </a:xfrm>
        </p:spPr>
        <p:txBody>
          <a:bodyPr>
            <a:normAutofit/>
          </a:bodyPr>
          <a:lstStyle/>
          <a:p>
            <a:r>
              <a:rPr lang="en-GB" sz="2400" dirty="0">
                <a:latin typeface="Times New Roman" pitchFamily="18" charset="0"/>
                <a:cs typeface="Times New Roman" pitchFamily="18" charset="0"/>
              </a:rPr>
              <a:t>The appellant and the 2</a:t>
            </a:r>
            <a:r>
              <a:rPr lang="en-GB" sz="2400" baseline="30000" dirty="0">
                <a:latin typeface="Times New Roman" pitchFamily="18" charset="0"/>
                <a:cs typeface="Times New Roman" pitchFamily="18" charset="0"/>
              </a:rPr>
              <a:t>nd</a:t>
            </a:r>
            <a:r>
              <a:rPr lang="en-GB" sz="2400" dirty="0">
                <a:latin typeface="Times New Roman" pitchFamily="18" charset="0"/>
                <a:cs typeface="Times New Roman" pitchFamily="18" charset="0"/>
              </a:rPr>
              <a:t> respondent were arraigned before the Federal High Court on a seven count charge of alleged unlawful receipt of money and disbursement of the money contrary to the Money Laundering (Prohibition) Act, 2011. </a:t>
            </a:r>
          </a:p>
          <a:p>
            <a:r>
              <a:rPr lang="en-GB" sz="2400" dirty="0">
                <a:latin typeface="Times New Roman" pitchFamily="18" charset="0"/>
                <a:cs typeface="Times New Roman" pitchFamily="18" charset="0"/>
              </a:rPr>
              <a:t>At the close of the Respondent’s, the appellant entered a No Case Submission and same was dismissed by the court.</a:t>
            </a:r>
          </a:p>
          <a:p>
            <a:r>
              <a:rPr lang="en-GB" sz="2400" dirty="0">
                <a:latin typeface="Times New Roman" pitchFamily="18" charset="0"/>
                <a:cs typeface="Times New Roman" pitchFamily="18" charset="0"/>
              </a:rPr>
              <a:t>The appellant was aggrieved by the ruling of the court and filed an appeal against the ruling to the Court of Appeal which also dismissed the appeal.</a:t>
            </a:r>
          </a:p>
          <a:p>
            <a:r>
              <a:rPr lang="en-GB" sz="2400" dirty="0">
                <a:latin typeface="Times New Roman" pitchFamily="18" charset="0"/>
                <a:cs typeface="Times New Roman" pitchFamily="18" charset="0"/>
              </a:rPr>
              <a:t>The Appellant further appealed to the Supreme Court with an application praying the court to stay proceedings of the substantive suit before the Federal High Court pending appeal.</a:t>
            </a:r>
          </a:p>
          <a:p>
            <a:r>
              <a:rPr lang="en-GB" sz="2400" dirty="0">
                <a:latin typeface="Times New Roman" pitchFamily="18" charset="0"/>
                <a:cs typeface="Times New Roman" pitchFamily="18" charset="0"/>
              </a:rPr>
              <a:t>The Supreme Court relied on section </a:t>
            </a:r>
            <a:r>
              <a:rPr lang="en-GB" sz="2400" b="1" dirty="0">
                <a:latin typeface="Times New Roman" pitchFamily="18" charset="0"/>
                <a:cs typeface="Times New Roman" pitchFamily="18" charset="0"/>
              </a:rPr>
              <a:t>306 of the ACJA</a:t>
            </a:r>
            <a:r>
              <a:rPr lang="en-GB" sz="2400" dirty="0">
                <a:latin typeface="Times New Roman" pitchFamily="18" charset="0"/>
                <a:cs typeface="Times New Roman" pitchFamily="18" charset="0"/>
              </a:rPr>
              <a:t> in dismissing the said appeal.</a:t>
            </a:r>
          </a:p>
        </p:txBody>
      </p:sp>
      <p:sp>
        <p:nvSpPr>
          <p:cNvPr id="2" name="Title 1"/>
          <p:cNvSpPr>
            <a:spLocks noGrp="1"/>
          </p:cNvSpPr>
          <p:nvPr>
            <p:ph type="title"/>
          </p:nvPr>
        </p:nvSpPr>
        <p:spPr>
          <a:xfrm>
            <a:off x="467544" y="32048"/>
            <a:ext cx="8229600" cy="1143000"/>
          </a:xfrm>
        </p:spPr>
        <p:txBody>
          <a:bodyPr>
            <a:normAutofit fontScale="90000"/>
          </a:bodyPr>
          <a:lstStyle/>
          <a:p>
            <a:r>
              <a:rPr lang="en-GB" sz="2400" b="1" dirty="0">
                <a:latin typeface="Times New Roman" pitchFamily="18" charset="0"/>
                <a:cs typeface="Times New Roman" pitchFamily="18" charset="0"/>
              </a:rPr>
              <a:t>OLISAH METUH V. FRN (2017) 4 NWLR (PT 1554) 108 AT 131</a:t>
            </a:r>
            <a:br>
              <a:rPr lang="en-GB" sz="2400"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11858656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08720"/>
            <a:ext cx="9144000" cy="5544616"/>
          </a:xfrm>
        </p:spPr>
        <p:txBody>
          <a:bodyPr>
            <a:noAutofit/>
          </a:bodyPr>
          <a:lstStyle/>
          <a:p>
            <a:r>
              <a:rPr lang="en-GB" sz="2600" dirty="0">
                <a:latin typeface="Times New Roman" pitchFamily="18" charset="0"/>
                <a:cs typeface="Times New Roman" pitchFamily="18" charset="0"/>
              </a:rPr>
              <a:t>On 14</a:t>
            </a:r>
            <a:r>
              <a:rPr lang="en-GB" sz="2600" baseline="30000" dirty="0">
                <a:latin typeface="Times New Roman" pitchFamily="18" charset="0"/>
                <a:cs typeface="Times New Roman" pitchFamily="18" charset="0"/>
              </a:rPr>
              <a:t>th</a:t>
            </a:r>
            <a:r>
              <a:rPr lang="en-GB" sz="2600" dirty="0">
                <a:latin typeface="Times New Roman" pitchFamily="18" charset="0"/>
                <a:cs typeface="Times New Roman" pitchFamily="18" charset="0"/>
              </a:rPr>
              <a:t> day of Sept, 2015 the office of the AGF filed a 13 count charge against the Senate President at the CCT.</a:t>
            </a:r>
          </a:p>
          <a:p>
            <a:r>
              <a:rPr lang="en-GB" sz="2600" dirty="0">
                <a:latin typeface="Times New Roman" pitchFamily="18" charset="0"/>
                <a:cs typeface="Times New Roman" pitchFamily="18" charset="0"/>
              </a:rPr>
              <a:t>Defendant file an Originating Summons at the Federal High Court challenging the competence of the charge on the ground that the charge ought to be personally signed by the AGF. The defendant urged the court for an order voiding the charge, set aside the summons and an order retraining the CCT from proceeding with the planned arraignment.</a:t>
            </a:r>
          </a:p>
          <a:p>
            <a:r>
              <a:rPr lang="en-GB" sz="2600" dirty="0">
                <a:latin typeface="Times New Roman" pitchFamily="18" charset="0"/>
                <a:cs typeface="Times New Roman" pitchFamily="18" charset="0"/>
              </a:rPr>
              <a:t>On 21</a:t>
            </a:r>
            <a:r>
              <a:rPr lang="en-GB" sz="2600" baseline="30000" dirty="0">
                <a:latin typeface="Times New Roman" pitchFamily="18" charset="0"/>
                <a:cs typeface="Times New Roman" pitchFamily="18" charset="0"/>
              </a:rPr>
              <a:t>st</a:t>
            </a:r>
            <a:r>
              <a:rPr lang="en-GB" sz="2600" dirty="0">
                <a:latin typeface="Times New Roman" pitchFamily="18" charset="0"/>
                <a:cs typeface="Times New Roman" pitchFamily="18" charset="0"/>
              </a:rPr>
              <a:t> September 2016, the defendant urged the tribunal to stay proceedings pending appeal.</a:t>
            </a:r>
          </a:p>
          <a:p>
            <a:r>
              <a:rPr lang="en-GB" sz="2600" dirty="0">
                <a:latin typeface="Times New Roman" pitchFamily="18" charset="0"/>
                <a:cs typeface="Times New Roman" pitchFamily="18" charset="0"/>
              </a:rPr>
              <a:t>The tribunal relied on section 305 and 306 of the ACJA in refusing the application, and adjourned to the next day for plea</a:t>
            </a:r>
          </a:p>
        </p:txBody>
      </p:sp>
      <p:sp>
        <p:nvSpPr>
          <p:cNvPr id="2" name="Title 1"/>
          <p:cNvSpPr>
            <a:spLocks noGrp="1"/>
          </p:cNvSpPr>
          <p:nvPr>
            <p:ph type="title"/>
          </p:nvPr>
        </p:nvSpPr>
        <p:spPr>
          <a:xfrm>
            <a:off x="539552" y="19348"/>
            <a:ext cx="8229600" cy="1143000"/>
          </a:xfrm>
        </p:spPr>
        <p:txBody>
          <a:bodyPr>
            <a:normAutofit/>
          </a:bodyPr>
          <a:lstStyle/>
          <a:p>
            <a:r>
              <a:rPr lang="en-GB" sz="2400" b="1" dirty="0">
                <a:latin typeface="Times New Roman" pitchFamily="18" charset="0"/>
                <a:cs typeface="Times New Roman" pitchFamily="18" charset="0"/>
              </a:rPr>
              <a:t>SARAKI V. FRN (2016) LPELR-40013(SC)</a:t>
            </a:r>
            <a:br>
              <a:rPr lang="en-GB" sz="2400"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4818035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20688"/>
            <a:ext cx="9144000" cy="6237312"/>
          </a:xfrm>
        </p:spPr>
        <p:txBody>
          <a:bodyPr>
            <a:noAutofit/>
          </a:bodyPr>
          <a:lstStyle/>
          <a:p>
            <a:r>
              <a:rPr lang="en-GB" sz="2400" dirty="0">
                <a:latin typeface="Times New Roman" pitchFamily="18" charset="0"/>
                <a:cs typeface="Times New Roman" pitchFamily="18" charset="0"/>
              </a:rPr>
              <a:t>The Respondent charged the Appellant and 5 others before the trial court with conspiracy, falsification of </a:t>
            </a:r>
            <a:r>
              <a:rPr lang="en-GB" sz="2400" dirty="0" err="1">
                <a:latin typeface="Times New Roman" pitchFamily="18" charset="0"/>
                <a:cs typeface="Times New Roman" pitchFamily="18" charset="0"/>
              </a:rPr>
              <a:t>shiping</a:t>
            </a:r>
            <a:r>
              <a:rPr lang="en-GB" sz="2400" dirty="0">
                <a:latin typeface="Times New Roman" pitchFamily="18" charset="0"/>
                <a:cs typeface="Times New Roman" pitchFamily="18" charset="0"/>
              </a:rPr>
              <a:t> clearing documents deposited with </a:t>
            </a:r>
            <a:r>
              <a:rPr lang="en-GB" sz="2400" dirty="0" err="1">
                <a:latin typeface="Times New Roman" pitchFamily="18" charset="0"/>
                <a:cs typeface="Times New Roman" pitchFamily="18" charset="0"/>
              </a:rPr>
              <a:t>GTBank</a:t>
            </a:r>
            <a:r>
              <a:rPr lang="en-GB" sz="2400" dirty="0">
                <a:latin typeface="Times New Roman" pitchFamily="18" charset="0"/>
                <a:cs typeface="Times New Roman" pitchFamily="18" charset="0"/>
              </a:rPr>
              <a:t> Plc as collateral for the sum of 2.4 Billion, uttering of shipping clearing documents with intent to defraud, and fraudulently using same to clear goods worth N2.4 Billion; and false and fraudulent representation of the uttered documents.</a:t>
            </a:r>
          </a:p>
          <a:p>
            <a:r>
              <a:rPr lang="en-GB" sz="2400" dirty="0">
                <a:latin typeface="Times New Roman" pitchFamily="18" charset="0"/>
                <a:cs typeface="Times New Roman" pitchFamily="18" charset="0"/>
              </a:rPr>
              <a:t>The Appellant filed  challenged the jurisdiction to continue with the matter because the Appellant was not served with the charge; the matter emanated from a simple contract, hence not within the subject matter of the trial court; there was a pending appeal; there was a notice of withdrawal filed by the Respondent; there were pending cases before the Federal High Court </a:t>
            </a:r>
            <a:r>
              <a:rPr lang="en-GB" sz="2400" dirty="0" err="1">
                <a:latin typeface="Times New Roman" pitchFamily="18" charset="0"/>
                <a:cs typeface="Times New Roman" pitchFamily="18" charset="0"/>
              </a:rPr>
              <a:t>Awka</a:t>
            </a:r>
            <a:r>
              <a:rPr lang="en-GB" sz="2400" dirty="0">
                <a:latin typeface="Times New Roman" pitchFamily="18" charset="0"/>
                <a:cs typeface="Times New Roman" pitchFamily="18" charset="0"/>
              </a:rPr>
              <a:t> and Abuja; and the Respondent lacked the locus standi to continue the matter.</a:t>
            </a:r>
          </a:p>
          <a:p>
            <a:r>
              <a:rPr lang="en-GB" sz="2400" dirty="0">
                <a:latin typeface="Times New Roman" pitchFamily="18" charset="0"/>
                <a:cs typeface="Times New Roman" pitchFamily="18" charset="0"/>
              </a:rPr>
              <a:t>The trial court refused all the applications of the Appellant.</a:t>
            </a:r>
          </a:p>
          <a:p>
            <a:r>
              <a:rPr lang="en-GB" sz="2400" dirty="0">
                <a:latin typeface="Times New Roman" pitchFamily="18" charset="0"/>
                <a:cs typeface="Times New Roman" pitchFamily="18" charset="0"/>
              </a:rPr>
              <a:t>Dissatisfied with the above ruling, the Appellant filed an appeal to the Court of Appeal and also filed an application for stay of proceedings.</a:t>
            </a:r>
          </a:p>
        </p:txBody>
      </p:sp>
      <p:sp>
        <p:nvSpPr>
          <p:cNvPr id="2" name="Title 1"/>
          <p:cNvSpPr>
            <a:spLocks noGrp="1"/>
          </p:cNvSpPr>
          <p:nvPr>
            <p:ph type="title"/>
          </p:nvPr>
        </p:nvSpPr>
        <p:spPr>
          <a:xfrm>
            <a:off x="683568" y="-243408"/>
            <a:ext cx="8229600" cy="1196752"/>
          </a:xfrm>
        </p:spPr>
        <p:txBody>
          <a:bodyPr>
            <a:normAutofit/>
          </a:bodyPr>
          <a:lstStyle/>
          <a:p>
            <a:r>
              <a:rPr lang="en-GB" sz="2400" b="1" dirty="0">
                <a:latin typeface="Times New Roman" pitchFamily="18" charset="0"/>
                <a:cs typeface="Times New Roman" pitchFamily="18" charset="0"/>
              </a:rPr>
              <a:t>CHUKWU V. IGP (2018) LPELR- 45249(CA)</a:t>
            </a: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12191126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516" y="692696"/>
            <a:ext cx="8532948" cy="5832648"/>
          </a:xfrm>
        </p:spPr>
        <p:txBody>
          <a:bodyPr>
            <a:noAutofit/>
          </a:bodyPr>
          <a:lstStyle/>
          <a:p>
            <a:r>
              <a:rPr lang="en-GB" sz="3000" dirty="0">
                <a:latin typeface="Times New Roman" pitchFamily="18" charset="0"/>
                <a:cs typeface="Times New Roman" pitchFamily="18" charset="0"/>
              </a:rPr>
              <a:t>Generally, in order for proceedings before a trial court can be paused or stayed, there must be an application granted by the trial court to that effect. Now however, the position is that there is to be no stay of proceedings at the trial court, in order to expedite criminal trial.</a:t>
            </a:r>
          </a:p>
          <a:p>
            <a:r>
              <a:rPr lang="en-GB" sz="3000" dirty="0">
                <a:latin typeface="Times New Roman" pitchFamily="18" charset="0"/>
                <a:cs typeface="Times New Roman" pitchFamily="18" charset="0"/>
              </a:rPr>
              <a:t>This position of the law is statutorily codified in the ACJA, 2015 in section 306 which provides that “An application  for stay of proceedings in respect of criminal matter before the court shall not be entertained. </a:t>
            </a:r>
            <a:r>
              <a:rPr lang="en-GB" sz="3000" b="1" dirty="0">
                <a:latin typeface="Times New Roman" pitchFamily="18" charset="0"/>
                <a:cs typeface="Times New Roman" pitchFamily="18" charset="0"/>
              </a:rPr>
              <a:t>MUSTAPHA V. FRN (2017) LPELR- 43131 (CA)</a:t>
            </a:r>
            <a:endParaRPr lang="en-GB" sz="3000" dirty="0">
              <a:latin typeface="Times New Roman" pitchFamily="18" charset="0"/>
              <a:cs typeface="Times New Roman" pitchFamily="18" charset="0"/>
            </a:endParaRPr>
          </a:p>
        </p:txBody>
      </p:sp>
      <p:sp>
        <p:nvSpPr>
          <p:cNvPr id="2" name="Title 1"/>
          <p:cNvSpPr>
            <a:spLocks noGrp="1"/>
          </p:cNvSpPr>
          <p:nvPr>
            <p:ph type="title"/>
          </p:nvPr>
        </p:nvSpPr>
        <p:spPr>
          <a:xfrm>
            <a:off x="215516" y="332656"/>
            <a:ext cx="8229600" cy="692696"/>
          </a:xfrm>
        </p:spPr>
        <p:txBody>
          <a:bodyPr>
            <a:normAutofit fontScale="90000"/>
          </a:bodyPr>
          <a:lstStyle/>
          <a:p>
            <a:r>
              <a:rPr lang="en-GB" sz="2400" b="1" dirty="0">
                <a:latin typeface="Times New Roman" pitchFamily="18" charset="0"/>
                <a:cs typeface="Times New Roman" pitchFamily="18" charset="0"/>
              </a:rPr>
              <a:t>Held:</a:t>
            </a:r>
            <a:br>
              <a:rPr lang="en-GB" sz="2400"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4268447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620688"/>
            <a:ext cx="8229600" cy="5760640"/>
          </a:xfrm>
        </p:spPr>
        <p:txBody>
          <a:bodyPr>
            <a:noAutofit/>
          </a:bodyPr>
          <a:lstStyle/>
          <a:p>
            <a:r>
              <a:rPr lang="en-GB" sz="2800" b="1" dirty="0">
                <a:latin typeface="Times New Roman" pitchFamily="18" charset="0"/>
                <a:cs typeface="Times New Roman" pitchFamily="18" charset="0"/>
              </a:rPr>
              <a:t>SECTION 1 ACJA- </a:t>
            </a:r>
          </a:p>
          <a:p>
            <a:r>
              <a:rPr lang="en-GB" sz="2800" b="1" dirty="0">
                <a:latin typeface="Times New Roman" pitchFamily="18" charset="0"/>
                <a:cs typeface="Times New Roman" pitchFamily="18" charset="0"/>
              </a:rPr>
              <a:t>FEDERAL REPUBLIC OF NIGERIA V. HONOURABLE FAROUK LAWAN (2018) LPELR-43973(CA)</a:t>
            </a:r>
          </a:p>
          <a:p>
            <a:r>
              <a:rPr lang="en-GB" sz="2800" b="1" dirty="0">
                <a:latin typeface="Times New Roman" pitchFamily="18" charset="0"/>
                <a:cs typeface="Times New Roman" pitchFamily="18" charset="0"/>
              </a:rPr>
              <a:t>UNDUE DELAY IN THE PROSECUTION</a:t>
            </a:r>
          </a:p>
          <a:p>
            <a:r>
              <a:rPr lang="en-GB" sz="2800" dirty="0">
                <a:latin typeface="Times New Roman" pitchFamily="18" charset="0"/>
                <a:cs typeface="Times New Roman" pitchFamily="18" charset="0"/>
              </a:rPr>
              <a:t>“Before now, the administration of criminal justice was in a chaotic state, and the problem of incessant delay topped the list of the overall malfeasance in the system. </a:t>
            </a:r>
          </a:p>
          <a:p>
            <a:r>
              <a:rPr lang="en-GB" sz="2800" dirty="0">
                <a:latin typeface="Times New Roman" pitchFamily="18" charset="0"/>
                <a:cs typeface="Times New Roman" pitchFamily="18" charset="0"/>
              </a:rPr>
              <a:t>It was in the light of the above background that the ACJA 2015 was enacted with a grand purpose in its Section 1 (1)”</a:t>
            </a:r>
          </a:p>
        </p:txBody>
      </p:sp>
      <p:sp>
        <p:nvSpPr>
          <p:cNvPr id="2" name="Title 1"/>
          <p:cNvSpPr>
            <a:spLocks noGrp="1"/>
          </p:cNvSpPr>
          <p:nvPr>
            <p:ph type="title"/>
          </p:nvPr>
        </p:nvSpPr>
        <p:spPr>
          <a:xfrm>
            <a:off x="467544" y="0"/>
            <a:ext cx="7620000" cy="1143000"/>
          </a:xfrm>
        </p:spPr>
        <p:txBody>
          <a:bodyPr>
            <a:normAutofit/>
          </a:bodyPr>
          <a:lstStyle/>
          <a:p>
            <a:r>
              <a:rPr lang="en-GB" sz="2400" u="sng" dirty="0">
                <a:latin typeface="Times New Roman" pitchFamily="18" charset="0"/>
                <a:cs typeface="Times New Roman" pitchFamily="18" charset="0"/>
              </a:rPr>
              <a:t>PURPOSE/SCOPE OF THE ACJA</a:t>
            </a:r>
            <a:br>
              <a:rPr lang="en-GB" sz="2400" u="sng"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37785699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2744" y="1268760"/>
            <a:ext cx="8513712" cy="4824536"/>
          </a:xfrm>
        </p:spPr>
        <p:txBody>
          <a:bodyPr>
            <a:noAutofit/>
          </a:bodyPr>
          <a:lstStyle/>
          <a:p>
            <a:r>
              <a:rPr lang="en-GB" sz="3000" dirty="0">
                <a:latin typeface="Times New Roman" pitchFamily="18" charset="0"/>
                <a:cs typeface="Times New Roman" pitchFamily="18" charset="0"/>
              </a:rPr>
              <a:t>There is a general consensus that Nigerian suspects are hardened, with resistance and thick skin to all forms of interrogation by law enforcement agents. Hence, the only way a suspect can confess and admit to any crime is after heavy torture or threats of torture. This also contributes to the protracted trials, objections to the admissibility of confessional statements, undue and frivolous appeals and application for stay of proceedings which the ACJA, 2015 has come to cure.</a:t>
            </a:r>
          </a:p>
        </p:txBody>
      </p:sp>
      <p:sp>
        <p:nvSpPr>
          <p:cNvPr id="2" name="Title 1"/>
          <p:cNvSpPr>
            <a:spLocks noGrp="1"/>
          </p:cNvSpPr>
          <p:nvPr>
            <p:ph type="title"/>
          </p:nvPr>
        </p:nvSpPr>
        <p:spPr>
          <a:xfrm>
            <a:off x="467544" y="476672"/>
            <a:ext cx="7620000" cy="1143000"/>
          </a:xfrm>
        </p:spPr>
        <p:txBody>
          <a:bodyPr>
            <a:normAutofit fontScale="90000"/>
          </a:bodyPr>
          <a:lstStyle/>
          <a:p>
            <a:r>
              <a:rPr lang="en-GB" sz="2400" dirty="0">
                <a:latin typeface="Times New Roman" pitchFamily="18" charset="0"/>
                <a:cs typeface="Times New Roman" pitchFamily="18" charset="0"/>
              </a:rPr>
              <a:t>EFFECT OF FAILURE TO COMPLY WITH ACJA IN TAKING CONFESSIONAL STATEMENTS</a:t>
            </a:r>
            <a:br>
              <a:rPr lang="en-GB" sz="2400"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41202088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306" y="908720"/>
            <a:ext cx="8884190" cy="5400600"/>
          </a:xfrm>
        </p:spPr>
        <p:txBody>
          <a:bodyPr>
            <a:noAutofit/>
          </a:bodyPr>
          <a:lstStyle/>
          <a:p>
            <a:r>
              <a:rPr lang="en-GB" sz="2600" dirty="0">
                <a:latin typeface="Times New Roman" pitchFamily="18" charset="0"/>
                <a:cs typeface="Times New Roman" pitchFamily="18" charset="0"/>
              </a:rPr>
              <a:t>Confessional statements are most times beaten out of suspects, and the courts usually admit such statements as counsel and the accused are unable to prove that the statements were not made voluntarily.</a:t>
            </a:r>
          </a:p>
          <a:p>
            <a:r>
              <a:rPr lang="en-GB" sz="2600" dirty="0">
                <a:latin typeface="Times New Roman" pitchFamily="18" charset="0"/>
                <a:cs typeface="Times New Roman" pitchFamily="18" charset="0"/>
              </a:rPr>
              <a:t>It is seriously recommended that confessional statements should only be taken from suspect if, and only if his counsel is present, or in the presence of a legal practitioner. Where this is not done such a confessional statement should.</a:t>
            </a:r>
          </a:p>
          <a:p>
            <a:r>
              <a:rPr lang="en-GB" sz="2600" dirty="0">
                <a:latin typeface="Times New Roman" pitchFamily="18" charset="0"/>
                <a:cs typeface="Times New Roman" pitchFamily="18" charset="0"/>
              </a:rPr>
              <a:t>Looking at the challenges of defence counsel in establishing involuntariness of a confessional statement and also the need to curtail the incessant delays in criminal trials, the ACJA, 2015 made certain provisions which must be followed in obtaining confessional statements from a suspect.</a:t>
            </a:r>
          </a:p>
        </p:txBody>
      </p:sp>
      <p:sp>
        <p:nvSpPr>
          <p:cNvPr id="2" name="Title 1"/>
          <p:cNvSpPr>
            <a:spLocks noGrp="1"/>
          </p:cNvSpPr>
          <p:nvPr>
            <p:ph type="title"/>
          </p:nvPr>
        </p:nvSpPr>
        <p:spPr>
          <a:xfrm>
            <a:off x="152306" y="41354"/>
            <a:ext cx="8596158" cy="1143000"/>
          </a:xfrm>
        </p:spPr>
        <p:txBody>
          <a:bodyPr>
            <a:normAutofit/>
          </a:bodyPr>
          <a:lstStyle/>
          <a:p>
            <a:r>
              <a:rPr lang="en-GB" sz="2400" b="1" dirty="0">
                <a:latin typeface="Times New Roman" pitchFamily="18" charset="0"/>
                <a:cs typeface="Times New Roman" pitchFamily="18" charset="0"/>
              </a:rPr>
              <a:t>OWHORUKE V COMMISSIONER OF POLICE (2015) 15 NWLR (PT. 1483) 557,576</a:t>
            </a: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31780033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692696"/>
            <a:ext cx="8568952" cy="4525963"/>
          </a:xfrm>
        </p:spPr>
        <p:txBody>
          <a:bodyPr>
            <a:noAutofit/>
          </a:bodyPr>
          <a:lstStyle/>
          <a:p>
            <a:r>
              <a:rPr lang="en-GB" sz="3200" b="1" dirty="0">
                <a:latin typeface="Times New Roman" pitchFamily="18" charset="0"/>
                <a:cs typeface="Times New Roman" pitchFamily="18" charset="0"/>
              </a:rPr>
              <a:t>He defendant counsel objected to the admissibility of certain documents including the statement of the defendants which they claimed was not voluntarily made.</a:t>
            </a:r>
          </a:p>
          <a:p>
            <a:pPr marL="109728" indent="0">
              <a:buNone/>
            </a:pPr>
            <a:endParaRPr lang="en-GB" sz="3200" b="1" dirty="0">
              <a:latin typeface="Times New Roman" pitchFamily="18" charset="0"/>
              <a:cs typeface="Times New Roman" pitchFamily="18" charset="0"/>
            </a:endParaRPr>
          </a:p>
          <a:p>
            <a:r>
              <a:rPr lang="en-GB" sz="3200" b="1" dirty="0">
                <a:latin typeface="Times New Roman" pitchFamily="18" charset="0"/>
                <a:cs typeface="Times New Roman" pitchFamily="18" charset="0"/>
              </a:rPr>
              <a:t>Appellant contended that the respondent did not comply with Sections 15(4) and 17(2) of the ACJA in taking the statement of the appellant. The prosecution took the stand that the provisions were directory and not mandatory</a:t>
            </a:r>
          </a:p>
        </p:txBody>
      </p:sp>
      <p:sp>
        <p:nvSpPr>
          <p:cNvPr id="2" name="Title 1"/>
          <p:cNvSpPr>
            <a:spLocks noGrp="1"/>
          </p:cNvSpPr>
          <p:nvPr>
            <p:ph type="title"/>
          </p:nvPr>
        </p:nvSpPr>
        <p:spPr>
          <a:xfrm>
            <a:off x="683568" y="-99392"/>
            <a:ext cx="8229600" cy="1143000"/>
          </a:xfrm>
        </p:spPr>
        <p:txBody>
          <a:bodyPr>
            <a:normAutofit/>
          </a:bodyPr>
          <a:lstStyle/>
          <a:p>
            <a:r>
              <a:rPr lang="en-GB" sz="2400" b="1" dirty="0">
                <a:latin typeface="Times New Roman" pitchFamily="18" charset="0"/>
                <a:cs typeface="Times New Roman" pitchFamily="18" charset="0"/>
              </a:rPr>
              <a:t>NNAJIOFOR V. FRN (2018) LPELR-43925(CA)</a:t>
            </a: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28433542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692696"/>
            <a:ext cx="8496944" cy="5001419"/>
          </a:xfrm>
        </p:spPr>
        <p:txBody>
          <a:bodyPr>
            <a:noAutofit/>
          </a:bodyPr>
          <a:lstStyle/>
          <a:p>
            <a:r>
              <a:rPr lang="en-GB" sz="2800" b="1" dirty="0">
                <a:latin typeface="Times New Roman" pitchFamily="18" charset="0"/>
                <a:cs typeface="Times New Roman" pitchFamily="18" charset="0"/>
              </a:rPr>
              <a:t>The provisions also have another side to it, </a:t>
            </a:r>
            <a:r>
              <a:rPr lang="en-GB" sz="2800" b="1" dirty="0" err="1">
                <a:latin typeface="Times New Roman" pitchFamily="18" charset="0"/>
                <a:cs typeface="Times New Roman" pitchFamily="18" charset="0"/>
              </a:rPr>
              <a:t>viz</a:t>
            </a:r>
            <a:r>
              <a:rPr lang="en-GB" sz="2800" b="1" dirty="0">
                <a:latin typeface="Times New Roman" pitchFamily="18" charset="0"/>
                <a:cs typeface="Times New Roman" pitchFamily="18" charset="0"/>
              </a:rPr>
              <a:t>; to protect law enforcement agents from false accusation of coercion in taking statements from suspects. The use of the word "may" in those provisions are in those circumstances mandatory and not permissive</a:t>
            </a:r>
          </a:p>
          <a:p>
            <a:pPr marL="109728" indent="0">
              <a:buNone/>
            </a:pPr>
            <a:endParaRPr lang="en-GB" sz="2800" b="1" dirty="0">
              <a:latin typeface="Times New Roman" pitchFamily="18" charset="0"/>
              <a:cs typeface="Times New Roman" pitchFamily="18" charset="0"/>
            </a:endParaRPr>
          </a:p>
          <a:p>
            <a:r>
              <a:rPr lang="en-GB" sz="2800" b="1" dirty="0">
                <a:latin typeface="Times New Roman" pitchFamily="18" charset="0"/>
                <a:cs typeface="Times New Roman" pitchFamily="18" charset="0"/>
              </a:rPr>
              <a:t>It is my view that the excesses of our law enforcement agencies can be curtailed only if the judges can ensure strict compliance but refusing to admit any confessional statement which does not comply strictly with the provisions of ACJA, 2015.</a:t>
            </a:r>
          </a:p>
          <a:p>
            <a:endParaRPr lang="en-GB" sz="2800" b="1" dirty="0">
              <a:latin typeface="Times New Roman" pitchFamily="18" charset="0"/>
              <a:cs typeface="Times New Roman" pitchFamily="18" charset="0"/>
            </a:endParaRPr>
          </a:p>
        </p:txBody>
      </p:sp>
      <p:sp>
        <p:nvSpPr>
          <p:cNvPr id="2" name="Title 1"/>
          <p:cNvSpPr>
            <a:spLocks noGrp="1"/>
          </p:cNvSpPr>
          <p:nvPr>
            <p:ph type="title"/>
          </p:nvPr>
        </p:nvSpPr>
        <p:spPr>
          <a:xfrm>
            <a:off x="467544" y="-99392"/>
            <a:ext cx="8229600" cy="1143000"/>
          </a:xfrm>
        </p:spPr>
        <p:txBody>
          <a:bodyPr/>
          <a:lstStyle/>
          <a:p>
            <a:r>
              <a:rPr lang="en-GB" sz="2400" b="1" dirty="0">
                <a:latin typeface="Times New Roman" pitchFamily="18" charset="0"/>
                <a:cs typeface="Times New Roman" pitchFamily="18" charset="0"/>
              </a:rPr>
              <a:t>HELD:</a:t>
            </a:r>
            <a:br>
              <a:rPr lang="en-GB" sz="2400"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35709314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764704"/>
            <a:ext cx="8579296" cy="5361459"/>
          </a:xfrm>
        </p:spPr>
        <p:txBody>
          <a:bodyPr>
            <a:normAutofit/>
          </a:bodyPr>
          <a:lstStyle/>
          <a:p>
            <a:r>
              <a:rPr lang="en-GB" sz="2400" dirty="0">
                <a:latin typeface="Times New Roman" pitchFamily="18" charset="0"/>
                <a:cs typeface="Times New Roman" pitchFamily="18" charset="0"/>
              </a:rPr>
              <a:t>Witness protection entails the protection of a threatened or endangered witness involved in justice system during and after trial. Some witnesses require protection during the trial of the case, while others require a complete change of identity and environment.</a:t>
            </a:r>
          </a:p>
          <a:p>
            <a:r>
              <a:rPr lang="en-GB" sz="2400" dirty="0">
                <a:latin typeface="Times New Roman" pitchFamily="18" charset="0"/>
                <a:cs typeface="Times New Roman" pitchFamily="18" charset="0"/>
              </a:rPr>
              <a:t>In developed climes, one of the key objectives of the Witness Protection Program is to help witnesses assimilate into their new environments and become self-sufficient. This requires assistance with securing employment, accommodation and become self-reliant as soon as practicable.</a:t>
            </a:r>
          </a:p>
          <a:p>
            <a:r>
              <a:rPr lang="en-GB" sz="2400" b="1" dirty="0">
                <a:latin typeface="Times New Roman" pitchFamily="18" charset="0"/>
                <a:cs typeface="Times New Roman" pitchFamily="18" charset="0"/>
              </a:rPr>
              <a:t>Shielding of a Witness </a:t>
            </a:r>
            <a:r>
              <a:rPr lang="en-GB" sz="2400" dirty="0">
                <a:latin typeface="Times New Roman" pitchFamily="18" charset="0"/>
                <a:cs typeface="Times New Roman" pitchFamily="18" charset="0"/>
              </a:rPr>
              <a:t>-ACJA does not provide for a witness protection program in the strict sense of it. The concept under the ACJA is to protect the identity of the witness or the victim of any of the offences under section 232 (4) of the Act</a:t>
            </a:r>
          </a:p>
        </p:txBody>
      </p:sp>
      <p:sp>
        <p:nvSpPr>
          <p:cNvPr id="2" name="Title 1"/>
          <p:cNvSpPr>
            <a:spLocks noGrp="1"/>
          </p:cNvSpPr>
          <p:nvPr>
            <p:ph type="title"/>
          </p:nvPr>
        </p:nvSpPr>
        <p:spPr>
          <a:xfrm>
            <a:off x="107504" y="0"/>
            <a:ext cx="8229600" cy="1143000"/>
          </a:xfrm>
        </p:spPr>
        <p:txBody>
          <a:bodyPr>
            <a:normAutofit/>
          </a:bodyPr>
          <a:lstStyle/>
          <a:p>
            <a:r>
              <a:rPr lang="en-GB" sz="2400" dirty="0">
                <a:latin typeface="Times New Roman" pitchFamily="18" charset="0"/>
                <a:cs typeface="Times New Roman" pitchFamily="18" charset="0"/>
              </a:rPr>
              <a:t>WITNESSES PROTECTION</a:t>
            </a:r>
            <a:br>
              <a:rPr lang="en-GB" sz="2400"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2766768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340768"/>
            <a:ext cx="8496944" cy="4051920"/>
          </a:xfrm>
        </p:spPr>
        <p:txBody>
          <a:bodyPr>
            <a:normAutofit/>
          </a:bodyPr>
          <a:lstStyle/>
          <a:p>
            <a:r>
              <a:rPr lang="en-GB" sz="3200" dirty="0">
                <a:latin typeface="Times New Roman" pitchFamily="18" charset="0"/>
                <a:cs typeface="Times New Roman" pitchFamily="18" charset="0"/>
              </a:rPr>
              <a:t>The use of screen does not mean secret trial, nor that the defendant would not sight them while giving evidence, and therefore not in conflict with the provisions of Section 36 (4) of the 1999 Constitution of the Federal Republic of Nigeria.</a:t>
            </a:r>
          </a:p>
          <a:p>
            <a:r>
              <a:rPr lang="en-GB" sz="3200" dirty="0">
                <a:latin typeface="Times New Roman" pitchFamily="18" charset="0"/>
                <a:cs typeface="Times New Roman" pitchFamily="18" charset="0"/>
              </a:rPr>
              <a:t>Rather the constitutional provision is meant to see to it that appellant is entitled to a fair hearing in public within a reasonable time.</a:t>
            </a:r>
          </a:p>
        </p:txBody>
      </p:sp>
      <p:sp>
        <p:nvSpPr>
          <p:cNvPr id="2" name="Title 1"/>
          <p:cNvSpPr>
            <a:spLocks noGrp="1"/>
          </p:cNvSpPr>
          <p:nvPr>
            <p:ph type="title"/>
          </p:nvPr>
        </p:nvSpPr>
        <p:spPr/>
        <p:txBody>
          <a:bodyPr>
            <a:normAutofit/>
          </a:bodyPr>
          <a:lstStyle/>
          <a:p>
            <a:r>
              <a:rPr lang="en-GB" sz="2400" b="1" dirty="0">
                <a:latin typeface="Times New Roman" pitchFamily="18" charset="0"/>
                <a:cs typeface="Times New Roman" pitchFamily="18" charset="0"/>
              </a:rPr>
              <a:t>CHIDIEBERE ONWUDIWE v. FEDERAL REPUBLIC OF NIGERIA (2018) LPELR-44499(CA)</a:t>
            </a: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37814802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764704"/>
            <a:ext cx="8229600" cy="4525963"/>
          </a:xfrm>
        </p:spPr>
        <p:txBody>
          <a:bodyPr>
            <a:noAutofit/>
          </a:bodyPr>
          <a:lstStyle/>
          <a:p>
            <a:r>
              <a:rPr lang="en-GB" sz="2800" dirty="0">
                <a:latin typeface="Times New Roman" pitchFamily="18" charset="0"/>
                <a:cs typeface="Times New Roman" pitchFamily="18" charset="0"/>
              </a:rPr>
              <a:t>We commend the laudable effort of stakeholders and the National Assembly in the enactment of the ACJA, 2015.</a:t>
            </a:r>
          </a:p>
          <a:p>
            <a:r>
              <a:rPr lang="en-GB" sz="2800" dirty="0">
                <a:latin typeface="Times New Roman" pitchFamily="18" charset="0"/>
                <a:cs typeface="Times New Roman" pitchFamily="18" charset="0"/>
              </a:rPr>
              <a:t>There is need for a continuous process of training and retraining of lawyers, magistrates, judges and all other stakeholders in the administration of criminal justice in Nigeria, including the prosecuting agencies.</a:t>
            </a:r>
          </a:p>
          <a:p>
            <a:r>
              <a:rPr lang="en-GB" sz="2800" dirty="0">
                <a:latin typeface="Times New Roman" pitchFamily="18" charset="0"/>
                <a:cs typeface="Times New Roman" pitchFamily="18" charset="0"/>
              </a:rPr>
              <a:t>There must be a complete reorientation of our law enforcement agents who are still of the wrong view that the ACJA cannot control how they carry out their duties, hence it only applies to the courts and not at the police station.</a:t>
            </a:r>
          </a:p>
          <a:p>
            <a:endParaRPr lang="en-GB" sz="2800" dirty="0">
              <a:latin typeface="Times New Roman" pitchFamily="18" charset="0"/>
              <a:cs typeface="Times New Roman" pitchFamily="18" charset="0"/>
            </a:endParaRPr>
          </a:p>
        </p:txBody>
      </p:sp>
      <p:sp>
        <p:nvSpPr>
          <p:cNvPr id="2" name="Title 1"/>
          <p:cNvSpPr>
            <a:spLocks noGrp="1"/>
          </p:cNvSpPr>
          <p:nvPr>
            <p:ph type="title"/>
          </p:nvPr>
        </p:nvSpPr>
        <p:spPr>
          <a:xfrm>
            <a:off x="467544" y="-171400"/>
            <a:ext cx="8229600" cy="1143000"/>
          </a:xfrm>
        </p:spPr>
        <p:txBody>
          <a:bodyPr/>
          <a:lstStyle/>
          <a:p>
            <a:r>
              <a:rPr lang="en-GB" sz="2400" b="1" dirty="0">
                <a:latin typeface="Times New Roman" pitchFamily="18" charset="0"/>
                <a:cs typeface="Times New Roman" pitchFamily="18" charset="0"/>
              </a:rPr>
              <a:t>CONCLUSION</a:t>
            </a: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3561824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sz="2400" b="1" dirty="0">
                <a:latin typeface="Times New Roman" pitchFamily="18" charset="0"/>
                <a:cs typeface="Times New Roman" pitchFamily="18" charset="0"/>
              </a:rPr>
              <a:t>Facts: Fuel Subsidy case.</a:t>
            </a:r>
            <a:endParaRPr lang="en-GB" sz="2400" dirty="0">
              <a:latin typeface="Times New Roman" pitchFamily="18" charset="0"/>
              <a:cs typeface="Times New Roman" pitchFamily="18" charset="0"/>
            </a:endParaRPr>
          </a:p>
          <a:p>
            <a:pPr marL="114300" indent="0">
              <a:buNone/>
            </a:pPr>
            <a:r>
              <a:rPr lang="en-GB" sz="3200" dirty="0">
                <a:latin typeface="Times New Roman" pitchFamily="18" charset="0"/>
                <a:cs typeface="Times New Roman" pitchFamily="18" charset="0"/>
              </a:rPr>
              <a:t>Appellant was granted bail pending trial and after the close of evidence, he was absent for the adoption of final Addresses, on the date of the judgement convicting him and on the date sentence was passed on the convicts.</a:t>
            </a:r>
          </a:p>
          <a:p>
            <a:pPr marL="114300" indent="0">
              <a:buNone/>
            </a:pPr>
            <a:br>
              <a:rPr lang="en-GB" sz="3200" dirty="0">
                <a:latin typeface="Times New Roman" pitchFamily="18" charset="0"/>
                <a:cs typeface="Times New Roman" pitchFamily="18" charset="0"/>
              </a:rPr>
            </a:br>
            <a:r>
              <a:rPr lang="en-GB" sz="3200" dirty="0">
                <a:latin typeface="Times New Roman" pitchFamily="18" charset="0"/>
                <a:cs typeface="Times New Roman" pitchFamily="18" charset="0"/>
              </a:rPr>
              <a:t>Dissatisfied with the judgment by the High Court, the Appellant brought an appeal.</a:t>
            </a:r>
          </a:p>
          <a:p>
            <a:endParaRPr lang="en-GB" sz="2400" dirty="0">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GB" sz="2400" b="1" dirty="0">
                <a:latin typeface="Times New Roman" pitchFamily="18" charset="0"/>
                <a:cs typeface="Times New Roman" pitchFamily="18" charset="0"/>
              </a:rPr>
              <a:t>WALTER WAGBATSOMA V. FRN (2018) LPELR-43644(CA)</a:t>
            </a: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1345807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56" y="593304"/>
            <a:ext cx="8229600" cy="6264696"/>
          </a:xfrm>
        </p:spPr>
        <p:txBody>
          <a:bodyPr>
            <a:noAutofit/>
          </a:bodyPr>
          <a:lstStyle/>
          <a:p>
            <a:r>
              <a:rPr lang="en-GB" sz="2400" b="1" dirty="0">
                <a:latin typeface="Times New Roman" pitchFamily="18" charset="0"/>
                <a:cs typeface="Times New Roman" pitchFamily="18" charset="0"/>
              </a:rPr>
              <a:t>SECTION 2(1) ACJA</a:t>
            </a:r>
          </a:p>
          <a:p>
            <a:r>
              <a:rPr lang="en-GB" sz="3200" b="1" dirty="0">
                <a:latin typeface="Times New Roman" pitchFamily="18" charset="0"/>
                <a:cs typeface="Times New Roman" pitchFamily="18" charset="0"/>
              </a:rPr>
              <a:t>"Without prejudice to Section 86 of this Act, the provisions of this Act shall apply to criminal trials for offences established by an Act of the National Assembly and other offences punishable in the Federal Capital Territory, Abuja."</a:t>
            </a:r>
          </a:p>
          <a:p>
            <a:r>
              <a:rPr lang="en-GB" sz="3200" dirty="0">
                <a:latin typeface="Times New Roman" pitchFamily="18" charset="0"/>
                <a:cs typeface="Times New Roman" pitchFamily="18" charset="0"/>
              </a:rPr>
              <a:t>ACJA shall apply to criminal trials for offences punishable under or by an Act enacted by the National Assembly and other offences punishable in the Federal Capital Territory.</a:t>
            </a:r>
          </a:p>
        </p:txBody>
      </p:sp>
      <p:sp>
        <p:nvSpPr>
          <p:cNvPr id="2" name="Title 1"/>
          <p:cNvSpPr>
            <a:spLocks noGrp="1"/>
          </p:cNvSpPr>
          <p:nvPr>
            <p:ph type="title"/>
          </p:nvPr>
        </p:nvSpPr>
        <p:spPr>
          <a:xfrm>
            <a:off x="395536" y="0"/>
            <a:ext cx="7620000" cy="1143000"/>
          </a:xfrm>
        </p:spPr>
        <p:txBody>
          <a:bodyPr/>
          <a:lstStyle/>
          <a:p>
            <a:r>
              <a:rPr lang="en-GB" sz="2400" b="1" dirty="0">
                <a:latin typeface="Times New Roman" pitchFamily="18" charset="0"/>
                <a:cs typeface="Times New Roman" pitchFamily="18" charset="0"/>
              </a:rPr>
              <a:t>Held: </a:t>
            </a:r>
            <a:br>
              <a:rPr lang="en-GB" sz="2400"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186698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196752"/>
            <a:ext cx="7620000" cy="4555976"/>
          </a:xfrm>
        </p:spPr>
        <p:txBody>
          <a:bodyPr>
            <a:noAutofit/>
          </a:bodyPr>
          <a:lstStyle/>
          <a:p>
            <a:r>
              <a:rPr lang="en-GB" sz="2800" dirty="0">
                <a:latin typeface="Times New Roman" pitchFamily="18" charset="0"/>
                <a:cs typeface="Times New Roman" pitchFamily="18" charset="0"/>
              </a:rPr>
              <a:t>In Nov. 2009, the Respondent and four others were arraigned before the High court of the Federal Capital Territory, Abuja on allegations of offences under the Penal Code and the ICPC Act, 2000. </a:t>
            </a:r>
          </a:p>
          <a:p>
            <a:r>
              <a:rPr lang="en-GB" sz="2800" dirty="0">
                <a:latin typeface="Times New Roman" pitchFamily="18" charset="0"/>
                <a:cs typeface="Times New Roman" pitchFamily="18" charset="0"/>
              </a:rPr>
              <a:t>The prosecution tendered a statement and objections were raised on grounds of the involuntariness of the said statement.</a:t>
            </a:r>
          </a:p>
          <a:p>
            <a:r>
              <a:rPr lang="en-GB" sz="2800" dirty="0">
                <a:latin typeface="Times New Roman" pitchFamily="18" charset="0"/>
                <a:cs typeface="Times New Roman" pitchFamily="18" charset="0"/>
              </a:rPr>
              <a:t>Aggrieved by the court's ruling admitting the document, the respondent lodged an appeal at the Abuja Division of the Court of Appeal which went on until 2015.</a:t>
            </a:r>
          </a:p>
          <a:p>
            <a:endParaRPr lang="en-GB" sz="2800" dirty="0">
              <a:latin typeface="Times New Roman" pitchFamily="18" charset="0"/>
              <a:cs typeface="Times New Roman" pitchFamily="18" charset="0"/>
            </a:endParaRPr>
          </a:p>
        </p:txBody>
      </p:sp>
      <p:sp>
        <p:nvSpPr>
          <p:cNvPr id="2" name="Title 1"/>
          <p:cNvSpPr>
            <a:spLocks noGrp="1"/>
          </p:cNvSpPr>
          <p:nvPr>
            <p:ph type="title"/>
          </p:nvPr>
        </p:nvSpPr>
        <p:spPr>
          <a:xfrm>
            <a:off x="467544" y="19844"/>
            <a:ext cx="7620000" cy="1143000"/>
          </a:xfrm>
        </p:spPr>
        <p:txBody>
          <a:bodyPr>
            <a:noAutofit/>
          </a:bodyPr>
          <a:lstStyle/>
          <a:p>
            <a:r>
              <a:rPr lang="en-GB" sz="2400" b="1" dirty="0">
                <a:latin typeface="Times New Roman" pitchFamily="18" charset="0"/>
                <a:cs typeface="Times New Roman" pitchFamily="18" charset="0"/>
              </a:rPr>
              <a:t>OLD REGIME:</a:t>
            </a:r>
            <a:br>
              <a:rPr lang="en-GB" sz="2400" dirty="0">
                <a:latin typeface="Times New Roman" pitchFamily="18" charset="0"/>
                <a:cs typeface="Times New Roman" pitchFamily="18" charset="0"/>
              </a:rPr>
            </a:br>
            <a:r>
              <a:rPr lang="en-GB" sz="2400" b="1" dirty="0">
                <a:latin typeface="Times New Roman" pitchFamily="18" charset="0"/>
                <a:cs typeface="Times New Roman" pitchFamily="18" charset="0"/>
              </a:rPr>
              <a:t>FEDERAL REPUBLIC OF NIGERIA v. BABALOLA BORISADE (2015) LPELR-24301(SC)</a:t>
            </a: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3525158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08" y="1412776"/>
            <a:ext cx="8856984" cy="5170586"/>
          </a:xfrm>
        </p:spPr>
        <p:txBody>
          <a:bodyPr>
            <a:normAutofit/>
          </a:bodyPr>
          <a:lstStyle/>
          <a:p>
            <a:r>
              <a:rPr lang="en-US" sz="2400" b="1" dirty="0">
                <a:latin typeface="Times New Roman" pitchFamily="18" charset="0"/>
                <a:cs typeface="Times New Roman" pitchFamily="18" charset="0"/>
              </a:rPr>
              <a:t>Facts:</a:t>
            </a:r>
            <a:endParaRPr lang="en-GB"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The Defendant was arraigned before a Federal High Court sitting in Port Harcourt, Rivers State presided by his Lordship, late Justice Suleiman </a:t>
            </a:r>
            <a:r>
              <a:rPr lang="en-US" sz="2400" dirty="0" err="1">
                <a:latin typeface="Times New Roman" pitchFamily="18" charset="0"/>
                <a:cs typeface="Times New Roman" pitchFamily="18" charset="0"/>
              </a:rPr>
              <a:t>Aliyu</a:t>
            </a:r>
            <a:r>
              <a:rPr lang="en-US" sz="2400" dirty="0">
                <a:latin typeface="Times New Roman" pitchFamily="18" charset="0"/>
                <a:cs typeface="Times New Roman" pitchFamily="18" charset="0"/>
              </a:rPr>
              <a:t>  on a five-count charge bordering on forgery and obtaining 66 million naira by false </a:t>
            </a:r>
            <a:r>
              <a:rPr lang="en-US" sz="2400" dirty="0" err="1">
                <a:latin typeface="Times New Roman" pitchFamily="18" charset="0"/>
                <a:cs typeface="Times New Roman" pitchFamily="18" charset="0"/>
              </a:rPr>
              <a:t>pretence</a:t>
            </a:r>
            <a:r>
              <a:rPr lang="en-US" sz="2400" dirty="0">
                <a:latin typeface="Times New Roman" pitchFamily="18" charset="0"/>
                <a:cs typeface="Times New Roman" pitchFamily="18" charset="0"/>
              </a:rPr>
              <a:t>. Upon application by his counsel, Granville </a:t>
            </a:r>
            <a:r>
              <a:rPr lang="en-US" sz="2400" dirty="0" err="1">
                <a:latin typeface="Times New Roman" pitchFamily="18" charset="0"/>
                <a:cs typeface="Times New Roman" pitchFamily="18" charset="0"/>
              </a:rPr>
              <a:t>Abibo</a:t>
            </a:r>
            <a:r>
              <a:rPr lang="en-US" sz="2400" dirty="0">
                <a:latin typeface="Times New Roman" pitchFamily="18" charset="0"/>
                <a:cs typeface="Times New Roman" pitchFamily="18" charset="0"/>
              </a:rPr>
              <a:t> (SAN), the defendant was granted bail in the sum of N10 million.</a:t>
            </a:r>
            <a:endParaRPr lang="en-GB"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The defendant filed an application to quash the charge and urged the court to discharge him accordingly.</a:t>
            </a:r>
            <a:endParaRPr lang="en-GB"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Upon his re-arraignment re-filed his previous applications and also for stay of proceedings</a:t>
            </a:r>
          </a:p>
          <a:p>
            <a:r>
              <a:rPr lang="en-US" sz="2400" dirty="0">
                <a:latin typeface="Times New Roman" pitchFamily="18" charset="0"/>
                <a:cs typeface="Times New Roman" pitchFamily="18" charset="0"/>
              </a:rPr>
              <a:t>Under ACJA, 2015 the court relied on section 306 of the Administration of Criminal Justice Act, 2015.</a:t>
            </a:r>
            <a:endParaRPr lang="en-GB" sz="2400" dirty="0">
              <a:latin typeface="Times New Roman" pitchFamily="18" charset="0"/>
              <a:cs typeface="Times New Roman" pitchFamily="18" charset="0"/>
            </a:endParaRPr>
          </a:p>
        </p:txBody>
      </p:sp>
      <p:sp>
        <p:nvSpPr>
          <p:cNvPr id="2" name="Title 1"/>
          <p:cNvSpPr>
            <a:spLocks noGrp="1"/>
          </p:cNvSpPr>
          <p:nvPr>
            <p:ph type="title"/>
          </p:nvPr>
        </p:nvSpPr>
        <p:spPr>
          <a:xfrm>
            <a:off x="143508" y="162653"/>
            <a:ext cx="8856984" cy="1354162"/>
          </a:xfrm>
        </p:spPr>
        <p:txBody>
          <a:bodyPr>
            <a:noAutofit/>
          </a:bodyPr>
          <a:lstStyle/>
          <a:p>
            <a:r>
              <a:rPr lang="en-GB" sz="2400" b="1" dirty="0">
                <a:latin typeface="Times New Roman" pitchFamily="18" charset="0"/>
                <a:cs typeface="Times New Roman" pitchFamily="18" charset="0"/>
              </a:rPr>
              <a:t>CHARGE NO: FHC/PHC/151C/2012 BETWEEN FEDERAL REPUBLIC OF NIGERIA V. AMBROSE OWURU (UNREPORTED)</a:t>
            </a: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723825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124744"/>
            <a:ext cx="8496944" cy="5112568"/>
          </a:xfrm>
        </p:spPr>
        <p:txBody>
          <a:bodyPr>
            <a:noAutofit/>
          </a:bodyPr>
          <a:lstStyle/>
          <a:p>
            <a:pPr marL="114300" indent="0">
              <a:buNone/>
            </a:pPr>
            <a:r>
              <a:rPr lang="en-GB" sz="2600" dirty="0">
                <a:latin typeface="Times New Roman" pitchFamily="18" charset="0"/>
                <a:cs typeface="Times New Roman" pitchFamily="18" charset="0"/>
              </a:rPr>
              <a:t>Fraud of the sum of N5, 807, 660 (Five Million, Eight Hundred and Seven Thousand, Sixty Hundred and Sixty Naira) only on the account of Staff Cooperative Investment and Credit Society Limited (the Society) of </a:t>
            </a:r>
            <a:r>
              <a:rPr lang="en-GB" sz="2600" dirty="0" err="1">
                <a:latin typeface="Times New Roman" pitchFamily="18" charset="0"/>
                <a:cs typeface="Times New Roman" pitchFamily="18" charset="0"/>
              </a:rPr>
              <a:t>Obafemi</a:t>
            </a:r>
            <a:r>
              <a:rPr lang="en-GB" sz="2600" dirty="0">
                <a:latin typeface="Times New Roman" pitchFamily="18" charset="0"/>
                <a:cs typeface="Times New Roman" pitchFamily="18" charset="0"/>
              </a:rPr>
              <a:t> </a:t>
            </a:r>
            <a:r>
              <a:rPr lang="en-GB" sz="2600" dirty="0" err="1">
                <a:latin typeface="Times New Roman" pitchFamily="18" charset="0"/>
                <a:cs typeface="Times New Roman" pitchFamily="18" charset="0"/>
              </a:rPr>
              <a:t>Awolowo</a:t>
            </a:r>
            <a:r>
              <a:rPr lang="en-GB" sz="2600" dirty="0">
                <a:latin typeface="Times New Roman" pitchFamily="18" charset="0"/>
                <a:cs typeface="Times New Roman" pitchFamily="18" charset="0"/>
              </a:rPr>
              <a:t> University Teaching Hospital Complex (OAUTHC), Ile-Ife.</a:t>
            </a:r>
          </a:p>
          <a:p>
            <a:r>
              <a:rPr lang="en-GB" sz="2600" dirty="0">
                <a:latin typeface="Times New Roman" pitchFamily="18" charset="0"/>
                <a:cs typeface="Times New Roman" pitchFamily="18" charset="0"/>
              </a:rPr>
              <a:t>The Defendants were arraigned on a 4-count information for conspiracy, forgery and obtaining property by false pretence. Plea </a:t>
            </a:r>
            <a:r>
              <a:rPr lang="en-GB" sz="2600" b="1" dirty="0">
                <a:latin typeface="Times New Roman" pitchFamily="18" charset="0"/>
                <a:cs typeface="Times New Roman" pitchFamily="18" charset="0"/>
              </a:rPr>
              <a:t>de novo</a:t>
            </a:r>
            <a:r>
              <a:rPr lang="en-GB" sz="2600" dirty="0">
                <a:latin typeface="Times New Roman" pitchFamily="18" charset="0"/>
                <a:cs typeface="Times New Roman" pitchFamily="18" charset="0"/>
              </a:rPr>
              <a:t> was taken.</a:t>
            </a:r>
          </a:p>
          <a:p>
            <a:r>
              <a:rPr lang="en-GB" sz="2600" dirty="0">
                <a:latin typeface="Times New Roman" pitchFamily="18" charset="0"/>
                <a:cs typeface="Times New Roman" pitchFamily="18" charset="0"/>
              </a:rPr>
              <a:t>In its judgment, the High Court found the appellant guilty and convicted him accordingly. </a:t>
            </a:r>
          </a:p>
          <a:p>
            <a:r>
              <a:rPr lang="en-GB" sz="2600" dirty="0">
                <a:latin typeface="Times New Roman" pitchFamily="18" charset="0"/>
                <a:cs typeface="Times New Roman" pitchFamily="18" charset="0"/>
              </a:rPr>
              <a:t>Dissatisfied, the Appellant appealed to the Court of Appeal.</a:t>
            </a:r>
          </a:p>
        </p:txBody>
      </p:sp>
      <p:sp>
        <p:nvSpPr>
          <p:cNvPr id="2" name="Title 1"/>
          <p:cNvSpPr>
            <a:spLocks noGrp="1"/>
          </p:cNvSpPr>
          <p:nvPr>
            <p:ph type="title"/>
          </p:nvPr>
        </p:nvSpPr>
        <p:spPr>
          <a:xfrm>
            <a:off x="189856" y="116632"/>
            <a:ext cx="8702624" cy="1008112"/>
          </a:xfrm>
        </p:spPr>
        <p:txBody>
          <a:bodyPr>
            <a:normAutofit/>
          </a:bodyPr>
          <a:lstStyle/>
          <a:p>
            <a:r>
              <a:rPr lang="en-GB" sz="2400" b="1" dirty="0">
                <a:latin typeface="Times New Roman" pitchFamily="18" charset="0"/>
                <a:cs typeface="Times New Roman" pitchFamily="18" charset="0"/>
              </a:rPr>
              <a:t>ADEOYE ADEKUNLE v. THE STATE (2018) LPELR-45386(CA)</a:t>
            </a: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3162627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632" y="764704"/>
            <a:ext cx="8936856" cy="5904656"/>
          </a:xfrm>
        </p:spPr>
        <p:txBody>
          <a:bodyPr>
            <a:noAutofit/>
          </a:bodyPr>
          <a:lstStyle/>
          <a:p>
            <a:r>
              <a:rPr lang="en-GB" sz="2400" b="1" dirty="0">
                <a:latin typeface="Times New Roman" pitchFamily="18" charset="0"/>
                <a:cs typeface="Times New Roman" pitchFamily="18" charset="0"/>
              </a:rPr>
              <a:t>This is a 2007 criminal matter in which there is expectation....that it be disposed off expeditiously.</a:t>
            </a:r>
            <a:r>
              <a:rPr lang="en-GB" sz="2400" dirty="0">
                <a:latin typeface="Times New Roman" pitchFamily="18" charset="0"/>
                <a:cs typeface="Times New Roman" pitchFamily="18" charset="0"/>
              </a:rPr>
              <a:t> </a:t>
            </a:r>
            <a:r>
              <a:rPr lang="en-GB" sz="2400" b="1" dirty="0">
                <a:latin typeface="Times New Roman" pitchFamily="18" charset="0"/>
                <a:cs typeface="Times New Roman" pitchFamily="18" charset="0"/>
              </a:rPr>
              <a:t>In the aggregate, both the parties and the lower Court were rightly worried over the protracted age of the case in the latter's docket, and the necessity to conclude it timeously.</a:t>
            </a:r>
            <a:r>
              <a:rPr lang="en-GB" sz="2400" dirty="0">
                <a:latin typeface="Times New Roman" pitchFamily="18" charset="0"/>
                <a:cs typeface="Times New Roman" pitchFamily="18" charset="0"/>
              </a:rPr>
              <a:t> Their anxiety finds deep anchorage in the sacrosanct provision of </a:t>
            </a:r>
            <a:r>
              <a:rPr lang="en-GB" sz="2400" b="1" dirty="0">
                <a:latin typeface="Times New Roman" pitchFamily="18" charset="0"/>
                <a:cs typeface="Times New Roman" pitchFamily="18" charset="0"/>
              </a:rPr>
              <a:t>Section 36 (4)</a:t>
            </a:r>
            <a:r>
              <a:rPr lang="en-GB" sz="2400" dirty="0">
                <a:latin typeface="Times New Roman" pitchFamily="18" charset="0"/>
                <a:cs typeface="Times New Roman" pitchFamily="18" charset="0"/>
              </a:rPr>
              <a:t> of the Constitution: The trial of an accused person shall be concluded within a reasonable time.</a:t>
            </a:r>
          </a:p>
          <a:p>
            <a:r>
              <a:rPr lang="en-GB" sz="2400" dirty="0">
                <a:latin typeface="Times New Roman" pitchFamily="18" charset="0"/>
                <a:cs typeface="Times New Roman" pitchFamily="18" charset="0"/>
              </a:rPr>
              <a:t>The lower Court's desire to fast track the determination of the case was in total fidelity to the above provision and in favour of the appellant. </a:t>
            </a:r>
          </a:p>
          <a:p>
            <a:r>
              <a:rPr lang="en-GB" sz="2400" dirty="0">
                <a:latin typeface="Times New Roman" pitchFamily="18" charset="0"/>
                <a:cs typeface="Times New Roman" pitchFamily="18" charset="0"/>
              </a:rPr>
              <a:t>The lower Court's refusal to grant adjournments was not in the least, an injudicious act, or hostile to the law for this Court to tinker with it."</a:t>
            </a:r>
          </a:p>
        </p:txBody>
      </p:sp>
      <p:sp>
        <p:nvSpPr>
          <p:cNvPr id="2" name="Title 1"/>
          <p:cNvSpPr>
            <a:spLocks noGrp="1"/>
          </p:cNvSpPr>
          <p:nvPr>
            <p:ph type="title"/>
          </p:nvPr>
        </p:nvSpPr>
        <p:spPr>
          <a:xfrm>
            <a:off x="467544" y="94320"/>
            <a:ext cx="7620000" cy="620688"/>
          </a:xfrm>
        </p:spPr>
        <p:txBody>
          <a:bodyPr>
            <a:normAutofit fontScale="90000"/>
          </a:bodyPr>
          <a:lstStyle/>
          <a:p>
            <a:r>
              <a:rPr lang="en-GB" sz="3600" b="1" dirty="0">
                <a:latin typeface="Times New Roman" pitchFamily="18" charset="0"/>
                <a:cs typeface="Times New Roman" pitchFamily="18" charset="0"/>
              </a:rPr>
              <a:t>Held:</a:t>
            </a:r>
            <a:br>
              <a:rPr lang="en-GB" sz="2400" dirty="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Tree>
    <p:extLst>
      <p:ext uri="{BB962C8B-B14F-4D97-AF65-F5344CB8AC3E}">
        <p14:creationId xmlns:p14="http://schemas.microsoft.com/office/powerpoint/2010/main" val="36886337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1370</TotalTime>
  <Words>3683</Words>
  <Application>Microsoft Office PowerPoint</Application>
  <PresentationFormat>On-screen Show (4:3)</PresentationFormat>
  <Paragraphs>153</Paragraphs>
  <Slides>36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Lucida Sans Unicode</vt:lpstr>
      <vt:lpstr>Times New Roman</vt:lpstr>
      <vt:lpstr>Verdana</vt:lpstr>
      <vt:lpstr>Wingdings 2</vt:lpstr>
      <vt:lpstr>Wingdings 3</vt:lpstr>
      <vt:lpstr>Concourse</vt:lpstr>
      <vt:lpstr>        PRESENTED BY:  NAMSO S.I. UDOH, ESQ. </vt:lpstr>
      <vt:lpstr>INTRODUCTION </vt:lpstr>
      <vt:lpstr>PURPOSE/SCOPE OF THE ACJA </vt:lpstr>
      <vt:lpstr>WALTER WAGBATSOMA V. FRN (2018) LPELR-43644(CA)</vt:lpstr>
      <vt:lpstr>Held:  </vt:lpstr>
      <vt:lpstr>OLD REGIME: FEDERAL REPUBLIC OF NIGERIA v. BABALOLA BORISADE (2015) LPELR-24301(SC)</vt:lpstr>
      <vt:lpstr>CHARGE NO: FHC/PHC/151C/2012 BETWEEN FEDERAL REPUBLIC OF NIGERIA V. AMBROSE OWURU (UNREPORTED)</vt:lpstr>
      <vt:lpstr>ADEOYE ADEKUNLE v. THE STATE (2018) LPELR-45386(CA)</vt:lpstr>
      <vt:lpstr>Held: </vt:lpstr>
      <vt:lpstr>SYLVA V. FRN (2014) LPELR- 23964 (CA)</vt:lpstr>
      <vt:lpstr>FRN V. OGBULAFOR &amp; ORS. (2012) LPELR-7947 (CA) </vt:lpstr>
      <vt:lpstr>ATTORNEY GENERAL, ONDO STATE V. ATTORNEY GENERAL FEDRATION (2002) 9 NWLR (PT 772)222</vt:lpstr>
      <vt:lpstr>PowerPoint Presentation</vt:lpstr>
      <vt:lpstr>NEW REGIME DAY-DAY-TRIAL/SPEEDY TRIAL </vt:lpstr>
      <vt:lpstr>PowerPoint Presentation</vt:lpstr>
      <vt:lpstr>MALARI V. LEIGH (2019) 3  NWLR (PT. 1659) 332 AT 368 </vt:lpstr>
      <vt:lpstr>PowerPoint Presentation</vt:lpstr>
      <vt:lpstr> CASE MANAGEMENT UGO-NGADI v. FRN (2018) LPELR-43903(SC) </vt:lpstr>
      <vt:lpstr>Held:</vt:lpstr>
      <vt:lpstr>LIBERAL REGIME OF BAIL UNDER THE ADNINISTRATION OF CRIMINAL JUSTICE ACT </vt:lpstr>
      <vt:lpstr>EYE V. FRN (2018) LPELR-43599(SC) </vt:lpstr>
      <vt:lpstr>OLUNIKE V. FRN (2016) ALL FWLR (PART 865) 58 AT PP. 91-93, 105-106 </vt:lpstr>
      <vt:lpstr>Held: </vt:lpstr>
      <vt:lpstr>STAY OF PROCEEDINGS UNDER THE ACJA, 2015 </vt:lpstr>
      <vt:lpstr>DARIYE V. FRN (2015) 6 NWLR (PT. 1467) 325</vt:lpstr>
      <vt:lpstr>OLISAH METUH V. FRN (2017) 4 NWLR (PT 1554) 108 AT 131 </vt:lpstr>
      <vt:lpstr>SARAKI V. FRN (2016) LPELR-40013(SC) </vt:lpstr>
      <vt:lpstr>CHUKWU V. IGP (2018) LPELR- 45249(CA)</vt:lpstr>
      <vt:lpstr>Held: </vt:lpstr>
      <vt:lpstr>EFFECT OF FAILURE TO COMPLY WITH ACJA IN TAKING CONFESSIONAL STATEMENTS </vt:lpstr>
      <vt:lpstr>OWHORUKE V COMMISSIONER OF POLICE (2015) 15 NWLR (PT. 1483) 557,576</vt:lpstr>
      <vt:lpstr>NNAJIOFOR V. FRN (2018) LPELR-43925(CA)</vt:lpstr>
      <vt:lpstr>HELD: </vt:lpstr>
      <vt:lpstr>WITNESSES PROTECTION </vt:lpstr>
      <vt:lpstr>CHIDIEBERE ONWUDIWE v. FEDERAL REPUBLIC OF NIGERIA (2018) LPELR-44499(CA)</vt:lpstr>
      <vt:lpstr>CONCLUSION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CSLS</cp:lastModifiedBy>
  <cp:revision>56</cp:revision>
  <dcterms:created xsi:type="dcterms:W3CDTF">2019-04-11T09:57:01Z</dcterms:created>
  <dcterms:modified xsi:type="dcterms:W3CDTF">2019-04-13T15:30:11Z</dcterms:modified>
</cp:coreProperties>
</file>