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5"/>
  </p:notesMasterIdLst>
  <p:sldIdLst>
    <p:sldId id="256" r:id="rId2"/>
    <p:sldId id="257" r:id="rId3"/>
    <p:sldId id="259" r:id="rId4"/>
    <p:sldId id="258" r:id="rId5"/>
    <p:sldId id="260" r:id="rId6"/>
    <p:sldId id="263" r:id="rId7"/>
    <p:sldId id="261" r:id="rId8"/>
    <p:sldId id="262" r:id="rId9"/>
    <p:sldId id="279" r:id="rId10"/>
    <p:sldId id="264"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9" d="100"/>
          <a:sy n="69" d="100"/>
        </p:scale>
        <p:origin x="-1416" y="-96"/>
      </p:cViewPr>
      <p:guideLst>
        <p:guide orient="horz" pos="2160"/>
        <p:guide pos="2880"/>
      </p:guideLst>
    </p:cSldViewPr>
  </p:slideViewPr>
  <p:notesTextViewPr>
    <p:cViewPr>
      <p:scale>
        <a:sx n="100" d="100"/>
        <a:sy n="100" d="100"/>
      </p:scale>
      <p:origin x="0" y="0"/>
    </p:cViewPr>
  </p:notesTextViewPr>
  <p:sorterViewPr>
    <p:cViewPr>
      <p:scale>
        <a:sx n="51" d="100"/>
        <a:sy n="51"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0D984EE-C449-4274-A1B3-75AC439E64E3}" type="datetimeFigureOut">
              <a:rPr lang="en-US" smtClean="0"/>
              <a:pPr/>
              <a:t>4/15/2019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4E0E43A-7409-4CCA-AAC4-46C505D0172F}" type="slidenum">
              <a:rPr lang="en-US" smtClean="0"/>
              <a:pPr/>
              <a:t>‹#›</a:t>
            </a:fld>
            <a:endParaRPr lang="en-US"/>
          </a:p>
        </p:txBody>
      </p:sp>
    </p:spTree>
    <p:extLst>
      <p:ext uri="{BB962C8B-B14F-4D97-AF65-F5344CB8AC3E}">
        <p14:creationId xmlns:p14="http://schemas.microsoft.com/office/powerpoint/2010/main" val="34073078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4E0E43A-7409-4CCA-AAC4-46C505D0172F}"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4E0E43A-7409-4CCA-AAC4-46C505D0172F}"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4E0E43A-7409-4CCA-AAC4-46C505D0172F}" type="slidenum">
              <a:rPr lang="en-US" smtClean="0"/>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20493C41-1C7B-4633-B392-5A6764076DA9}" type="datetimeFigureOut">
              <a:rPr lang="en-US" smtClean="0"/>
              <a:pPr/>
              <a:t>4/15/2019</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29087A2D-0FB9-4646-97DA-84419565036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0493C41-1C7B-4633-B392-5A6764076DA9}" type="datetimeFigureOut">
              <a:rPr lang="en-US" smtClean="0"/>
              <a:pPr/>
              <a:t>4/15/2019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9087A2D-0FB9-4646-97DA-84419565036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20493C41-1C7B-4633-B392-5A6764076DA9}" type="datetimeFigureOut">
              <a:rPr lang="en-US" smtClean="0"/>
              <a:pPr/>
              <a:t>4/15/2019</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29087A2D-0FB9-4646-97DA-84419565036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0493C41-1C7B-4633-B392-5A6764076DA9}" type="datetimeFigureOut">
              <a:rPr lang="en-US" smtClean="0"/>
              <a:pPr/>
              <a:t>4/15/2019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9087A2D-0FB9-4646-97DA-84419565036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20493C41-1C7B-4633-B392-5A6764076DA9}" type="datetimeFigureOut">
              <a:rPr lang="en-US" smtClean="0"/>
              <a:pPr/>
              <a:t>4/15/2019</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29087A2D-0FB9-4646-97DA-84419565036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0493C41-1C7B-4633-B392-5A6764076DA9}" type="datetimeFigureOut">
              <a:rPr lang="en-US" smtClean="0"/>
              <a:pPr/>
              <a:t>4/15/2019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9087A2D-0FB9-4646-97DA-84419565036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20493C41-1C7B-4633-B392-5A6764076DA9}" type="datetimeFigureOut">
              <a:rPr lang="en-US" smtClean="0"/>
              <a:pPr/>
              <a:t>4/15/2019</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29087A2D-0FB9-4646-97DA-84419565036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20493C41-1C7B-4633-B392-5A6764076DA9}" type="datetimeFigureOut">
              <a:rPr lang="en-US" smtClean="0"/>
              <a:pPr/>
              <a:t>4/15/2019</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29087A2D-0FB9-4646-97DA-84419565036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20493C41-1C7B-4633-B392-5A6764076DA9}" type="datetimeFigureOut">
              <a:rPr lang="en-US" smtClean="0"/>
              <a:pPr/>
              <a:t>4/15/2019</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29087A2D-0FB9-4646-97DA-84419565036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0493C41-1C7B-4633-B392-5A6764076DA9}" type="datetimeFigureOut">
              <a:rPr lang="en-US" smtClean="0"/>
              <a:pPr/>
              <a:t>4/15/2019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9087A2D-0FB9-4646-97DA-84419565036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20493C41-1C7B-4633-B392-5A6764076DA9}" type="datetimeFigureOut">
              <a:rPr lang="en-US" smtClean="0"/>
              <a:pPr/>
              <a:t>4/15/2019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9087A2D-0FB9-4646-97DA-844195650364}"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20493C41-1C7B-4633-B392-5A6764076DA9}" type="datetimeFigureOut">
              <a:rPr lang="en-US" smtClean="0"/>
              <a:pPr/>
              <a:t>4/15/2019</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29087A2D-0FB9-4646-97DA-84419565036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500" dirty="0" smtClean="0">
                <a:latin typeface="Tahoma" pitchFamily="34" charset="0"/>
                <a:ea typeface="Tahoma" pitchFamily="34" charset="0"/>
                <a:cs typeface="Tahoma" pitchFamily="34" charset="0"/>
              </a:rPr>
              <a:t>ARRAIGNMENT AND ADMINISTRATIVE ISSUES UNDER THE ACJA 2015</a:t>
            </a:r>
            <a:endParaRPr lang="en-US" sz="2500" dirty="0">
              <a:latin typeface="Tahoma" pitchFamily="34" charset="0"/>
              <a:ea typeface="Tahoma" pitchFamily="34" charset="0"/>
              <a:cs typeface="Tahoma" pitchFamily="34" charset="0"/>
            </a:endParaRPr>
          </a:p>
        </p:txBody>
      </p:sp>
      <p:sp>
        <p:nvSpPr>
          <p:cNvPr id="3" name="Subtitle 2"/>
          <p:cNvSpPr>
            <a:spLocks noGrp="1"/>
          </p:cNvSpPr>
          <p:nvPr>
            <p:ph type="subTitle" idx="1"/>
          </p:nvPr>
        </p:nvSpPr>
        <p:spPr/>
        <p:txBody>
          <a:bodyPr>
            <a:normAutofit fontScale="85000" lnSpcReduction="20000"/>
          </a:bodyPr>
          <a:lstStyle/>
          <a:p>
            <a:r>
              <a:rPr lang="en-US" sz="2000" dirty="0" smtClean="0"/>
              <a:t>By </a:t>
            </a:r>
          </a:p>
          <a:p>
            <a:r>
              <a:rPr lang="en-US" sz="2000" i="1" dirty="0" smtClean="0">
                <a:latin typeface="Verdana" pitchFamily="34" charset="0"/>
                <a:ea typeface="Verdana" pitchFamily="34" charset="0"/>
                <a:cs typeface="Verdana" pitchFamily="34" charset="0"/>
              </a:rPr>
              <a:t>Vincent </a:t>
            </a:r>
            <a:r>
              <a:rPr lang="en-US" sz="2000" i="1" dirty="0" err="1" smtClean="0">
                <a:latin typeface="Verdana" pitchFamily="34" charset="0"/>
                <a:ea typeface="Verdana" pitchFamily="34" charset="0"/>
                <a:cs typeface="Verdana" pitchFamily="34" charset="0"/>
              </a:rPr>
              <a:t>Adodo</a:t>
            </a:r>
            <a:r>
              <a:rPr lang="en-US" sz="2000" i="1" dirty="0" smtClean="0">
                <a:latin typeface="Verdana" pitchFamily="34" charset="0"/>
                <a:ea typeface="Verdana" pitchFamily="34" charset="0"/>
                <a:cs typeface="Verdana" pitchFamily="34" charset="0"/>
              </a:rPr>
              <a:t>, Esq., LL.M</a:t>
            </a:r>
          </a:p>
          <a:p>
            <a:r>
              <a:rPr lang="en-US" sz="2000" i="1" dirty="0" smtClean="0">
                <a:latin typeface="Verdana" pitchFamily="34" charset="0"/>
                <a:ea typeface="Verdana" pitchFamily="34" charset="0"/>
                <a:cs typeface="Verdana" pitchFamily="34" charset="0"/>
              </a:rPr>
              <a:t>Legal Practitioner and Consultant</a:t>
            </a:r>
          </a:p>
          <a:p>
            <a:r>
              <a:rPr lang="en-US" sz="2000" i="1" dirty="0" smtClean="0">
                <a:latin typeface="Verdana" pitchFamily="34" charset="0"/>
                <a:ea typeface="Verdana" pitchFamily="34" charset="0"/>
                <a:cs typeface="Verdana" pitchFamily="34" charset="0"/>
              </a:rPr>
              <a:t>Centre for Socio-Legal Studies, Abuja</a:t>
            </a:r>
          </a:p>
          <a:p>
            <a:endParaRPr lang="en-US" sz="2000" i="1" dirty="0">
              <a:latin typeface="Verdana" pitchFamily="34" charset="0"/>
              <a:ea typeface="Verdana" pitchFamily="34" charset="0"/>
              <a:cs typeface="Verdana" pitchFamily="34" charset="0"/>
            </a:endParaRPr>
          </a:p>
          <a:p>
            <a:endParaRPr lang="en-US" sz="2000" i="1" dirty="0" smtClean="0">
              <a:latin typeface="Verdana" pitchFamily="34" charset="0"/>
              <a:ea typeface="Verdana" pitchFamily="34" charset="0"/>
              <a:cs typeface="Verdana" pitchFamily="34" charset="0"/>
            </a:endParaRPr>
          </a:p>
          <a:p>
            <a:endParaRPr lang="en-US" sz="2000" i="1" dirty="0">
              <a:latin typeface="Verdana" pitchFamily="34" charset="0"/>
              <a:ea typeface="Verdana" pitchFamily="34" charset="0"/>
              <a:cs typeface="Verdana" pitchFamily="34" charset="0"/>
            </a:endParaRPr>
          </a:p>
          <a:p>
            <a:endParaRPr lang="en-US" sz="2000" i="1" dirty="0" smtClean="0">
              <a:latin typeface="Verdana" pitchFamily="34" charset="0"/>
              <a:ea typeface="Verdana" pitchFamily="34" charset="0"/>
              <a:cs typeface="Verdana" pitchFamily="34" charset="0"/>
            </a:endParaRPr>
          </a:p>
          <a:p>
            <a:endParaRPr lang="en-US" sz="2000" i="1" dirty="0">
              <a:latin typeface="Verdana" pitchFamily="34" charset="0"/>
              <a:ea typeface="Verdana" pitchFamily="34" charset="0"/>
              <a:cs typeface="Verdana" pitchFamily="34" charset="0"/>
            </a:endParaRPr>
          </a:p>
          <a:p>
            <a:endParaRPr lang="en-US" sz="2000" i="1" dirty="0" smtClean="0">
              <a:latin typeface="Verdana" pitchFamily="34" charset="0"/>
              <a:ea typeface="Verdana" pitchFamily="34" charset="0"/>
              <a:cs typeface="Verdana" pitchFamily="34" charset="0"/>
            </a:endParaRPr>
          </a:p>
          <a:p>
            <a:endParaRPr lang="en-US" sz="2000" i="1" dirty="0">
              <a:latin typeface="Verdana" pitchFamily="34" charset="0"/>
              <a:ea typeface="Verdana" pitchFamily="34" charset="0"/>
              <a:cs typeface="Verdana" pitchFamily="34" charset="0"/>
            </a:endParaRPr>
          </a:p>
          <a:p>
            <a:endParaRPr lang="en-US" sz="2000" i="1" dirty="0" smtClean="0">
              <a:latin typeface="Verdana" pitchFamily="34" charset="0"/>
              <a:ea typeface="Verdana" pitchFamily="34" charset="0"/>
              <a:cs typeface="Verdana" pitchFamily="34" charset="0"/>
            </a:endParaRPr>
          </a:p>
          <a:p>
            <a:endParaRPr lang="en-US" sz="2000" i="1" dirty="0">
              <a:latin typeface="Verdana" pitchFamily="34" charset="0"/>
              <a:ea typeface="Verdana" pitchFamily="34" charset="0"/>
              <a:cs typeface="Verdana" pitchFamily="34" charset="0"/>
            </a:endParaRPr>
          </a:p>
          <a:p>
            <a:endParaRPr lang="en-US" sz="2000" i="1" dirty="0" smtClean="0">
              <a:latin typeface="Verdana" pitchFamily="34" charset="0"/>
              <a:ea typeface="Verdana" pitchFamily="34" charset="0"/>
              <a:cs typeface="Verdana" pitchFamily="34" charset="0"/>
            </a:endParaRPr>
          </a:p>
          <a:p>
            <a:endParaRPr lang="en-US" sz="2000" i="1" dirty="0">
              <a:latin typeface="Verdana" pitchFamily="34" charset="0"/>
              <a:ea typeface="Verdana" pitchFamily="34" charset="0"/>
              <a:cs typeface="Verdana" pitchFamily="34" charset="0"/>
            </a:endParaRPr>
          </a:p>
          <a:p>
            <a:endParaRPr lang="en-US" sz="2000" i="1" dirty="0" smtClean="0">
              <a:latin typeface="Verdana" pitchFamily="34" charset="0"/>
              <a:ea typeface="Verdana" pitchFamily="34" charset="0"/>
              <a:cs typeface="Verdana" pitchFamily="34" charset="0"/>
            </a:endParaRP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Arraignment under the ACJA</a:t>
            </a:r>
            <a:endParaRPr lang="en-US" dirty="0"/>
          </a:p>
        </p:txBody>
      </p:sp>
      <p:sp>
        <p:nvSpPr>
          <p:cNvPr id="3" name="Content Placeholder 2"/>
          <p:cNvSpPr>
            <a:spLocks noGrp="1"/>
          </p:cNvSpPr>
          <p:nvPr>
            <p:ph idx="1"/>
          </p:nvPr>
        </p:nvSpPr>
        <p:spPr/>
        <p:txBody>
          <a:bodyPr>
            <a:normAutofit/>
          </a:bodyPr>
          <a:lstStyle/>
          <a:p>
            <a:r>
              <a:rPr lang="en-US" dirty="0" smtClean="0"/>
              <a:t>Section 356 (1) of ACJA makes similar provision.</a:t>
            </a:r>
          </a:p>
          <a:p>
            <a:r>
              <a:rPr lang="en-US" dirty="0" smtClean="0"/>
              <a:t> The provision is couched in simpler and shorter words.  Under this provision, a valid arraignment takes place once two elements are present:</a:t>
            </a:r>
          </a:p>
          <a:p>
            <a:pPr lvl="3">
              <a:buFont typeface="Wingdings" pitchFamily="2" charset="2"/>
              <a:buChar char="Ø"/>
            </a:pPr>
            <a:r>
              <a:rPr lang="en-US" dirty="0" smtClean="0"/>
              <a:t>The Court </a:t>
            </a:r>
            <a:r>
              <a:rPr lang="en-US" sz="2500" dirty="0" smtClean="0"/>
              <a:t> shall state or cause to be stated to the defendant the substance of the complaint; and</a:t>
            </a:r>
          </a:p>
          <a:p>
            <a:pPr lvl="3">
              <a:buFont typeface="Wingdings" pitchFamily="2" charset="2"/>
              <a:buChar char="Ø"/>
            </a:pPr>
            <a:r>
              <a:rPr lang="en-US" sz="2500" dirty="0" smtClean="0"/>
              <a:t>The court shall ask him whether he is guilty or not guilty.</a:t>
            </a:r>
            <a:endParaRPr lang="en-US" dirty="0"/>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356(1) ACJA in judicial context</a:t>
            </a:r>
            <a:endParaRPr lang="en-US" dirty="0"/>
          </a:p>
        </p:txBody>
      </p:sp>
      <p:sp>
        <p:nvSpPr>
          <p:cNvPr id="3" name="Content Placeholder 2"/>
          <p:cNvSpPr>
            <a:spLocks noGrp="1"/>
          </p:cNvSpPr>
          <p:nvPr>
            <p:ph sz="half" idx="1"/>
          </p:nvPr>
        </p:nvSpPr>
        <p:spPr/>
        <p:txBody>
          <a:bodyPr>
            <a:normAutofit fontScale="77500" lnSpcReduction="20000"/>
          </a:bodyPr>
          <a:lstStyle/>
          <a:p>
            <a:r>
              <a:rPr lang="en-US" dirty="0" smtClean="0"/>
              <a:t> </a:t>
            </a:r>
            <a:r>
              <a:rPr lang="en-US" i="1" dirty="0" err="1" smtClean="0"/>
              <a:t>Lufadeju</a:t>
            </a:r>
            <a:r>
              <a:rPr lang="en-US" i="1" dirty="0" smtClean="0"/>
              <a:t> v. Johnson</a:t>
            </a:r>
            <a:r>
              <a:rPr lang="en-US" dirty="0" smtClean="0"/>
              <a:t> ((2007) All FWLR (pt. 371) 1532 at 1537, per </a:t>
            </a:r>
            <a:r>
              <a:rPr lang="en-US" dirty="0" err="1" smtClean="0"/>
              <a:t>Kutigi</a:t>
            </a:r>
            <a:r>
              <a:rPr lang="en-US" dirty="0" smtClean="0"/>
              <a:t>, CJN (of blessed memory). </a:t>
            </a:r>
            <a:endParaRPr lang="en-US" dirty="0"/>
          </a:p>
        </p:txBody>
      </p:sp>
      <p:sp>
        <p:nvSpPr>
          <p:cNvPr id="4" name="Content Placeholder 3"/>
          <p:cNvSpPr>
            <a:spLocks noGrp="1"/>
          </p:cNvSpPr>
          <p:nvPr>
            <p:ph sz="half" idx="2"/>
          </p:nvPr>
        </p:nvSpPr>
        <p:spPr/>
        <p:txBody>
          <a:bodyPr>
            <a:normAutofit fontScale="77500" lnSpcReduction="20000"/>
          </a:bodyPr>
          <a:lstStyle/>
          <a:p>
            <a:r>
              <a:rPr lang="en-US" dirty="0" smtClean="0"/>
              <a:t>‘Arraignment involves </a:t>
            </a:r>
            <a:r>
              <a:rPr lang="en-US" u="sng" dirty="0" smtClean="0"/>
              <a:t>two things</a:t>
            </a:r>
            <a:r>
              <a:rPr lang="en-US" dirty="0" smtClean="0"/>
              <a:t>. One, </a:t>
            </a:r>
            <a:r>
              <a:rPr lang="en-US" u="sng" dirty="0" smtClean="0"/>
              <a:t>the reading of the charge or information to the accused</a:t>
            </a:r>
            <a:r>
              <a:rPr lang="en-US" dirty="0" smtClean="0"/>
              <a:t>. Two, </a:t>
            </a:r>
            <a:r>
              <a:rPr lang="en-US" u="sng" dirty="0" smtClean="0"/>
              <a:t>the response to the charge or information by a plea from the accused</a:t>
            </a:r>
            <a:r>
              <a:rPr lang="en-US" dirty="0" smtClean="0"/>
              <a:t>. The plea can either be guilty or not guilty. It is only when the above procedure is followed that a court of law will be said to have taken arraignment proceedings.’</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Arraignment of multiple defendants</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 </a:t>
            </a:r>
            <a:r>
              <a:rPr lang="en-US" dirty="0" smtClean="0"/>
              <a:t>   </a:t>
            </a:r>
            <a:r>
              <a:rPr lang="en-US" i="1" dirty="0" smtClean="0"/>
              <a:t>Suggested </a:t>
            </a:r>
            <a:r>
              <a:rPr lang="en-US" i="1" dirty="0" smtClean="0"/>
              <a:t>template</a:t>
            </a:r>
            <a:endParaRPr lang="en-US" dirty="0" smtClean="0"/>
          </a:p>
          <a:p>
            <a:r>
              <a:rPr lang="en-US" dirty="0" smtClean="0"/>
              <a:t>Court: The charge is read and explained to the 1</a:t>
            </a:r>
            <a:r>
              <a:rPr lang="en-US" baseline="30000" dirty="0" smtClean="0"/>
              <a:t>st</a:t>
            </a:r>
            <a:r>
              <a:rPr lang="en-US" dirty="0" smtClean="0"/>
              <a:t>, 2</a:t>
            </a:r>
            <a:r>
              <a:rPr lang="en-US" baseline="30000" dirty="0" smtClean="0"/>
              <a:t>nd</a:t>
            </a:r>
            <a:r>
              <a:rPr lang="en-US" dirty="0" smtClean="0"/>
              <a:t> and 3</a:t>
            </a:r>
            <a:r>
              <a:rPr lang="en-US" baseline="30000" dirty="0" smtClean="0"/>
              <a:t>rd</a:t>
            </a:r>
            <a:r>
              <a:rPr lang="en-US" dirty="0" smtClean="0"/>
              <a:t> defendants to the satisfaction of this Court.</a:t>
            </a:r>
          </a:p>
          <a:p>
            <a:r>
              <a:rPr lang="en-US" dirty="0" smtClean="0"/>
              <a:t>Count I: The 1</a:t>
            </a:r>
            <a:r>
              <a:rPr lang="en-US" baseline="30000" dirty="0" smtClean="0"/>
              <a:t>st</a:t>
            </a:r>
            <a:r>
              <a:rPr lang="en-US" dirty="0" smtClean="0"/>
              <a:t>, 2</a:t>
            </a:r>
            <a:r>
              <a:rPr lang="en-US" baseline="30000" dirty="0" smtClean="0"/>
              <a:t>nd</a:t>
            </a:r>
            <a:r>
              <a:rPr lang="en-US" dirty="0" smtClean="0"/>
              <a:t> and 3</a:t>
            </a:r>
            <a:r>
              <a:rPr lang="en-US" baseline="30000" dirty="0" smtClean="0"/>
              <a:t>rd</a:t>
            </a:r>
            <a:r>
              <a:rPr lang="en-US" dirty="0" smtClean="0"/>
              <a:t> defendant each states that he understands the count and he pleads not guilty.</a:t>
            </a:r>
          </a:p>
          <a:p>
            <a:r>
              <a:rPr lang="en-US" dirty="0" smtClean="0"/>
              <a:t>Count II: The 1</a:t>
            </a:r>
            <a:r>
              <a:rPr lang="en-US" baseline="30000" dirty="0" smtClean="0"/>
              <a:t>st</a:t>
            </a:r>
            <a:r>
              <a:rPr lang="en-US" dirty="0" smtClean="0"/>
              <a:t>, 2</a:t>
            </a:r>
            <a:r>
              <a:rPr lang="en-US" baseline="30000" dirty="0" smtClean="0"/>
              <a:t>nd</a:t>
            </a:r>
            <a:r>
              <a:rPr lang="en-US" dirty="0" smtClean="0"/>
              <a:t> and 3</a:t>
            </a:r>
            <a:r>
              <a:rPr lang="en-US" baseline="30000" dirty="0" smtClean="0"/>
              <a:t>rd</a:t>
            </a:r>
            <a:r>
              <a:rPr lang="en-US" dirty="0" smtClean="0"/>
              <a:t> defendant each states that he understands the count and he pleads not guilty. </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ADMINISTRATIVE ISSUES</a:t>
            </a:r>
            <a:endParaRPr lang="en-US" dirty="0"/>
          </a:p>
        </p:txBody>
      </p:sp>
      <p:sp>
        <p:nvSpPr>
          <p:cNvPr id="3" name="Subtitle 2"/>
          <p:cNvSpPr>
            <a:spLocks noGrp="1"/>
          </p:cNvSpPr>
          <p:nvPr>
            <p:ph type="subTitle" idx="1"/>
          </p:nvPr>
        </p:nvSpPr>
        <p:spPr/>
        <p:txBody>
          <a:bodyPr/>
          <a:lstStyle/>
          <a:p>
            <a:r>
              <a:rPr lang="en-US" dirty="0" smtClean="0"/>
              <a:t>DPP Legal Advise</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History of the DPP</a:t>
            </a:r>
            <a:endParaRPr lang="en-US" dirty="0"/>
          </a:p>
        </p:txBody>
      </p:sp>
      <p:sp>
        <p:nvSpPr>
          <p:cNvPr id="3" name="Content Placeholder 2"/>
          <p:cNvSpPr>
            <a:spLocks noGrp="1"/>
          </p:cNvSpPr>
          <p:nvPr>
            <p:ph idx="1"/>
          </p:nvPr>
        </p:nvSpPr>
        <p:spPr/>
        <p:txBody>
          <a:bodyPr>
            <a:normAutofit/>
          </a:bodyPr>
          <a:lstStyle/>
          <a:p>
            <a:r>
              <a:rPr lang="en-US" dirty="0" smtClean="0"/>
              <a:t>The office of the DPP is common to commonwealth jurisdictions.</a:t>
            </a:r>
          </a:p>
          <a:p>
            <a:r>
              <a:rPr lang="en-US" dirty="0" smtClean="0"/>
              <a:t> Created as an separate and distinct office in the public service of the Federation under the Republican Constitution of 1963.</a:t>
            </a:r>
          </a:p>
          <a:p>
            <a:r>
              <a:rPr lang="en-US" dirty="0" smtClean="0"/>
              <a:t>DPP used to have fairly wide discretion on prosecution of criminal matters. However, the AG now exercises supervisory powers over all criminal matters by virtue of section 174 and 211 of the 1999 CFRN.</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DPP’s Legal Advise- pre ACJA</a:t>
            </a:r>
            <a:endParaRPr lang="en-US" dirty="0"/>
          </a:p>
        </p:txBody>
      </p:sp>
      <p:sp>
        <p:nvSpPr>
          <p:cNvPr id="3" name="Content Placeholder 2"/>
          <p:cNvSpPr>
            <a:spLocks noGrp="1"/>
          </p:cNvSpPr>
          <p:nvPr>
            <p:ph idx="1"/>
          </p:nvPr>
        </p:nvSpPr>
        <p:spPr/>
        <p:txBody>
          <a:bodyPr/>
          <a:lstStyle/>
          <a:p>
            <a:r>
              <a:rPr lang="en-US" dirty="0" smtClean="0"/>
              <a:t>The DPP issues legal advise on whether or not a prima facie case has been made out against a suspect warranting his prosecution in court.</a:t>
            </a:r>
          </a:p>
          <a:p>
            <a:r>
              <a:rPr lang="en-US" dirty="0" smtClean="0"/>
              <a:t>After investigation, Police sends the case file to the MOJ for DPP’s advise.</a:t>
            </a:r>
          </a:p>
          <a:p>
            <a:r>
              <a:rPr lang="en-US" dirty="0" smtClean="0"/>
              <a:t>Delay in legal advise means that many ATPs are left to languish in prison custody without conviction or even trial. </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DPP Legal Advise- delay causes</a:t>
            </a:r>
            <a:endParaRPr lang="en-US" dirty="0"/>
          </a:p>
        </p:txBody>
      </p:sp>
      <p:sp>
        <p:nvSpPr>
          <p:cNvPr id="3" name="Content Placeholder 2"/>
          <p:cNvSpPr>
            <a:spLocks noGrp="1"/>
          </p:cNvSpPr>
          <p:nvPr>
            <p:ph idx="1"/>
          </p:nvPr>
        </p:nvSpPr>
        <p:spPr/>
        <p:txBody>
          <a:bodyPr/>
          <a:lstStyle/>
          <a:p>
            <a:r>
              <a:rPr lang="en-US" dirty="0" smtClean="0"/>
              <a:t>Failure of the police to conduct timely investigation.</a:t>
            </a:r>
          </a:p>
          <a:p>
            <a:r>
              <a:rPr lang="en-US" dirty="0" smtClean="0"/>
              <a:t>Refusal of the police to send case file to the MOJ for advise after investigation.</a:t>
            </a:r>
          </a:p>
          <a:p>
            <a:r>
              <a:rPr lang="en-US" dirty="0" smtClean="0"/>
              <a:t>Delay in the issuance of the advise by the DPP</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DPP Legal Advise- </a:t>
            </a:r>
            <a:r>
              <a:rPr lang="en-US" sz="2800" dirty="0" smtClean="0"/>
              <a:t>Consequences of delay</a:t>
            </a:r>
            <a:endParaRPr lang="en-US" sz="2800" dirty="0"/>
          </a:p>
        </p:txBody>
      </p:sp>
      <p:sp>
        <p:nvSpPr>
          <p:cNvPr id="3" name="Content Placeholder 2"/>
          <p:cNvSpPr>
            <a:spLocks noGrp="1"/>
          </p:cNvSpPr>
          <p:nvPr>
            <p:ph idx="1"/>
          </p:nvPr>
        </p:nvSpPr>
        <p:spPr/>
        <p:txBody>
          <a:bodyPr/>
          <a:lstStyle/>
          <a:p>
            <a:r>
              <a:rPr lang="en-US" dirty="0" smtClean="0"/>
              <a:t>Prison congestion- Section 294(1) ACJA.</a:t>
            </a:r>
          </a:p>
          <a:p>
            <a:r>
              <a:rPr lang="en-US" dirty="0" smtClean="0"/>
              <a:t>Loss of public confidence in the CJS.</a:t>
            </a:r>
          </a:p>
          <a:p>
            <a:r>
              <a:rPr lang="en-US" dirty="0" smtClean="0"/>
              <a:t>CJS suffers loss of integrity.</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DPP Legal Advise- ACJA</a:t>
            </a:r>
            <a:endParaRPr lang="en-US" dirty="0"/>
          </a:p>
        </p:txBody>
      </p:sp>
      <p:sp>
        <p:nvSpPr>
          <p:cNvPr id="3" name="Content Placeholder 2"/>
          <p:cNvSpPr>
            <a:spLocks noGrp="1"/>
          </p:cNvSpPr>
          <p:nvPr>
            <p:ph idx="1"/>
          </p:nvPr>
        </p:nvSpPr>
        <p:spPr/>
        <p:txBody>
          <a:bodyPr>
            <a:normAutofit lnSpcReduction="10000"/>
          </a:bodyPr>
          <a:lstStyle/>
          <a:p>
            <a:r>
              <a:rPr lang="en-US" dirty="0" smtClean="0"/>
              <a:t>Police under mandatory statutory duty to forward the case file to the office of the HAGF immediately after investigation- 376 (1) ACJA.</a:t>
            </a:r>
          </a:p>
          <a:p>
            <a:r>
              <a:rPr lang="en-US" dirty="0" smtClean="0"/>
              <a:t>HAGF statutorily bound to issue legal advise on such case file within </a:t>
            </a:r>
            <a:r>
              <a:rPr lang="en-US" b="1" dirty="0" smtClean="0"/>
              <a:t>14 days </a:t>
            </a:r>
            <a:r>
              <a:rPr lang="en-US" dirty="0" smtClean="0"/>
              <a:t>of receiving the case file from the police- S. 376(2). The obligation is mandatory, no discretion allowed given the use of the word ‘shall’.</a:t>
            </a:r>
          </a:p>
          <a:p>
            <a:r>
              <a:rPr lang="en-US" dirty="0" smtClean="0"/>
              <a:t>The Legal Advise shall be copied to the Court and the Court may act on it to make any necessary order in the case- 297(2) ACJA</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DPP Legal Advise</a:t>
            </a:r>
            <a:endParaRPr lang="en-US" dirty="0"/>
          </a:p>
        </p:txBody>
      </p:sp>
      <p:sp>
        <p:nvSpPr>
          <p:cNvPr id="3" name="Content Placeholder 2"/>
          <p:cNvSpPr>
            <a:spLocks noGrp="1"/>
          </p:cNvSpPr>
          <p:nvPr>
            <p:ph idx="1"/>
          </p:nvPr>
        </p:nvSpPr>
        <p:spPr/>
        <p:txBody>
          <a:bodyPr>
            <a:normAutofit/>
          </a:bodyPr>
          <a:lstStyle/>
          <a:p>
            <a:r>
              <a:rPr lang="en-US" b="1" dirty="0" smtClean="0"/>
              <a:t> HAGF </a:t>
            </a:r>
            <a:r>
              <a:rPr lang="en-US" dirty="0" smtClean="0"/>
              <a:t>and the Police are now under a statutory mandate to ensure that no citizen suffers restrain on his liberty due to delay in issuance of legal advise.</a:t>
            </a:r>
          </a:p>
          <a:p>
            <a:r>
              <a:rPr lang="en-US" dirty="0" smtClean="0"/>
              <a:t>HAGF and police could be liable in damages to any citizen who suffers incarceration in prison due to delay in issuance of legal advise.</a:t>
            </a:r>
          </a:p>
          <a:p>
            <a:r>
              <a:rPr lang="en-US" dirty="0" smtClean="0"/>
              <a:t>The court shall release the suspect from prison custody if the LA indicates that he has no case to answer- 297(3) ACJA.</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an arraignment</a:t>
            </a:r>
            <a:endParaRPr lang="en-US" dirty="0"/>
          </a:p>
        </p:txBody>
      </p:sp>
      <p:sp>
        <p:nvSpPr>
          <p:cNvPr id="3" name="Content Placeholder 2"/>
          <p:cNvSpPr>
            <a:spLocks noGrp="1"/>
          </p:cNvSpPr>
          <p:nvPr>
            <p:ph idx="1"/>
          </p:nvPr>
        </p:nvSpPr>
        <p:spPr/>
        <p:txBody>
          <a:bodyPr>
            <a:normAutofit lnSpcReduction="10000"/>
          </a:bodyPr>
          <a:lstStyle/>
          <a:p>
            <a:r>
              <a:rPr lang="en-US" dirty="0"/>
              <a:t>R</a:t>
            </a:r>
            <a:r>
              <a:rPr lang="en-US" dirty="0" smtClean="0"/>
              <a:t>eading and explanation of the charge in a criminal trial to the defendant by the Court.</a:t>
            </a:r>
          </a:p>
          <a:p>
            <a:r>
              <a:rPr lang="en-US" dirty="0" smtClean="0"/>
              <a:t>He pleads guilty or not guilty as the case may be.</a:t>
            </a:r>
          </a:p>
          <a:p>
            <a:r>
              <a:rPr lang="en-US" i="1" dirty="0" smtClean="0"/>
              <a:t>Section 36(6)(a) CFRN, 215 CPA, 187(1) CPC, 356(1) ACJA</a:t>
            </a:r>
          </a:p>
          <a:p>
            <a:r>
              <a:rPr lang="en-US" sz="2500" i="1" dirty="0" smtClean="0"/>
              <a:t>Ibrahim v. Federal Republic of Nigeria </a:t>
            </a:r>
            <a:r>
              <a:rPr lang="en-US" sz="2500" dirty="0" smtClean="0"/>
              <a:t>(2016) All FWLR (pt. 829) 1093 at 1102 G-H</a:t>
            </a:r>
          </a:p>
          <a:p>
            <a:r>
              <a:rPr lang="en-US" dirty="0" smtClean="0"/>
              <a:t>Arraignment- a constitutional right of fair hearing, the commencement of a criminal trial and it is fundamental to the jurisdiction of the court.</a:t>
            </a:r>
          </a:p>
          <a:p>
            <a:pPr>
              <a:buNone/>
            </a:pPr>
            <a:endParaRPr lang="en-US" dirty="0"/>
          </a:p>
        </p:txBody>
      </p:sp>
    </p:spTree>
  </p:cSld>
  <p:clrMapOvr>
    <a:masterClrMapping/>
  </p:clrMapOvr>
  <p:transition>
    <p:wip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ACJMC</a:t>
            </a:r>
            <a:endParaRPr lang="en-US" dirty="0"/>
          </a:p>
        </p:txBody>
      </p:sp>
      <p:sp>
        <p:nvSpPr>
          <p:cNvPr id="3" name="Content Placeholder 2"/>
          <p:cNvSpPr>
            <a:spLocks noGrp="1"/>
          </p:cNvSpPr>
          <p:nvPr>
            <p:ph idx="1"/>
          </p:nvPr>
        </p:nvSpPr>
        <p:spPr/>
        <p:txBody>
          <a:bodyPr>
            <a:normAutofit/>
          </a:bodyPr>
          <a:lstStyle/>
          <a:p>
            <a:r>
              <a:rPr lang="en-US" dirty="0" smtClean="0"/>
              <a:t>S. 469 (1) of ACJA creates the Administration of Criminal Justice Monitoring Committee (ACJMC)</a:t>
            </a:r>
          </a:p>
          <a:p>
            <a:r>
              <a:rPr lang="en-US" dirty="0" smtClean="0"/>
              <a:t>It is established to ensure synergy among the stakeholders in the criminal justice sector.</a:t>
            </a:r>
          </a:p>
          <a:p>
            <a:r>
              <a:rPr lang="en-US" dirty="0" smtClean="0"/>
              <a:t>Composition is enumerated in section 469(2) ACJA.  FCT CJ- Chairman, AGF, JFHC, IGP, CGP, LACON, NBA and NHRC as members. </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ACJMC-functions</a:t>
            </a:r>
            <a:endParaRPr lang="en-US" dirty="0"/>
          </a:p>
        </p:txBody>
      </p:sp>
      <p:sp>
        <p:nvSpPr>
          <p:cNvPr id="3" name="Content Placeholder 2"/>
          <p:cNvSpPr>
            <a:spLocks noGrp="1"/>
          </p:cNvSpPr>
          <p:nvPr>
            <p:ph idx="1"/>
          </p:nvPr>
        </p:nvSpPr>
        <p:spPr/>
        <p:txBody>
          <a:bodyPr>
            <a:normAutofit/>
          </a:bodyPr>
          <a:lstStyle/>
          <a:p>
            <a:r>
              <a:rPr lang="en-US" dirty="0" smtClean="0"/>
              <a:t>Functions/ Role are both coordinative and supervisory.- S. 470 ACJA.</a:t>
            </a:r>
          </a:p>
          <a:p>
            <a:r>
              <a:rPr lang="en-US" dirty="0" smtClean="0"/>
              <a:t>ACJMC is saddled with the responsibility of ensuring effective application of ACJA by relevant agencies- S. 470(1)</a:t>
            </a:r>
          </a:p>
          <a:p>
            <a:r>
              <a:rPr lang="en-US" dirty="0" smtClean="0"/>
              <a:t>S. 470(2)- ACJMC saddled with other functions/roles- Supervisory roles conferred on the ACJMC to ensure that criminal matters are diligently and expeditiously treated and prison congestion reduced to the barest minimum.</a:t>
            </a:r>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ACJMC cont.</a:t>
            </a:r>
            <a:endParaRPr lang="en-US" dirty="0"/>
          </a:p>
        </p:txBody>
      </p:sp>
      <p:sp>
        <p:nvSpPr>
          <p:cNvPr id="3" name="Content Placeholder 2"/>
          <p:cNvSpPr>
            <a:spLocks noGrp="1"/>
          </p:cNvSpPr>
          <p:nvPr>
            <p:ph idx="1"/>
          </p:nvPr>
        </p:nvSpPr>
        <p:spPr/>
        <p:txBody>
          <a:bodyPr>
            <a:normAutofit/>
          </a:bodyPr>
          <a:lstStyle/>
          <a:p>
            <a:r>
              <a:rPr lang="en-US" dirty="0" smtClean="0"/>
              <a:t>ACJMC has a duty to submit quarterly report of activities to the CJN.</a:t>
            </a:r>
          </a:p>
          <a:p>
            <a:r>
              <a:rPr lang="en-US" dirty="0" smtClean="0"/>
              <a:t>ACJMC has power to demand and access any information from any stakeholder in the CJS- S. 475.</a:t>
            </a:r>
          </a:p>
          <a:p>
            <a:r>
              <a:rPr lang="en-US" dirty="0" smtClean="0"/>
              <a:t> ACJMC has power to demand accountability from stakeholders in the sector.</a:t>
            </a:r>
          </a:p>
          <a:p>
            <a:r>
              <a:rPr lang="en-US" dirty="0" smtClean="0"/>
              <a:t>ACJMC- Watchdog of criminal justice stakeholders.</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 FOR YOUR ATTENTION</a:t>
            </a:r>
            <a:endParaRPr lang="en-US" dirty="0"/>
          </a:p>
        </p:txBody>
      </p:sp>
      <p:sp>
        <p:nvSpPr>
          <p:cNvPr id="3" name="Text Placeholder 2"/>
          <p:cNvSpPr>
            <a:spLocks noGrp="1"/>
          </p:cNvSpPr>
          <p:nvPr>
            <p:ph type="body" idx="1"/>
          </p:nvPr>
        </p:nvSpPr>
        <p:spPr/>
        <p:txBody>
          <a:bodyPr/>
          <a:lstStyle/>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Elements of a valid arraignment</a:t>
            </a:r>
            <a:endParaRPr lang="en-US" dirty="0"/>
          </a:p>
        </p:txBody>
      </p:sp>
      <p:sp>
        <p:nvSpPr>
          <p:cNvPr id="3" name="Content Placeholder 2"/>
          <p:cNvSpPr>
            <a:spLocks noGrp="1"/>
          </p:cNvSpPr>
          <p:nvPr>
            <p:ph idx="1"/>
          </p:nvPr>
        </p:nvSpPr>
        <p:spPr/>
        <p:txBody>
          <a:bodyPr>
            <a:normAutofit/>
          </a:bodyPr>
          <a:lstStyle/>
          <a:p>
            <a:r>
              <a:rPr lang="en-US" dirty="0" smtClean="0"/>
              <a:t>Defendant is placed before the court unfettered unless he is violent or court otherwise directs;</a:t>
            </a:r>
          </a:p>
          <a:p>
            <a:r>
              <a:rPr lang="en-US" dirty="0" smtClean="0"/>
              <a:t>The charge is read and explained to the defendant to the satisfaction of the court;</a:t>
            </a:r>
          </a:p>
          <a:p>
            <a:r>
              <a:rPr lang="en-US" dirty="0" smtClean="0"/>
              <a:t>The defendant is called to plead thereto, to answer whether he is guilty or not guilty.</a:t>
            </a:r>
          </a:p>
          <a:p>
            <a:pPr>
              <a:buFont typeface="Wingdings" pitchFamily="2" charset="2"/>
              <a:buChar char="v"/>
            </a:pPr>
            <a:r>
              <a:rPr lang="en-US" dirty="0" smtClean="0"/>
              <a:t>Failure to comply with any of these will lead to the proceedings being declared a nullity-</a:t>
            </a:r>
          </a:p>
          <a:p>
            <a:pPr>
              <a:buFont typeface="Wingdings" pitchFamily="2" charset="2"/>
              <a:buChar char="v"/>
            </a:pPr>
            <a:r>
              <a:rPr lang="en-US" sz="2700" b="1" i="1" dirty="0" err="1" smtClean="0"/>
              <a:t>Idemudia</a:t>
            </a:r>
            <a:r>
              <a:rPr lang="en-US" sz="2700" b="1" i="1" dirty="0" smtClean="0"/>
              <a:t> v. The State </a:t>
            </a:r>
            <a:r>
              <a:rPr lang="en-US" sz="2700" b="1" dirty="0" smtClean="0"/>
              <a:t>(1999) 1 NWLR (pt. 610) 202 at 214 paragraphs C-D</a:t>
            </a:r>
            <a:r>
              <a:rPr lang="en-US" sz="2700" dirty="0" smtClean="0"/>
              <a:t> </a:t>
            </a:r>
            <a:endParaRPr lang="en-US" sz="2700" dirty="0"/>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000" dirty="0" smtClean="0"/>
              <a:t>5 Problems of arraignment Identified</a:t>
            </a:r>
            <a:endParaRPr lang="en-US" sz="3000" dirty="0"/>
          </a:p>
        </p:txBody>
      </p:sp>
      <p:sp>
        <p:nvSpPr>
          <p:cNvPr id="3" name="Content Placeholder 2"/>
          <p:cNvSpPr>
            <a:spLocks noGrp="1"/>
          </p:cNvSpPr>
          <p:nvPr>
            <p:ph idx="1"/>
          </p:nvPr>
        </p:nvSpPr>
        <p:spPr/>
        <p:txBody>
          <a:bodyPr>
            <a:normAutofit/>
          </a:bodyPr>
          <a:lstStyle/>
          <a:p>
            <a:pPr marL="0" indent="0">
              <a:buNone/>
            </a:pPr>
            <a:r>
              <a:rPr lang="en-US" i="1" dirty="0"/>
              <a:t> </a:t>
            </a:r>
            <a:r>
              <a:rPr lang="en-US" i="1" dirty="0" smtClean="0"/>
              <a:t>  Crisis of technicalities</a:t>
            </a:r>
          </a:p>
          <a:p>
            <a:r>
              <a:rPr lang="en-US" dirty="0" smtClean="0"/>
              <a:t>Inadvertence or omission of trial courts to make a note in the record of proceedings that the </a:t>
            </a:r>
            <a:r>
              <a:rPr lang="en-US" i="1" dirty="0" smtClean="0"/>
              <a:t>charge was read and explained to the defendant.</a:t>
            </a:r>
            <a:r>
              <a:rPr lang="en-US" dirty="0" smtClean="0"/>
              <a:t>- </a:t>
            </a:r>
            <a:r>
              <a:rPr lang="en-US" i="1" dirty="0" err="1" smtClean="0"/>
              <a:t>Kajubo</a:t>
            </a:r>
            <a:r>
              <a:rPr lang="en-US" i="1" dirty="0" smtClean="0"/>
              <a:t> v. State </a:t>
            </a:r>
            <a:r>
              <a:rPr lang="en-US" dirty="0" smtClean="0"/>
              <a:t>(1988) NWLR (pt. 73), </a:t>
            </a:r>
            <a:r>
              <a:rPr lang="en-US" i="1" dirty="0" err="1" smtClean="0"/>
              <a:t>Pualinus</a:t>
            </a:r>
            <a:r>
              <a:rPr lang="en-US" i="1" dirty="0" smtClean="0"/>
              <a:t> </a:t>
            </a:r>
            <a:r>
              <a:rPr lang="en-US" i="1" dirty="0" err="1" smtClean="0"/>
              <a:t>Tobby</a:t>
            </a:r>
            <a:r>
              <a:rPr lang="en-US" i="1" dirty="0" smtClean="0"/>
              <a:t> v. The State </a:t>
            </a:r>
            <a:r>
              <a:rPr lang="en-US" dirty="0" smtClean="0"/>
              <a:t>(2001) FWLR (pt. 52) 2081 </a:t>
            </a:r>
          </a:p>
          <a:p>
            <a:r>
              <a:rPr lang="en-US" dirty="0" smtClean="0"/>
              <a:t>Inadvertence or omission of court to take a fresh plea when trial commences afresh or after amendment of charges-</a:t>
            </a:r>
            <a:r>
              <a:rPr lang="en-US" sz="2500" dirty="0" smtClean="0"/>
              <a:t> </a:t>
            </a:r>
            <a:r>
              <a:rPr lang="en-US" sz="2500" i="1" dirty="0" err="1" smtClean="0"/>
              <a:t>Audu</a:t>
            </a:r>
            <a:r>
              <a:rPr lang="en-US" sz="2500" i="1" dirty="0" smtClean="0"/>
              <a:t> Yusuf v. State</a:t>
            </a:r>
            <a:r>
              <a:rPr lang="en-US" sz="2500" b="1" i="1" dirty="0" smtClean="0"/>
              <a:t> </a:t>
            </a:r>
            <a:r>
              <a:rPr lang="en-US" sz="2500" dirty="0" smtClean="0"/>
              <a:t>(2011) All FWLR (pt. 564) 160.</a:t>
            </a:r>
            <a:endParaRPr lang="en-US" sz="2500" dirty="0"/>
          </a:p>
        </p:txBody>
      </p:sp>
    </p:spTree>
  </p:cSld>
  <p:clrMapOvr>
    <a:masterClrMapping/>
  </p:clrMapOvr>
  <p:transition>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 cont.</a:t>
            </a:r>
            <a:endParaRPr lang="en-US" dirty="0"/>
          </a:p>
        </p:txBody>
      </p:sp>
      <p:sp>
        <p:nvSpPr>
          <p:cNvPr id="3" name="Content Placeholder 2"/>
          <p:cNvSpPr>
            <a:spLocks noGrp="1"/>
          </p:cNvSpPr>
          <p:nvPr>
            <p:ph idx="1"/>
          </p:nvPr>
        </p:nvSpPr>
        <p:spPr/>
        <p:txBody>
          <a:bodyPr/>
          <a:lstStyle/>
          <a:p>
            <a:r>
              <a:rPr lang="en-US" dirty="0" smtClean="0"/>
              <a:t>Omission to take the plea of defendant on one of the counts in a charge- </a:t>
            </a:r>
            <a:r>
              <a:rPr lang="en-US" i="1" dirty="0" smtClean="0"/>
              <a:t>Musa v. State </a:t>
            </a:r>
            <a:r>
              <a:rPr lang="en-US" dirty="0" smtClean="0"/>
              <a:t>(2017) All FWLR (pt. 887) 1.</a:t>
            </a:r>
          </a:p>
          <a:p>
            <a:r>
              <a:rPr lang="en-US" dirty="0" smtClean="0"/>
              <a:t> Omission or inadvertence of trial court to explain the elements of an offence to a defendant pleading guilty- </a:t>
            </a:r>
            <a:r>
              <a:rPr lang="en-US" i="1" dirty="0" err="1" smtClean="0"/>
              <a:t>Kayode</a:t>
            </a:r>
            <a:r>
              <a:rPr lang="en-US" i="1" dirty="0" smtClean="0"/>
              <a:t> v. State</a:t>
            </a:r>
            <a:r>
              <a:rPr lang="en-US" dirty="0" smtClean="0"/>
              <a:t>(2008) All FWLR (pt. 402) 1014.</a:t>
            </a:r>
          </a:p>
          <a:p>
            <a:pPr>
              <a:buNone/>
            </a:pPr>
            <a:endParaRPr lang="en-US" dirty="0" smtClean="0"/>
          </a:p>
        </p:txBody>
      </p:sp>
    </p:spTree>
  </p:cSld>
  <p:clrMapOvr>
    <a:masterClrMapping/>
  </p:clrMapOvr>
  <p:transition>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 of arraignment</a:t>
            </a:r>
            <a:endParaRPr lang="en-US" dirty="0"/>
          </a:p>
        </p:txBody>
      </p:sp>
      <p:sp>
        <p:nvSpPr>
          <p:cNvPr id="3" name="Content Placeholder 2"/>
          <p:cNvSpPr>
            <a:spLocks noGrp="1"/>
          </p:cNvSpPr>
          <p:nvPr>
            <p:ph idx="1"/>
          </p:nvPr>
        </p:nvSpPr>
        <p:spPr/>
        <p:txBody>
          <a:bodyPr/>
          <a:lstStyle/>
          <a:p>
            <a:r>
              <a:rPr lang="en-US" dirty="0" smtClean="0"/>
              <a:t>Arraignment of multiple defendants on several counts as in the case of </a:t>
            </a:r>
            <a:r>
              <a:rPr lang="en-US" i="1" dirty="0" smtClean="0"/>
              <a:t>Hassan v. Federal Republic of Nigeria </a:t>
            </a:r>
            <a:r>
              <a:rPr lang="en-US" dirty="0" smtClean="0"/>
              <a:t>((2017) All FWLR (pt. 896) 1808.</a:t>
            </a:r>
          </a:p>
          <a:p>
            <a:r>
              <a:rPr lang="en-US" dirty="0" smtClean="0"/>
              <a:t>Many convictions have been set aside based on these issues.</a:t>
            </a:r>
          </a:p>
        </p:txBody>
      </p:sp>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300" dirty="0" smtClean="0"/>
              <a:t>Change of Judicial attitude- pre ACJA.</a:t>
            </a:r>
            <a:endParaRPr lang="en-US" sz="3300" dirty="0"/>
          </a:p>
        </p:txBody>
      </p:sp>
      <p:sp>
        <p:nvSpPr>
          <p:cNvPr id="3" name="Content Placeholder 2"/>
          <p:cNvSpPr>
            <a:spLocks noGrp="1"/>
          </p:cNvSpPr>
          <p:nvPr>
            <p:ph idx="1"/>
          </p:nvPr>
        </p:nvSpPr>
        <p:spPr/>
        <p:txBody>
          <a:bodyPr>
            <a:normAutofit fontScale="92500" lnSpcReduction="20000"/>
          </a:bodyPr>
          <a:lstStyle/>
          <a:p>
            <a:pPr algn="just"/>
            <a:r>
              <a:rPr lang="en-US" dirty="0" smtClean="0"/>
              <a:t>Over the years, courts, including the SC, have become less technical in their application of S. 215 of the CPA.- </a:t>
            </a:r>
            <a:r>
              <a:rPr lang="en-US" i="1" dirty="0" err="1" smtClean="0"/>
              <a:t>Ogunye</a:t>
            </a:r>
            <a:r>
              <a:rPr lang="en-US" i="1" dirty="0" smtClean="0"/>
              <a:t> v. State </a:t>
            </a:r>
            <a:r>
              <a:rPr lang="en-US" dirty="0" smtClean="0"/>
              <a:t>(1999) 5 NWLR (pt. 604) 548 at 567. </a:t>
            </a:r>
            <a:r>
              <a:rPr lang="en-US" i="1" dirty="0" smtClean="0"/>
              <a:t>compared with </a:t>
            </a:r>
            <a:r>
              <a:rPr lang="en-US" i="1" dirty="0" err="1" smtClean="0"/>
              <a:t>Kajubo</a:t>
            </a:r>
            <a:r>
              <a:rPr lang="en-US" i="1" dirty="0" smtClean="0"/>
              <a:t> v. State </a:t>
            </a:r>
            <a:r>
              <a:rPr lang="en-US" dirty="0" smtClean="0"/>
              <a:t>(Supra).</a:t>
            </a:r>
          </a:p>
          <a:p>
            <a:pPr algn="just"/>
            <a:endParaRPr lang="en-US" dirty="0" smtClean="0"/>
          </a:p>
          <a:p>
            <a:pPr algn="just"/>
            <a:r>
              <a:rPr lang="en-US" dirty="0" smtClean="0"/>
              <a:t> The SC has held severally that the omission of the trial court to record that </a:t>
            </a:r>
            <a:r>
              <a:rPr lang="en-US" i="1" dirty="0" smtClean="0"/>
              <a:t>the charge was read and explained to the defendant</a:t>
            </a:r>
            <a:r>
              <a:rPr lang="en-US" dirty="0" smtClean="0"/>
              <a:t> will not per se render the proceedings a nullity- </a:t>
            </a:r>
            <a:r>
              <a:rPr lang="en-US" i="1" dirty="0" smtClean="0"/>
              <a:t> </a:t>
            </a:r>
            <a:r>
              <a:rPr lang="en-US" i="1" dirty="0" err="1" smtClean="0"/>
              <a:t>Okeke</a:t>
            </a:r>
            <a:r>
              <a:rPr lang="en-US" i="1" dirty="0" smtClean="0"/>
              <a:t> v. State</a:t>
            </a:r>
            <a:r>
              <a:rPr lang="en-US" dirty="0" smtClean="0"/>
              <a:t> (2016) All FWLR (pt. 839) 988 at 1004, </a:t>
            </a:r>
            <a:r>
              <a:rPr lang="en-US" i="1" dirty="0" smtClean="0"/>
              <a:t>Emmanuel </a:t>
            </a:r>
            <a:r>
              <a:rPr lang="en-US" i="1" dirty="0" err="1" smtClean="0"/>
              <a:t>Olabode</a:t>
            </a:r>
            <a:r>
              <a:rPr lang="en-US" i="1" dirty="0" smtClean="0"/>
              <a:t> v. State </a:t>
            </a:r>
            <a:r>
              <a:rPr lang="en-US" dirty="0" smtClean="0"/>
              <a:t>(2009) All FWLR (pt. 500) 607.</a:t>
            </a:r>
          </a:p>
          <a:p>
            <a:pPr>
              <a:buNone/>
            </a:pPr>
            <a:r>
              <a:rPr lang="en-US" dirty="0" smtClean="0"/>
              <a:t> </a:t>
            </a:r>
            <a:endParaRPr lang="en-US" dirty="0"/>
          </a:p>
        </p:txBody>
      </p:sp>
    </p:spTree>
  </p:cSld>
  <p:clrMapOvr>
    <a:masterClrMapping/>
  </p:clrMapOvr>
  <p:transition>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smtClean="0"/>
              <a:t>Change of judicial attitude</a:t>
            </a:r>
            <a:r>
              <a:rPr lang="en-US" dirty="0" smtClean="0"/>
              <a:t>-</a:t>
            </a:r>
            <a:r>
              <a:rPr lang="en-US" sz="2300" dirty="0" smtClean="0"/>
              <a:t>pre- ACJA</a:t>
            </a:r>
            <a:endParaRPr lang="en-US" dirty="0"/>
          </a:p>
        </p:txBody>
      </p:sp>
      <p:sp>
        <p:nvSpPr>
          <p:cNvPr id="3" name="Content Placeholder 2"/>
          <p:cNvSpPr>
            <a:spLocks noGrp="1"/>
          </p:cNvSpPr>
          <p:nvPr>
            <p:ph idx="1"/>
          </p:nvPr>
        </p:nvSpPr>
        <p:spPr/>
        <p:txBody>
          <a:bodyPr>
            <a:normAutofit/>
          </a:bodyPr>
          <a:lstStyle/>
          <a:p>
            <a:r>
              <a:rPr lang="en-US" dirty="0" smtClean="0"/>
              <a:t>Where the defendant indicates that he understands the language of the court, the need to explain the charge to him no longer arises-  </a:t>
            </a:r>
            <a:r>
              <a:rPr lang="en-US" i="1" dirty="0" err="1" smtClean="0"/>
              <a:t>Omokuwajo</a:t>
            </a:r>
            <a:r>
              <a:rPr lang="en-US" i="1" dirty="0" smtClean="0"/>
              <a:t> v. Federal Republic of Nigeria</a:t>
            </a:r>
            <a:r>
              <a:rPr lang="en-US" dirty="0" smtClean="0"/>
              <a:t> (2013) 9 NWLR (pt. 1359) 300 at 323 to 324.</a:t>
            </a:r>
          </a:p>
          <a:p>
            <a:r>
              <a:rPr lang="en-US" i="1" dirty="0" smtClean="0"/>
              <a:t> </a:t>
            </a:r>
            <a:r>
              <a:rPr lang="en-US" dirty="0" smtClean="0"/>
              <a:t>Nothing in the law  stipulates that the Judge must note in the record that he is satisfied that the charge was read and explained to the defendant. The issue of satisfaction is subjective and not objective.</a:t>
            </a:r>
          </a:p>
          <a:p>
            <a:endParaRPr lang="en-US" i="1" dirty="0"/>
          </a:p>
        </p:txBody>
      </p:sp>
    </p:spTree>
  </p:cSld>
  <p:clrMapOvr>
    <a:masterClrMapping/>
  </p:clrMapOvr>
  <p:transition>
    <p:pull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ARRAIGNMENT UNDER ACJA</a:t>
            </a:r>
            <a:endParaRPr lang="en-US" dirty="0"/>
          </a:p>
        </p:txBody>
      </p:sp>
      <p:sp>
        <p:nvSpPr>
          <p:cNvPr id="3" name="Content Placeholder 2"/>
          <p:cNvSpPr>
            <a:spLocks noGrp="1"/>
          </p:cNvSpPr>
          <p:nvPr>
            <p:ph idx="1"/>
          </p:nvPr>
        </p:nvSpPr>
        <p:spPr/>
        <p:txBody>
          <a:bodyPr>
            <a:normAutofit lnSpcReduction="10000"/>
          </a:bodyPr>
          <a:lstStyle/>
          <a:p>
            <a:r>
              <a:rPr lang="en-US" dirty="0" smtClean="0"/>
              <a:t>S. 271 (2) of the Act makes provision for the arraignment of a </a:t>
            </a:r>
            <a:r>
              <a:rPr lang="en-US" dirty="0" err="1" smtClean="0"/>
              <a:t>defen</a:t>
            </a:r>
            <a:r>
              <a:rPr lang="en-US" dirty="0" smtClean="0"/>
              <a:t> </a:t>
            </a:r>
            <a:r>
              <a:rPr lang="en-US" dirty="0" err="1" smtClean="0"/>
              <a:t>dant</a:t>
            </a:r>
            <a:r>
              <a:rPr lang="en-US" dirty="0" smtClean="0"/>
              <a:t>.</a:t>
            </a:r>
          </a:p>
          <a:p>
            <a:r>
              <a:rPr lang="en-US" dirty="0"/>
              <a:t> </a:t>
            </a:r>
            <a:r>
              <a:rPr lang="en-US" dirty="0" smtClean="0"/>
              <a:t>The defendant must be brought before the Court unfettered unless the court orders otherwise</a:t>
            </a:r>
          </a:p>
          <a:p>
            <a:r>
              <a:rPr lang="en-US" dirty="0" smtClean="0"/>
              <a:t>The charge/information shall be read over and explained to him to the satisfaction of the court by the registrar or other officer of the court</a:t>
            </a:r>
          </a:p>
          <a:p>
            <a:r>
              <a:rPr lang="en-US" dirty="0" smtClean="0"/>
              <a:t>Defendant shall be called upon to plead to the charge unless he object on grounds of non-service.</a:t>
            </a:r>
            <a:endParaRPr lang="en-US" dirty="0"/>
          </a:p>
        </p:txBody>
      </p:sp>
    </p:spTree>
    <p:extLst>
      <p:ext uri="{BB962C8B-B14F-4D97-AF65-F5344CB8AC3E}">
        <p14:creationId xmlns:p14="http://schemas.microsoft.com/office/powerpoint/2010/main" val="192821980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1079</TotalTime>
  <Words>1565</Words>
  <Application>Microsoft Office PowerPoint</Application>
  <PresentationFormat>On-screen Show (4:3)</PresentationFormat>
  <Paragraphs>107</Paragraphs>
  <Slides>23</Slides>
  <Notes>3</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Opulent</vt:lpstr>
      <vt:lpstr>ARRAIGNMENT AND ADMINISTRATIVE ISSUES UNDER THE ACJA 2015</vt:lpstr>
      <vt:lpstr>What is an arraignment</vt:lpstr>
      <vt:lpstr>Elements of a valid arraignment</vt:lpstr>
      <vt:lpstr>5 Problems of arraignment Identified</vt:lpstr>
      <vt:lpstr>Problems cont.</vt:lpstr>
      <vt:lpstr>Problems of arraignment</vt:lpstr>
      <vt:lpstr>Change of Judicial attitude- pre ACJA.</vt:lpstr>
      <vt:lpstr>Change of judicial attitude-pre- ACJA</vt:lpstr>
      <vt:lpstr>ARRAIGNMENT UNDER ACJA</vt:lpstr>
      <vt:lpstr>Arraignment under the ACJA</vt:lpstr>
      <vt:lpstr>356(1) ACJA in judicial context</vt:lpstr>
      <vt:lpstr>Arraignment of multiple defendants</vt:lpstr>
      <vt:lpstr>ADMINISTRATIVE ISSUES</vt:lpstr>
      <vt:lpstr>History of the DPP</vt:lpstr>
      <vt:lpstr>DPP’s Legal Advise- pre ACJA</vt:lpstr>
      <vt:lpstr>DPP Legal Advise- delay causes</vt:lpstr>
      <vt:lpstr>DPP Legal Advise- Consequences of delay</vt:lpstr>
      <vt:lpstr>DPP Legal Advise- ACJA</vt:lpstr>
      <vt:lpstr>DPP Legal Advise</vt:lpstr>
      <vt:lpstr>ACJMC</vt:lpstr>
      <vt:lpstr>ACJMC-functions</vt:lpstr>
      <vt:lpstr>ACJMC cont.</vt:lpstr>
      <vt:lpstr>THANK YOU FOR YOUR ATTENTION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ARRAIGNMENT PROBLEMS, ADMINISTRATIVE ISSUES AND ALTERNATIVES TO IMPRISONMENT UNDER THE ACJA 2015</dc:title>
  <dc:creator>Mycohology</dc:creator>
  <cp:lastModifiedBy>user</cp:lastModifiedBy>
  <cp:revision>113</cp:revision>
  <dcterms:created xsi:type="dcterms:W3CDTF">2018-12-07T14:46:39Z</dcterms:created>
  <dcterms:modified xsi:type="dcterms:W3CDTF">2019-04-15T12:32:45Z</dcterms:modified>
</cp:coreProperties>
</file>