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notesMasterIdLst>
    <p:notesMasterId r:id="rId27"/>
  </p:notesMasterIdLst>
  <p:sldIdLst>
    <p:sldId id="256" r:id="rId2"/>
    <p:sldId id="257" r:id="rId3"/>
    <p:sldId id="258" r:id="rId4"/>
    <p:sldId id="260" r:id="rId5"/>
    <p:sldId id="269" r:id="rId6"/>
    <p:sldId id="262" r:id="rId7"/>
    <p:sldId id="263" r:id="rId8"/>
    <p:sldId id="264" r:id="rId9"/>
    <p:sldId id="265"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66CE5F-1C9E-442D-A274-339B1C1A6A38}" type="datetimeFigureOut">
              <a:rPr lang="en-US" smtClean="0"/>
              <a:t>4/12/2019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222B3-CDB8-4B7E-94DC-4C10EC239D32}" type="slidenum">
              <a:rPr lang="en-US" smtClean="0"/>
              <a:t>‹#›</a:t>
            </a:fld>
            <a:endParaRPr lang="en-US"/>
          </a:p>
        </p:txBody>
      </p:sp>
    </p:spTree>
    <p:extLst>
      <p:ext uri="{BB962C8B-B14F-4D97-AF65-F5344CB8AC3E}">
        <p14:creationId xmlns:p14="http://schemas.microsoft.com/office/powerpoint/2010/main" val="1736319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05C97C-9355-45E5-B952-40C2A2737FD3}"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97023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F71565-1F1E-4960-9261-773537DD2F4B}"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1744255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156386-0D48-4BED-B6B7-80374ABF01A6}"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6D1D2B-2263-43F6-B47E-1F3A914AD59C}"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524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9FFB89B-84AE-4047-ABE8-577CB074579E}"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1187861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AB4D6FD-6D96-4C69-8076-1D39C70AEECA}"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6D1D2B-2263-43F6-B47E-1F3A914AD59C}"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92202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896A1FF-BF57-4BFC-BEA0-A783ED6E2B21}"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62642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1BD215-53C9-4C44-9E89-18EC1ABC8CEF}"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1716598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FE84BF-30F0-44B4-B225-C418646BA863}"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2474466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F7F74A-E653-4ED2-B8A5-5596BC4F9E18}"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4175984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F74761-AB82-4F7E-A2D1-06110BB0C466}" type="datetime1">
              <a:rPr lang="en-GB" smtClean="0"/>
              <a:t>12/04/2019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3919384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DCEA20-AC8A-4DB0-83C0-C0C07F9901CB}"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1979146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CB0728-D458-45EC-823F-257BD2F0D35C}" type="datetime1">
              <a:rPr lang="en-GB" smtClean="0"/>
              <a:t>12/04/2019</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2505452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EAEDA0-5737-434B-A40B-89989D16AF4F}" type="datetime1">
              <a:rPr lang="en-GB" smtClean="0"/>
              <a:t>12/04/2019</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349620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6B12D2-81D5-4EF3-969A-4C4089799C41}" type="datetime1">
              <a:rPr lang="en-GB" smtClean="0"/>
              <a:t>12/04/2019</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994623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3FAF05-74DD-49D8-85C1-FB0857D617D5}"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1823571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7E3558-25FE-4CEB-81E6-7480623BD9E2}" type="datetime1">
              <a:rPr lang="en-GB" smtClean="0"/>
              <a:t>12/04/2019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6D1D2B-2263-43F6-B47E-1F3A914AD59C}" type="slidenum">
              <a:rPr lang="en-GB" smtClean="0"/>
              <a:t>‹#›</a:t>
            </a:fld>
            <a:endParaRPr lang="en-GB"/>
          </a:p>
        </p:txBody>
      </p:sp>
    </p:spTree>
    <p:extLst>
      <p:ext uri="{BB962C8B-B14F-4D97-AF65-F5344CB8AC3E}">
        <p14:creationId xmlns:p14="http://schemas.microsoft.com/office/powerpoint/2010/main" val="219934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29E974-2F73-43E3-9574-BBB86B5CE3F3}" type="datetime1">
              <a:rPr lang="en-GB" smtClean="0"/>
              <a:t>12/04/2019</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76D1D2B-2263-43F6-B47E-1F3A914AD59C}" type="slidenum">
              <a:rPr lang="en-GB" smtClean="0"/>
              <a:t>‹#›</a:t>
            </a:fld>
            <a:endParaRPr lang="en-GB"/>
          </a:p>
        </p:txBody>
      </p:sp>
    </p:spTree>
    <p:extLst>
      <p:ext uri="{BB962C8B-B14F-4D97-AF65-F5344CB8AC3E}">
        <p14:creationId xmlns:p14="http://schemas.microsoft.com/office/powerpoint/2010/main" val="2079100621"/>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36563"/>
            <a:ext cx="9144000" cy="2387600"/>
          </a:xfrm>
        </p:spPr>
        <p:txBody>
          <a:bodyPr>
            <a:normAutofit fontScale="90000"/>
          </a:bodyPr>
          <a:lstStyle/>
          <a:p>
            <a:pPr algn="ctr"/>
            <a:r>
              <a:rPr lang="en-GB" b="1" dirty="0">
                <a:solidFill>
                  <a:schemeClr val="tx1"/>
                </a:solidFill>
              </a:rPr>
              <a:t>PRESENTATION </a:t>
            </a:r>
            <a:br>
              <a:rPr lang="en-GB" b="1" dirty="0">
                <a:solidFill>
                  <a:schemeClr val="tx1"/>
                </a:solidFill>
              </a:rPr>
            </a:br>
            <a:br>
              <a:rPr lang="en-GB" b="1" dirty="0">
                <a:solidFill>
                  <a:schemeClr val="tx1"/>
                </a:solidFill>
              </a:rPr>
            </a:br>
            <a:r>
              <a:rPr lang="en-GB" b="1" i="1" dirty="0">
                <a:solidFill>
                  <a:schemeClr val="tx1"/>
                </a:solidFill>
              </a:rPr>
              <a:t>BY:</a:t>
            </a:r>
          </a:p>
        </p:txBody>
      </p:sp>
      <p:sp>
        <p:nvSpPr>
          <p:cNvPr id="3" name="Subtitle 2"/>
          <p:cNvSpPr>
            <a:spLocks noGrp="1"/>
          </p:cNvSpPr>
          <p:nvPr>
            <p:ph type="subTitle" idx="1"/>
          </p:nvPr>
        </p:nvSpPr>
        <p:spPr>
          <a:xfrm>
            <a:off x="581194" y="3856655"/>
            <a:ext cx="10993546" cy="590321"/>
          </a:xfrm>
        </p:spPr>
        <p:txBody>
          <a:bodyPr>
            <a:normAutofit fontScale="62500" lnSpcReduction="20000"/>
          </a:bodyPr>
          <a:lstStyle/>
          <a:p>
            <a:pPr algn="ctr"/>
            <a:r>
              <a:rPr lang="en-GB" sz="6000" b="1" dirty="0">
                <a:solidFill>
                  <a:schemeClr val="tx1"/>
                </a:solidFill>
              </a:rPr>
              <a:t>KELVIN MEJULU, ESQ.</a:t>
            </a:r>
          </a:p>
        </p:txBody>
      </p:sp>
      <p:sp>
        <p:nvSpPr>
          <p:cNvPr id="4" name="Slide Number Placeholder 3">
            <a:extLst>
              <a:ext uri="{FF2B5EF4-FFF2-40B4-BE49-F238E27FC236}">
                <a16:creationId xmlns:a16="http://schemas.microsoft.com/office/drawing/2014/main" id="{3933B783-1440-4855-9CC4-62CED0E1E735}"/>
              </a:ext>
            </a:extLst>
          </p:cNvPr>
          <p:cNvSpPr>
            <a:spLocks noGrp="1"/>
          </p:cNvSpPr>
          <p:nvPr>
            <p:ph type="sldNum" sz="quarter" idx="12"/>
          </p:nvPr>
        </p:nvSpPr>
        <p:spPr/>
        <p:txBody>
          <a:bodyPr/>
          <a:lstStyle/>
          <a:p>
            <a:fld id="{B76D1D2B-2263-43F6-B47E-1F3A914AD59C}" type="slidenum">
              <a:rPr lang="en-GB" smtClean="0"/>
              <a:t>1</a:t>
            </a:fld>
            <a:endParaRPr lang="en-GB"/>
          </a:p>
        </p:txBody>
      </p:sp>
    </p:spTree>
    <p:extLst>
      <p:ext uri="{BB962C8B-B14F-4D97-AF65-F5344CB8AC3E}">
        <p14:creationId xmlns:p14="http://schemas.microsoft.com/office/powerpoint/2010/main" val="2362811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62C814-AB63-4FD7-BB92-8909FE65C3B9}"/>
              </a:ext>
            </a:extLst>
          </p:cNvPr>
          <p:cNvSpPr>
            <a:spLocks noGrp="1"/>
          </p:cNvSpPr>
          <p:nvPr>
            <p:ph idx="1"/>
          </p:nvPr>
        </p:nvSpPr>
        <p:spPr>
          <a:xfrm>
            <a:off x="318977" y="382772"/>
            <a:ext cx="11873023" cy="5851118"/>
          </a:xfrm>
        </p:spPr>
        <p:txBody>
          <a:bodyPr>
            <a:noAutofit/>
          </a:bodyPr>
          <a:lstStyle/>
          <a:p>
            <a:pPr marL="0" indent="0">
              <a:buNone/>
            </a:pPr>
            <a:endParaRPr lang="en-GB" sz="4800" b="1" dirty="0">
              <a:solidFill>
                <a:schemeClr val="tx1"/>
              </a:solidFill>
            </a:endParaRPr>
          </a:p>
          <a:p>
            <a:pPr marL="0" indent="0">
              <a:buNone/>
            </a:pPr>
            <a:endParaRPr lang="en-GB" sz="4800" b="1" dirty="0">
              <a:solidFill>
                <a:schemeClr val="tx1"/>
              </a:solidFill>
            </a:endParaRPr>
          </a:p>
          <a:p>
            <a:pPr marL="0" indent="0">
              <a:buNone/>
            </a:pPr>
            <a:r>
              <a:rPr lang="en-GB" sz="4400" b="1" dirty="0">
                <a:solidFill>
                  <a:schemeClr val="tx1"/>
                </a:solidFill>
              </a:rPr>
              <a:t>1. No Case Submission</a:t>
            </a:r>
            <a:br>
              <a:rPr lang="en-GB" sz="4400" b="1" dirty="0">
                <a:solidFill>
                  <a:schemeClr val="tx1"/>
                </a:solidFill>
              </a:rPr>
            </a:br>
            <a:r>
              <a:rPr lang="en-GB" sz="4400" b="1" dirty="0">
                <a:solidFill>
                  <a:schemeClr val="tx1"/>
                </a:solidFill>
              </a:rPr>
              <a:t>2. Entry of Defence </a:t>
            </a:r>
            <a:br>
              <a:rPr lang="en-GB" sz="4400" b="1" dirty="0">
                <a:solidFill>
                  <a:schemeClr val="tx1"/>
                </a:solidFill>
              </a:rPr>
            </a:br>
            <a:r>
              <a:rPr lang="en-GB" sz="4400" b="1" dirty="0">
                <a:solidFill>
                  <a:schemeClr val="tx1"/>
                </a:solidFill>
              </a:rPr>
              <a:t>3. Powers of Heads of Court to make Rules </a:t>
            </a:r>
            <a:endParaRPr lang="en-US" sz="4400" dirty="0"/>
          </a:p>
        </p:txBody>
      </p:sp>
      <p:sp>
        <p:nvSpPr>
          <p:cNvPr id="4" name="Slide Number Placeholder 3">
            <a:extLst>
              <a:ext uri="{FF2B5EF4-FFF2-40B4-BE49-F238E27FC236}">
                <a16:creationId xmlns:a16="http://schemas.microsoft.com/office/drawing/2014/main" id="{F9ED9DEA-80D9-49F7-B150-0F4405CA6988}"/>
              </a:ext>
            </a:extLst>
          </p:cNvPr>
          <p:cNvSpPr>
            <a:spLocks noGrp="1"/>
          </p:cNvSpPr>
          <p:nvPr>
            <p:ph type="sldNum" sz="quarter" idx="12"/>
          </p:nvPr>
        </p:nvSpPr>
        <p:spPr/>
        <p:txBody>
          <a:bodyPr/>
          <a:lstStyle/>
          <a:p>
            <a:fld id="{B76D1D2B-2263-43F6-B47E-1F3A914AD59C}" type="slidenum">
              <a:rPr lang="en-GB" smtClean="0"/>
              <a:t>10</a:t>
            </a:fld>
            <a:endParaRPr lang="en-GB"/>
          </a:p>
        </p:txBody>
      </p:sp>
    </p:spTree>
    <p:extLst>
      <p:ext uri="{BB962C8B-B14F-4D97-AF65-F5344CB8AC3E}">
        <p14:creationId xmlns:p14="http://schemas.microsoft.com/office/powerpoint/2010/main" val="349843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3518D-0F3B-46DF-B63C-542F1D010A7F}"/>
              </a:ext>
            </a:extLst>
          </p:cNvPr>
          <p:cNvSpPr>
            <a:spLocks noGrp="1"/>
          </p:cNvSpPr>
          <p:nvPr>
            <p:ph type="title"/>
          </p:nvPr>
        </p:nvSpPr>
        <p:spPr>
          <a:xfrm>
            <a:off x="1609060" y="283869"/>
            <a:ext cx="9675812" cy="906978"/>
          </a:xfrm>
        </p:spPr>
        <p:txBody>
          <a:bodyPr>
            <a:normAutofit/>
          </a:bodyPr>
          <a:lstStyle/>
          <a:p>
            <a:pPr algn="ctr"/>
            <a:r>
              <a:rPr lang="en-US" sz="4400" b="1" dirty="0">
                <a:solidFill>
                  <a:schemeClr val="tx1"/>
                </a:solidFill>
                <a:latin typeface="Aharoni" panose="02010803020104030203" pitchFamily="2" charset="-79"/>
                <a:cs typeface="Aharoni" panose="02010803020104030203" pitchFamily="2" charset="-79"/>
              </a:rPr>
              <a:t>No-case submission</a:t>
            </a:r>
            <a:endParaRPr lang="en-US" sz="4400" dirty="0"/>
          </a:p>
        </p:txBody>
      </p:sp>
      <p:sp>
        <p:nvSpPr>
          <p:cNvPr id="3" name="Content Placeholder 2">
            <a:extLst>
              <a:ext uri="{FF2B5EF4-FFF2-40B4-BE49-F238E27FC236}">
                <a16:creationId xmlns:a16="http://schemas.microsoft.com/office/drawing/2014/main" id="{4B99ABE3-E43E-47B6-A10F-E95A055720DF}"/>
              </a:ext>
            </a:extLst>
          </p:cNvPr>
          <p:cNvSpPr>
            <a:spLocks noGrp="1"/>
          </p:cNvSpPr>
          <p:nvPr>
            <p:ph idx="1"/>
          </p:nvPr>
        </p:nvSpPr>
        <p:spPr>
          <a:xfrm>
            <a:off x="1531088" y="1190847"/>
            <a:ext cx="9973524" cy="5383284"/>
          </a:xfrm>
        </p:spPr>
        <p:txBody>
          <a:bodyPr>
            <a:normAutofit/>
          </a:bodyPr>
          <a:lstStyle/>
          <a:p>
            <a:r>
              <a:rPr lang="en-US" sz="3200" b="1" dirty="0">
                <a:solidFill>
                  <a:schemeClr val="tx1"/>
                </a:solidFill>
                <a:latin typeface="Calibri" panose="020F0502020204030204" pitchFamily="34" charset="0"/>
              </a:rPr>
              <a:t>No-case submission may be at the instance of the court or on application by the defendant. (Section 302). </a:t>
            </a:r>
          </a:p>
          <a:p>
            <a:endParaRPr lang="en-GB" sz="3200" b="1" dirty="0">
              <a:solidFill>
                <a:schemeClr val="tx1"/>
              </a:solidFill>
              <a:latin typeface="Calibri" panose="020F0502020204030204" pitchFamily="34" charset="0"/>
            </a:endParaRPr>
          </a:p>
          <a:p>
            <a:r>
              <a:rPr lang="en-US" sz="3200" dirty="0">
                <a:solidFill>
                  <a:schemeClr val="tx1"/>
                </a:solidFill>
                <a:latin typeface="Calibri" panose="020F0502020204030204" pitchFamily="34" charset="0"/>
              </a:rPr>
              <a:t>Section 357 similarly provides that where at the close of the evidence in support of the charge, it appears to the court that a case is not mad out against the defendant sufficiently to require him to make a </a:t>
            </a:r>
            <a:r>
              <a:rPr lang="en-US" sz="3200" dirty="0" err="1">
                <a:solidFill>
                  <a:schemeClr val="tx1"/>
                </a:solidFill>
                <a:latin typeface="Calibri" panose="020F0502020204030204" pitchFamily="34" charset="0"/>
              </a:rPr>
              <a:t>defence</a:t>
            </a:r>
            <a:r>
              <a:rPr lang="en-US" sz="3200" dirty="0">
                <a:solidFill>
                  <a:schemeClr val="tx1"/>
                </a:solidFill>
                <a:latin typeface="Calibri" panose="020F0502020204030204" pitchFamily="34" charset="0"/>
              </a:rPr>
              <a:t> the court shall discharge him.</a:t>
            </a:r>
            <a:endParaRPr lang="en-GB" sz="3200" dirty="0">
              <a:solidFill>
                <a:schemeClr val="tx1"/>
              </a:solidFill>
              <a:latin typeface="Calibri" panose="020F0502020204030204" pitchFamily="34" charset="0"/>
            </a:endParaRPr>
          </a:p>
          <a:p>
            <a:r>
              <a:rPr lang="en-US" sz="3200" b="1" dirty="0">
                <a:solidFill>
                  <a:schemeClr val="tx1"/>
                </a:solidFill>
                <a:latin typeface="Calibri" panose="020F0502020204030204" pitchFamily="34" charset="0"/>
              </a:rPr>
              <a:t>At the stage of No-case submission the court is not to express any opinion on the evidence before it </a:t>
            </a:r>
            <a:endParaRPr lang="en-GB" sz="32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A289DEDB-8158-4313-8112-035141007EFD}"/>
              </a:ext>
            </a:extLst>
          </p:cNvPr>
          <p:cNvSpPr>
            <a:spLocks noGrp="1"/>
          </p:cNvSpPr>
          <p:nvPr>
            <p:ph type="sldNum" sz="quarter" idx="12"/>
          </p:nvPr>
        </p:nvSpPr>
        <p:spPr/>
        <p:txBody>
          <a:bodyPr/>
          <a:lstStyle/>
          <a:p>
            <a:fld id="{B76D1D2B-2263-43F6-B47E-1F3A914AD59C}" type="slidenum">
              <a:rPr lang="en-GB" smtClean="0"/>
              <a:t>11</a:t>
            </a:fld>
            <a:endParaRPr lang="en-GB"/>
          </a:p>
        </p:txBody>
      </p:sp>
    </p:spTree>
    <p:extLst>
      <p:ext uri="{BB962C8B-B14F-4D97-AF65-F5344CB8AC3E}">
        <p14:creationId xmlns:p14="http://schemas.microsoft.com/office/powerpoint/2010/main" val="303514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575C5-14A8-45CE-8EA8-F97D0F7B39F0}"/>
              </a:ext>
            </a:extLst>
          </p:cNvPr>
          <p:cNvSpPr>
            <a:spLocks noGrp="1"/>
          </p:cNvSpPr>
          <p:nvPr>
            <p:ph type="title"/>
          </p:nvPr>
        </p:nvSpPr>
        <p:spPr>
          <a:xfrm>
            <a:off x="1701209" y="318977"/>
            <a:ext cx="10079665" cy="978195"/>
          </a:xfrm>
        </p:spPr>
        <p:txBody>
          <a:bodyPr>
            <a:normAutofit fontScale="90000"/>
          </a:bodyPr>
          <a:lstStyle/>
          <a:p>
            <a:pPr algn="ctr"/>
            <a:r>
              <a:rPr lang="en-US" sz="4400" b="1" dirty="0">
                <a:solidFill>
                  <a:schemeClr val="tx1"/>
                </a:solidFill>
                <a:latin typeface="Calibri" panose="020F0502020204030204" pitchFamily="34" charset="0"/>
              </a:rPr>
              <a:t>When a No-case Submission may be made </a:t>
            </a:r>
            <a:br>
              <a:rPr lang="en-GB" dirty="0">
                <a:solidFill>
                  <a:schemeClr val="tx1"/>
                </a:solidFill>
                <a:latin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15A84A0C-354B-4355-8A19-7E89D144EB83}"/>
              </a:ext>
            </a:extLst>
          </p:cNvPr>
          <p:cNvSpPr>
            <a:spLocks noGrp="1"/>
          </p:cNvSpPr>
          <p:nvPr>
            <p:ph idx="1"/>
          </p:nvPr>
        </p:nvSpPr>
        <p:spPr>
          <a:xfrm>
            <a:off x="1701209" y="1297172"/>
            <a:ext cx="9803403" cy="5560828"/>
          </a:xfrm>
        </p:spPr>
        <p:txBody>
          <a:bodyPr>
            <a:normAutofit fontScale="85000" lnSpcReduction="20000"/>
          </a:bodyPr>
          <a:lstStyle/>
          <a:p>
            <a:pPr algn="just"/>
            <a:r>
              <a:rPr lang="en-US" sz="3600" b="1" dirty="0">
                <a:solidFill>
                  <a:schemeClr val="tx1"/>
                </a:solidFill>
                <a:latin typeface="Calibri" panose="020F0502020204030204" pitchFamily="34" charset="0"/>
              </a:rPr>
              <a:t>SUBERU v. STATE [2010] 8 NWLR (PT. 1197) 586. </a:t>
            </a:r>
            <a:r>
              <a:rPr lang="en-US" sz="3600" dirty="0">
                <a:solidFill>
                  <a:schemeClr val="tx1"/>
                </a:solidFill>
                <a:latin typeface="Calibri" panose="020F0502020204030204" pitchFamily="34" charset="0"/>
              </a:rPr>
              <a:t>The Supreme Court, Per </a:t>
            </a:r>
            <a:r>
              <a:rPr lang="en-US" sz="3600" b="1" dirty="0" err="1">
                <a:solidFill>
                  <a:schemeClr val="tx1"/>
                </a:solidFill>
                <a:latin typeface="Calibri" panose="020F0502020204030204" pitchFamily="34" charset="0"/>
              </a:rPr>
              <a:t>Fabiyi</a:t>
            </a:r>
            <a:r>
              <a:rPr lang="en-US" sz="3600" b="1" dirty="0">
                <a:solidFill>
                  <a:schemeClr val="tx1"/>
                </a:solidFill>
                <a:latin typeface="Calibri" panose="020F0502020204030204" pitchFamily="34" charset="0"/>
              </a:rPr>
              <a:t>, J.S.C., </a:t>
            </a:r>
            <a:r>
              <a:rPr lang="en-US" sz="3600" dirty="0">
                <a:solidFill>
                  <a:schemeClr val="tx1"/>
                </a:solidFill>
                <a:latin typeface="Calibri" panose="020F0502020204030204" pitchFamily="34" charset="0"/>
              </a:rPr>
              <a:t>mentioned the instances where a no case submission may be made and upheld. They are:-</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When there is no evidence connecting the accused person with the alleged offence;</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When the evidence adduced by the prosecution has been so discredited as a result of cross-examination;</a:t>
            </a:r>
            <a:endParaRPr lang="en-GB" sz="3600" dirty="0">
              <a:solidFill>
                <a:schemeClr val="tx1"/>
              </a:solidFill>
              <a:latin typeface="Calibri" panose="020F0502020204030204" pitchFamily="34" charset="0"/>
            </a:endParaRPr>
          </a:p>
          <a:p>
            <a:pPr algn="just"/>
            <a:r>
              <a:rPr lang="en-US" sz="3600" dirty="0">
                <a:solidFill>
                  <a:schemeClr val="tx1"/>
                </a:solidFill>
                <a:latin typeface="Calibri" panose="020F0502020204030204" pitchFamily="34" charset="0"/>
              </a:rPr>
              <a:t>When the evidence is manifestly unreliable that no reasonable tribunal could safely convict on it.</a:t>
            </a:r>
          </a:p>
          <a:p>
            <a:pPr marL="0" indent="0" algn="just">
              <a:buNone/>
            </a:pPr>
            <a:r>
              <a:rPr lang="en-US" sz="3600" b="1" dirty="0">
                <a:solidFill>
                  <a:schemeClr val="tx1"/>
                </a:solidFill>
                <a:latin typeface="Calibri" panose="020F0502020204030204" pitchFamily="34" charset="0"/>
              </a:rPr>
              <a:t>Discharge on a No- case submission is tantamount to an acquittal</a:t>
            </a:r>
            <a:endParaRPr lang="en-GB" sz="36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3BECB2FD-0767-495D-A738-12104E862040}"/>
              </a:ext>
            </a:extLst>
          </p:cNvPr>
          <p:cNvSpPr>
            <a:spLocks noGrp="1"/>
          </p:cNvSpPr>
          <p:nvPr>
            <p:ph type="sldNum" sz="quarter" idx="12"/>
          </p:nvPr>
        </p:nvSpPr>
        <p:spPr/>
        <p:txBody>
          <a:bodyPr/>
          <a:lstStyle/>
          <a:p>
            <a:fld id="{B76D1D2B-2263-43F6-B47E-1F3A914AD59C}" type="slidenum">
              <a:rPr lang="en-GB" smtClean="0"/>
              <a:t>12</a:t>
            </a:fld>
            <a:endParaRPr lang="en-GB"/>
          </a:p>
        </p:txBody>
      </p:sp>
    </p:spTree>
    <p:extLst>
      <p:ext uri="{BB962C8B-B14F-4D97-AF65-F5344CB8AC3E}">
        <p14:creationId xmlns:p14="http://schemas.microsoft.com/office/powerpoint/2010/main" val="307604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01F235-DA4E-4132-B671-2D17B357A50B}"/>
              </a:ext>
            </a:extLst>
          </p:cNvPr>
          <p:cNvSpPr>
            <a:spLocks noGrp="1"/>
          </p:cNvSpPr>
          <p:nvPr>
            <p:ph idx="1"/>
          </p:nvPr>
        </p:nvSpPr>
        <p:spPr>
          <a:xfrm>
            <a:off x="1722474" y="489098"/>
            <a:ext cx="9782138" cy="5954232"/>
          </a:xfrm>
        </p:spPr>
        <p:txBody>
          <a:bodyPr>
            <a:noAutofit/>
          </a:bodyPr>
          <a:lstStyle/>
          <a:p>
            <a:pPr marL="0" indent="0" algn="just">
              <a:buNone/>
            </a:pPr>
            <a:r>
              <a:rPr lang="en-US" sz="3600" b="1" dirty="0">
                <a:solidFill>
                  <a:schemeClr val="tx1"/>
                </a:solidFill>
                <a:latin typeface="Calibri" panose="020F0502020204030204" pitchFamily="34" charset="0"/>
              </a:rPr>
              <a:t>Prosecution has right of reply but not to re-open its case</a:t>
            </a:r>
            <a:r>
              <a:rPr lang="en-US" sz="3600" b="1" i="1" dirty="0">
                <a:solidFill>
                  <a:schemeClr val="tx1"/>
                </a:solidFill>
                <a:latin typeface="Calibri" panose="020F0502020204030204" pitchFamily="34" charset="0"/>
              </a:rPr>
              <a:t>. See </a:t>
            </a:r>
            <a:r>
              <a:rPr lang="en-US" sz="3600" dirty="0">
                <a:solidFill>
                  <a:schemeClr val="tx1"/>
                </a:solidFill>
                <a:latin typeface="Calibri" panose="020F0502020204030204" pitchFamily="34" charset="0"/>
              </a:rPr>
              <a:t>section 303 (1) where the defendant or his legal practitioner makes a no-case submission the court shall call on the prosecutor to reply. </a:t>
            </a:r>
            <a:endParaRPr lang="en-GB" sz="3600" dirty="0">
              <a:solidFill>
                <a:schemeClr val="tx1"/>
              </a:solidFill>
              <a:latin typeface="Calibri" panose="020F0502020204030204" pitchFamily="34" charset="0"/>
            </a:endParaRPr>
          </a:p>
          <a:p>
            <a:pPr marL="0" indent="0" algn="just">
              <a:buNone/>
            </a:pPr>
            <a:r>
              <a:rPr lang="en-US" sz="3600" b="1" dirty="0">
                <a:solidFill>
                  <a:schemeClr val="tx1"/>
                </a:solidFill>
                <a:latin typeface="Calibri" panose="020F0502020204030204" pitchFamily="34" charset="0"/>
              </a:rPr>
              <a:t>Defendant’s right of reply</a:t>
            </a:r>
            <a:endParaRPr lang="en-GB" sz="3600" dirty="0">
              <a:solidFill>
                <a:schemeClr val="tx1"/>
              </a:solidFill>
              <a:latin typeface="Calibri" panose="020F0502020204030204" pitchFamily="34" charset="0"/>
            </a:endParaRPr>
          </a:p>
          <a:p>
            <a:pPr marL="0" indent="0" algn="just">
              <a:buNone/>
            </a:pPr>
            <a:r>
              <a:rPr lang="en-US" sz="3600" dirty="0">
                <a:solidFill>
                  <a:schemeClr val="tx1"/>
                </a:solidFill>
                <a:latin typeface="Calibri" panose="020F0502020204030204" pitchFamily="34" charset="0"/>
              </a:rPr>
              <a:t>Under section 303 (2) the defendant or his legal practitioner has the right to reply to any new point of law raised by the prosecutor, after which the court shall give its ruling. </a:t>
            </a:r>
            <a:endParaRPr lang="en-GB" sz="3600" dirty="0">
              <a:solidFill>
                <a:schemeClr val="tx1"/>
              </a:solidFill>
              <a:latin typeface="Calibri" panose="020F0502020204030204" pitchFamily="34" charset="0"/>
            </a:endParaRPr>
          </a:p>
          <a:p>
            <a:endParaRPr lang="en-US" sz="3600" dirty="0"/>
          </a:p>
        </p:txBody>
      </p:sp>
      <p:sp>
        <p:nvSpPr>
          <p:cNvPr id="4" name="Slide Number Placeholder 3">
            <a:extLst>
              <a:ext uri="{FF2B5EF4-FFF2-40B4-BE49-F238E27FC236}">
                <a16:creationId xmlns:a16="http://schemas.microsoft.com/office/drawing/2014/main" id="{FF8D6F5A-EFBA-453F-960E-149C4C74A7E4}"/>
              </a:ext>
            </a:extLst>
          </p:cNvPr>
          <p:cNvSpPr>
            <a:spLocks noGrp="1"/>
          </p:cNvSpPr>
          <p:nvPr>
            <p:ph type="sldNum" sz="quarter" idx="12"/>
          </p:nvPr>
        </p:nvSpPr>
        <p:spPr/>
        <p:txBody>
          <a:bodyPr/>
          <a:lstStyle/>
          <a:p>
            <a:fld id="{B76D1D2B-2263-43F6-B47E-1F3A914AD59C}" type="slidenum">
              <a:rPr lang="en-GB" smtClean="0"/>
              <a:t>13</a:t>
            </a:fld>
            <a:endParaRPr lang="en-GB"/>
          </a:p>
        </p:txBody>
      </p:sp>
    </p:spTree>
    <p:extLst>
      <p:ext uri="{BB962C8B-B14F-4D97-AF65-F5344CB8AC3E}">
        <p14:creationId xmlns:p14="http://schemas.microsoft.com/office/powerpoint/2010/main" val="15950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9861F-2616-4AC1-AFC4-886872CFFDEE}"/>
              </a:ext>
            </a:extLst>
          </p:cNvPr>
          <p:cNvSpPr>
            <a:spLocks noGrp="1"/>
          </p:cNvSpPr>
          <p:nvPr>
            <p:ph type="title"/>
          </p:nvPr>
        </p:nvSpPr>
        <p:spPr>
          <a:xfrm>
            <a:off x="1701209" y="191387"/>
            <a:ext cx="10490791" cy="956930"/>
          </a:xfrm>
        </p:spPr>
        <p:txBody>
          <a:bodyPr>
            <a:normAutofit fontScale="90000"/>
          </a:bodyPr>
          <a:lstStyle/>
          <a:p>
            <a:r>
              <a:rPr lang="en-US" sz="4400" b="1" dirty="0">
                <a:solidFill>
                  <a:schemeClr val="tx1"/>
                </a:solidFill>
                <a:latin typeface="Calibri" panose="020F0502020204030204" pitchFamily="34" charset="0"/>
              </a:rPr>
              <a:t>Factors to be considered in a No case submission</a:t>
            </a:r>
            <a:br>
              <a:rPr lang="en-GB" dirty="0">
                <a:solidFill>
                  <a:schemeClr val="tx1"/>
                </a:solidFill>
                <a:latin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9F6BEF9A-AF1D-4D29-AA2C-59C288037FB5}"/>
              </a:ext>
            </a:extLst>
          </p:cNvPr>
          <p:cNvSpPr>
            <a:spLocks noGrp="1"/>
          </p:cNvSpPr>
          <p:nvPr>
            <p:ph idx="1"/>
          </p:nvPr>
        </p:nvSpPr>
        <p:spPr>
          <a:xfrm>
            <a:off x="1701209" y="1148317"/>
            <a:ext cx="10334847" cy="5518297"/>
          </a:xfrm>
        </p:spPr>
        <p:txBody>
          <a:bodyPr>
            <a:normAutofit/>
          </a:bodyPr>
          <a:lstStyle/>
          <a:p>
            <a:pPr marL="0" indent="0" algn="just">
              <a:buNone/>
            </a:pPr>
            <a:r>
              <a:rPr lang="en-US" sz="2600" dirty="0">
                <a:solidFill>
                  <a:schemeClr val="tx1"/>
                </a:solidFill>
                <a:latin typeface="Calibri" panose="020F0502020204030204" pitchFamily="34" charset="0"/>
              </a:rPr>
              <a:t>In considering whether to uphold a no case submission, the ACJA provides that court’s discretion shall be guided by the following factors:</a:t>
            </a:r>
            <a:endParaRPr lang="en-GB" sz="2600" dirty="0">
              <a:solidFill>
                <a:schemeClr val="tx1"/>
              </a:solidFill>
              <a:latin typeface="Calibri" panose="020F0502020204030204" pitchFamily="34" charset="0"/>
            </a:endParaRPr>
          </a:p>
          <a:p>
            <a:pPr lvl="1" algn="just"/>
            <a:r>
              <a:rPr lang="en-US" sz="2600" dirty="0">
                <a:solidFill>
                  <a:schemeClr val="tx1"/>
                </a:solidFill>
                <a:latin typeface="Calibri" panose="020F0502020204030204" pitchFamily="34" charset="0"/>
              </a:rPr>
              <a:t>whether an essential element of the offence has been proved. </a:t>
            </a:r>
            <a:endParaRPr lang="en-GB" sz="2600" dirty="0">
              <a:solidFill>
                <a:schemeClr val="tx1"/>
              </a:solidFill>
              <a:latin typeface="Calibri" panose="020F0502020204030204" pitchFamily="34" charset="0"/>
            </a:endParaRPr>
          </a:p>
          <a:p>
            <a:pPr lvl="1" algn="just"/>
            <a:r>
              <a:rPr lang="en-US" sz="2600" dirty="0">
                <a:solidFill>
                  <a:schemeClr val="tx1"/>
                </a:solidFill>
                <a:latin typeface="Calibri" panose="020F0502020204030204" pitchFamily="34" charset="0"/>
              </a:rPr>
              <a:t>whether there is evidence linking the defendant with the commission of the offence;</a:t>
            </a:r>
            <a:endParaRPr lang="en-GB" sz="2600" dirty="0">
              <a:solidFill>
                <a:schemeClr val="tx1"/>
              </a:solidFill>
              <a:latin typeface="Calibri" panose="020F0502020204030204" pitchFamily="34" charset="0"/>
            </a:endParaRPr>
          </a:p>
          <a:p>
            <a:pPr lvl="1" algn="just"/>
            <a:r>
              <a:rPr lang="en-US" sz="2600" dirty="0">
                <a:solidFill>
                  <a:schemeClr val="tx1"/>
                </a:solidFill>
                <a:latin typeface="Calibri" panose="020F0502020204030204" pitchFamily="34" charset="0"/>
              </a:rPr>
              <a:t>whether the evidence so far led is such that no reasonable court or tribunal would convict on it; and</a:t>
            </a:r>
            <a:endParaRPr lang="en-GB" sz="2600" dirty="0">
              <a:solidFill>
                <a:schemeClr val="tx1"/>
              </a:solidFill>
              <a:latin typeface="Calibri" panose="020F0502020204030204" pitchFamily="34" charset="0"/>
            </a:endParaRPr>
          </a:p>
          <a:p>
            <a:pPr lvl="1" algn="just"/>
            <a:r>
              <a:rPr lang="en-US" sz="2600" dirty="0">
                <a:solidFill>
                  <a:schemeClr val="tx1"/>
                </a:solidFill>
                <a:latin typeface="Calibri" panose="020F0502020204030204" pitchFamily="34" charset="0"/>
              </a:rPr>
              <a:t>any other ground on which the court may find that a prima facie case has not been made out against the defendant for him to be called upon to answer. </a:t>
            </a:r>
            <a:endParaRPr lang="en-GB" sz="2600" dirty="0">
              <a:solidFill>
                <a:schemeClr val="tx1"/>
              </a:solidFill>
              <a:latin typeface="Calibri" panose="020F0502020204030204" pitchFamily="34" charset="0"/>
            </a:endParaRPr>
          </a:p>
          <a:p>
            <a:pPr marL="0" indent="0" algn="just">
              <a:buNone/>
            </a:pPr>
            <a:r>
              <a:rPr lang="en-US" sz="2600" dirty="0">
                <a:solidFill>
                  <a:schemeClr val="tx1"/>
                </a:solidFill>
                <a:latin typeface="Calibri" panose="020F0502020204030204" pitchFamily="34" charset="0"/>
              </a:rPr>
              <a:t>It is submitted that one or more of the above factors would suffice to uphold a no case submission. </a:t>
            </a:r>
            <a:endParaRPr lang="en-GB" sz="2600" dirty="0">
              <a:solidFill>
                <a:schemeClr val="tx1"/>
              </a:solidFill>
              <a:latin typeface="Calibri" panose="020F0502020204030204" pitchFamily="34" charset="0"/>
            </a:endParaRPr>
          </a:p>
          <a:p>
            <a:endParaRPr lang="en-US" sz="2600" dirty="0"/>
          </a:p>
        </p:txBody>
      </p:sp>
      <p:sp>
        <p:nvSpPr>
          <p:cNvPr id="5" name="Slide Number Placeholder 4">
            <a:extLst>
              <a:ext uri="{FF2B5EF4-FFF2-40B4-BE49-F238E27FC236}">
                <a16:creationId xmlns:a16="http://schemas.microsoft.com/office/drawing/2014/main" id="{DFD08110-0EAB-480F-B760-D9BD4A4AD7EF}"/>
              </a:ext>
            </a:extLst>
          </p:cNvPr>
          <p:cNvSpPr>
            <a:spLocks noGrp="1"/>
          </p:cNvSpPr>
          <p:nvPr>
            <p:ph type="sldNum" sz="quarter" idx="12"/>
          </p:nvPr>
        </p:nvSpPr>
        <p:spPr/>
        <p:txBody>
          <a:bodyPr/>
          <a:lstStyle/>
          <a:p>
            <a:fld id="{B76D1D2B-2263-43F6-B47E-1F3A914AD59C}" type="slidenum">
              <a:rPr lang="en-GB" smtClean="0"/>
              <a:t>14</a:t>
            </a:fld>
            <a:endParaRPr lang="en-GB"/>
          </a:p>
        </p:txBody>
      </p:sp>
    </p:spTree>
    <p:extLst>
      <p:ext uri="{BB962C8B-B14F-4D97-AF65-F5344CB8AC3E}">
        <p14:creationId xmlns:p14="http://schemas.microsoft.com/office/powerpoint/2010/main" val="1507111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BF0F73-D345-432A-9FDB-DB610994240C}"/>
              </a:ext>
            </a:extLst>
          </p:cNvPr>
          <p:cNvSpPr>
            <a:spLocks noGrp="1"/>
          </p:cNvSpPr>
          <p:nvPr>
            <p:ph idx="1"/>
          </p:nvPr>
        </p:nvSpPr>
        <p:spPr>
          <a:xfrm>
            <a:off x="1297173" y="212651"/>
            <a:ext cx="10653822" cy="6485861"/>
          </a:xfrm>
        </p:spPr>
        <p:txBody>
          <a:bodyPr>
            <a:noAutofit/>
          </a:bodyPr>
          <a:lstStyle/>
          <a:p>
            <a:pPr marL="0" indent="0" algn="just">
              <a:buNone/>
            </a:pPr>
            <a:r>
              <a:rPr lang="en-US" sz="2800" b="1" dirty="0">
                <a:solidFill>
                  <a:schemeClr val="tx1"/>
                </a:solidFill>
                <a:latin typeface="Calibri" panose="020F0502020204030204" pitchFamily="34" charset="0"/>
              </a:rPr>
              <a:t>Effect of a no case submission when rightly upheld</a:t>
            </a:r>
            <a:endParaRPr lang="en-GB" sz="2800" dirty="0">
              <a:solidFill>
                <a:schemeClr val="tx1"/>
              </a:solidFill>
              <a:latin typeface="Calibri" panose="020F0502020204030204" pitchFamily="34" charset="0"/>
            </a:endParaRPr>
          </a:p>
          <a:p>
            <a:pPr lvl="0" algn="just"/>
            <a:r>
              <a:rPr lang="en-US" sz="2800" dirty="0">
                <a:solidFill>
                  <a:schemeClr val="tx1"/>
                </a:solidFill>
                <a:latin typeface="Calibri" panose="020F0502020204030204" pitchFamily="34" charset="0"/>
              </a:rPr>
              <a:t>Criminal Procedure Law (CPL) states – it is a discharge on the merits and the accused will be acquitted. A bar plea will avail him. </a:t>
            </a:r>
            <a:r>
              <a:rPr lang="en-US" sz="2800" b="1" dirty="0">
                <a:solidFill>
                  <a:schemeClr val="tx1"/>
                </a:solidFill>
                <a:latin typeface="Calibri" panose="020F0502020204030204" pitchFamily="34" charset="0"/>
              </a:rPr>
              <a:t>IGP v. MARKE [1975] SCNLR 53</a:t>
            </a:r>
            <a:endParaRPr lang="en-GB" sz="2800" dirty="0">
              <a:solidFill>
                <a:schemeClr val="tx1"/>
              </a:solidFill>
              <a:latin typeface="Calibri" panose="020F0502020204030204" pitchFamily="34" charset="0"/>
            </a:endParaRPr>
          </a:p>
          <a:p>
            <a:pPr lvl="0" algn="just"/>
            <a:r>
              <a:rPr lang="en-US" sz="2800" dirty="0">
                <a:solidFill>
                  <a:schemeClr val="tx1"/>
                </a:solidFill>
                <a:latin typeface="Calibri" panose="020F0502020204030204" pitchFamily="34" charset="0"/>
              </a:rPr>
              <a:t>Administration of Criminal Justice Law (ACJL) jurisdictions – A discharge on a no case submission operates as an acquittal. S.239 (1) ACJL.</a:t>
            </a:r>
            <a:r>
              <a:rPr lang="en-US" sz="2800" b="1" dirty="0">
                <a:solidFill>
                  <a:schemeClr val="tx1"/>
                </a:solidFill>
                <a:latin typeface="Calibri" panose="020F0502020204030204" pitchFamily="34" charset="0"/>
              </a:rPr>
              <a:t>EMEDO v. STATE [2002] 15 NWLR (PT. 789) 196</a:t>
            </a:r>
            <a:endParaRPr lang="en-GB" sz="2800" dirty="0">
              <a:solidFill>
                <a:schemeClr val="tx1"/>
              </a:solidFill>
              <a:latin typeface="Calibri" panose="020F0502020204030204" pitchFamily="34" charset="0"/>
            </a:endParaRPr>
          </a:p>
          <a:p>
            <a:pPr lvl="0" algn="just"/>
            <a:r>
              <a:rPr lang="en-US" sz="2800" dirty="0">
                <a:solidFill>
                  <a:schemeClr val="tx1"/>
                </a:solidFill>
                <a:latin typeface="Calibri" panose="020F0502020204030204" pitchFamily="34" charset="0"/>
              </a:rPr>
              <a:t>Administration of Criminal Justice Act (ACJA) 2015 – A discharge on a no case submission operates as an acquittal. (Sections 302 and 357).</a:t>
            </a:r>
            <a:endParaRPr lang="en-US" sz="2800" b="1" dirty="0">
              <a:solidFill>
                <a:schemeClr val="tx1"/>
              </a:solidFill>
              <a:latin typeface="Calibri" panose="020F0502020204030204" pitchFamily="34" charset="0"/>
            </a:endParaRPr>
          </a:p>
          <a:p>
            <a:pPr marL="0" indent="0" algn="just">
              <a:buNone/>
            </a:pPr>
            <a:r>
              <a:rPr lang="en-US" sz="2800" b="1" dirty="0">
                <a:solidFill>
                  <a:schemeClr val="tx1"/>
                </a:solidFill>
                <a:latin typeface="Calibri" panose="020F0502020204030204" pitchFamily="34" charset="0"/>
              </a:rPr>
              <a:t>Effect of a No-case submission if wrongly upheld</a:t>
            </a:r>
            <a:endParaRPr lang="en-GB" sz="2800" dirty="0">
              <a:solidFill>
                <a:schemeClr val="tx1"/>
              </a:solidFill>
              <a:latin typeface="Calibri" panose="020F0502020204030204" pitchFamily="34" charset="0"/>
            </a:endParaRPr>
          </a:p>
          <a:p>
            <a:pPr marL="0" indent="0" algn="just">
              <a:buNone/>
            </a:pPr>
            <a:r>
              <a:rPr lang="en-US" sz="2800" dirty="0">
                <a:solidFill>
                  <a:schemeClr val="tx1"/>
                </a:solidFill>
                <a:latin typeface="Calibri" panose="020F0502020204030204" pitchFamily="34" charset="0"/>
              </a:rPr>
              <a:t>The appellate court will quash the order of the trial court acquitting the defendant and order a retrial to enable him to defend himself: </a:t>
            </a:r>
            <a:r>
              <a:rPr lang="en-US" sz="2800" b="1" dirty="0">
                <a:solidFill>
                  <a:schemeClr val="tx1"/>
                </a:solidFill>
                <a:latin typeface="Calibri" panose="020F0502020204030204" pitchFamily="34" charset="0"/>
              </a:rPr>
              <a:t>COP v. </a:t>
            </a:r>
            <a:r>
              <a:rPr lang="en-US" sz="2800" b="1" dirty="0" err="1">
                <a:solidFill>
                  <a:schemeClr val="tx1"/>
                </a:solidFill>
                <a:latin typeface="Calibri" panose="020F0502020204030204" pitchFamily="34" charset="0"/>
              </a:rPr>
              <a:t>Agi</a:t>
            </a:r>
            <a:r>
              <a:rPr lang="en-US" sz="2800" b="1" dirty="0">
                <a:solidFill>
                  <a:schemeClr val="tx1"/>
                </a:solidFill>
                <a:latin typeface="Calibri" panose="020F0502020204030204" pitchFamily="34" charset="0"/>
              </a:rPr>
              <a:t> [1980] 1 NCR 234  </a:t>
            </a:r>
            <a:endParaRPr lang="en-GB" sz="2800" dirty="0">
              <a:solidFill>
                <a:schemeClr val="tx1"/>
              </a:solidFill>
              <a:latin typeface="Calibri" panose="020F0502020204030204" pitchFamily="34" charset="0"/>
            </a:endParaRPr>
          </a:p>
          <a:p>
            <a:pPr lvl="0" algn="just"/>
            <a:endParaRPr lang="en-GB" sz="2800" dirty="0">
              <a:solidFill>
                <a:schemeClr val="tx1"/>
              </a:solidFill>
              <a:latin typeface="Calibri" panose="020F0502020204030204" pitchFamily="34" charset="0"/>
            </a:endParaRPr>
          </a:p>
          <a:p>
            <a:endParaRPr lang="en-US" sz="2800" dirty="0"/>
          </a:p>
        </p:txBody>
      </p:sp>
      <p:sp>
        <p:nvSpPr>
          <p:cNvPr id="4" name="Slide Number Placeholder 3">
            <a:extLst>
              <a:ext uri="{FF2B5EF4-FFF2-40B4-BE49-F238E27FC236}">
                <a16:creationId xmlns:a16="http://schemas.microsoft.com/office/drawing/2014/main" id="{2B0136A7-015F-499D-B79C-997B3039F4B7}"/>
              </a:ext>
            </a:extLst>
          </p:cNvPr>
          <p:cNvSpPr>
            <a:spLocks noGrp="1"/>
          </p:cNvSpPr>
          <p:nvPr>
            <p:ph type="sldNum" sz="quarter" idx="12"/>
          </p:nvPr>
        </p:nvSpPr>
        <p:spPr/>
        <p:txBody>
          <a:bodyPr/>
          <a:lstStyle/>
          <a:p>
            <a:fld id="{B76D1D2B-2263-43F6-B47E-1F3A914AD59C}" type="slidenum">
              <a:rPr lang="en-GB" smtClean="0"/>
              <a:t>15</a:t>
            </a:fld>
            <a:endParaRPr lang="en-GB"/>
          </a:p>
        </p:txBody>
      </p:sp>
    </p:spTree>
    <p:extLst>
      <p:ext uri="{BB962C8B-B14F-4D97-AF65-F5344CB8AC3E}">
        <p14:creationId xmlns:p14="http://schemas.microsoft.com/office/powerpoint/2010/main" val="3731999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E2EC14-B593-47A2-A8CB-A912F1FA6D56}"/>
              </a:ext>
            </a:extLst>
          </p:cNvPr>
          <p:cNvSpPr>
            <a:spLocks noGrp="1"/>
          </p:cNvSpPr>
          <p:nvPr>
            <p:ph idx="1"/>
          </p:nvPr>
        </p:nvSpPr>
        <p:spPr>
          <a:xfrm>
            <a:off x="1606378" y="321277"/>
            <a:ext cx="10585622" cy="6326658"/>
          </a:xfrm>
        </p:spPr>
        <p:txBody>
          <a:bodyPr>
            <a:noAutofit/>
          </a:bodyPr>
          <a:lstStyle/>
          <a:p>
            <a:pPr algn="just"/>
            <a:r>
              <a:rPr lang="en-US" sz="2800" b="1" dirty="0">
                <a:solidFill>
                  <a:schemeClr val="tx1"/>
                </a:solidFill>
                <a:latin typeface="Calibri" panose="020F0502020204030204" pitchFamily="34" charset="0"/>
              </a:rPr>
              <a:t>Effect of no case submission rightly overruled</a:t>
            </a:r>
            <a:endParaRPr lang="en-GB" sz="2800" dirty="0">
              <a:solidFill>
                <a:schemeClr val="tx1"/>
              </a:solidFill>
              <a:latin typeface="Calibri" panose="020F0502020204030204" pitchFamily="34" charset="0"/>
            </a:endParaRPr>
          </a:p>
          <a:p>
            <a:pPr algn="just"/>
            <a:r>
              <a:rPr lang="en-US" sz="2800" dirty="0">
                <a:solidFill>
                  <a:schemeClr val="tx1"/>
                </a:solidFill>
                <a:latin typeface="Calibri" panose="020F0502020204030204" pitchFamily="34" charset="0"/>
              </a:rPr>
              <a:t>Where a no-case submission is rightly overruled the defendant will be called upon to enter his </a:t>
            </a:r>
            <a:r>
              <a:rPr lang="en-US" sz="2800" dirty="0" err="1">
                <a:solidFill>
                  <a:schemeClr val="tx1"/>
                </a:solidFill>
                <a:latin typeface="Calibri" panose="020F0502020204030204" pitchFamily="34" charset="0"/>
              </a:rPr>
              <a:t>defence</a:t>
            </a:r>
            <a:r>
              <a:rPr lang="en-US" sz="2800" dirty="0">
                <a:solidFill>
                  <a:schemeClr val="tx1"/>
                </a:solidFill>
                <a:latin typeface="Calibri" panose="020F0502020204030204" pitchFamily="34" charset="0"/>
              </a:rPr>
              <a:t>. Any subsequent evidence adduced before the court is proper and material to the case. </a:t>
            </a:r>
            <a:r>
              <a:rPr lang="en-US" sz="2800" b="1" i="1" dirty="0">
                <a:solidFill>
                  <a:schemeClr val="tx1"/>
                </a:solidFill>
                <a:latin typeface="Calibri" panose="020F0502020204030204" pitchFamily="34" charset="0"/>
              </a:rPr>
              <a:t>Chuka v. State [1988] 7 SCNJ 226; </a:t>
            </a:r>
            <a:r>
              <a:rPr lang="en-US" sz="2800" b="1" i="1" dirty="0" err="1">
                <a:solidFill>
                  <a:schemeClr val="tx1"/>
                </a:solidFill>
                <a:latin typeface="Calibri" panose="020F0502020204030204" pitchFamily="34" charset="0"/>
              </a:rPr>
              <a:t>Olise</a:t>
            </a:r>
            <a:r>
              <a:rPr lang="en-US" sz="2800" b="1" i="1" dirty="0">
                <a:solidFill>
                  <a:schemeClr val="tx1"/>
                </a:solidFill>
                <a:latin typeface="Calibri" panose="020F0502020204030204" pitchFamily="34" charset="0"/>
              </a:rPr>
              <a:t> </a:t>
            </a:r>
            <a:r>
              <a:rPr lang="en-US" sz="2800" b="1" i="1" dirty="0" err="1">
                <a:solidFill>
                  <a:schemeClr val="tx1"/>
                </a:solidFill>
                <a:latin typeface="Calibri" panose="020F0502020204030204" pitchFamily="34" charset="0"/>
              </a:rPr>
              <a:t>Metuh</a:t>
            </a:r>
            <a:r>
              <a:rPr lang="en-US" sz="2800" b="1" i="1" dirty="0">
                <a:solidFill>
                  <a:schemeClr val="tx1"/>
                </a:solidFill>
                <a:latin typeface="Calibri" panose="020F0502020204030204" pitchFamily="34" charset="0"/>
              </a:rPr>
              <a:t> v. FRN </a:t>
            </a:r>
            <a:endParaRPr lang="en-GB" sz="2800" dirty="0">
              <a:solidFill>
                <a:schemeClr val="tx1"/>
              </a:solidFill>
              <a:latin typeface="Calibri" panose="020F0502020204030204" pitchFamily="34" charset="0"/>
            </a:endParaRPr>
          </a:p>
          <a:p>
            <a:pPr algn="just"/>
            <a:r>
              <a:rPr lang="en-US" sz="2800" b="1" dirty="0">
                <a:solidFill>
                  <a:schemeClr val="tx1"/>
                </a:solidFill>
                <a:latin typeface="Calibri" panose="020F0502020204030204" pitchFamily="34" charset="0"/>
              </a:rPr>
              <a:t>Effect of a no case submission wrongly overruled</a:t>
            </a:r>
            <a:endParaRPr lang="en-GB" sz="2800" dirty="0">
              <a:solidFill>
                <a:schemeClr val="tx1"/>
              </a:solidFill>
              <a:latin typeface="Calibri" panose="020F0502020204030204" pitchFamily="34" charset="0"/>
            </a:endParaRPr>
          </a:p>
          <a:p>
            <a:pPr algn="just"/>
            <a:r>
              <a:rPr lang="en-US" sz="2800" dirty="0">
                <a:solidFill>
                  <a:schemeClr val="tx1"/>
                </a:solidFill>
                <a:latin typeface="Calibri" panose="020F0502020204030204" pitchFamily="34" charset="0"/>
              </a:rPr>
              <a:t>The defendant may enter his </a:t>
            </a:r>
            <a:r>
              <a:rPr lang="en-US" sz="2800" dirty="0" err="1">
                <a:solidFill>
                  <a:schemeClr val="tx1"/>
                </a:solidFill>
                <a:latin typeface="Calibri" panose="020F0502020204030204" pitchFamily="34" charset="0"/>
              </a:rPr>
              <a:t>defence</a:t>
            </a:r>
            <a:r>
              <a:rPr lang="en-US" sz="2800" dirty="0">
                <a:solidFill>
                  <a:schemeClr val="tx1"/>
                </a:solidFill>
                <a:latin typeface="Calibri" panose="020F0502020204030204" pitchFamily="34" charset="0"/>
              </a:rPr>
              <a:t> or rest his case on the prosecution’s case. Any conviction based on subsequent incriminating evidence will be quashed on appeal as it is a nullity. The fact that he further took part in the proceedings is irrelevant. On appeal, the appellant would be entitled to an acquittal. </a:t>
            </a:r>
            <a:r>
              <a:rPr lang="en-US" sz="2800" b="1" i="1" dirty="0" err="1">
                <a:solidFill>
                  <a:schemeClr val="tx1"/>
                </a:solidFill>
                <a:latin typeface="Calibri" panose="020F0502020204030204" pitchFamily="34" charset="0"/>
              </a:rPr>
              <a:t>Eregie</a:t>
            </a:r>
            <a:r>
              <a:rPr lang="en-US" sz="2800" b="1" i="1" dirty="0">
                <a:solidFill>
                  <a:schemeClr val="tx1"/>
                </a:solidFill>
                <a:latin typeface="Calibri" panose="020F0502020204030204" pitchFamily="34" charset="0"/>
              </a:rPr>
              <a:t> v. Police [1954] 14 WACA 453</a:t>
            </a:r>
            <a:r>
              <a:rPr lang="en-US" sz="2800" dirty="0">
                <a:solidFill>
                  <a:schemeClr val="tx1"/>
                </a:solidFill>
                <a:latin typeface="Calibri" panose="020F0502020204030204" pitchFamily="34" charset="0"/>
              </a:rPr>
              <a:t>.</a:t>
            </a:r>
            <a:r>
              <a:rPr lang="en-US" sz="2800" b="1" dirty="0">
                <a:solidFill>
                  <a:schemeClr val="tx1"/>
                </a:solidFill>
                <a:latin typeface="Calibri" panose="020F0502020204030204" pitchFamily="34" charset="0"/>
              </a:rPr>
              <a:t> </a:t>
            </a:r>
            <a:endParaRPr lang="en-GB" sz="2800" dirty="0">
              <a:solidFill>
                <a:schemeClr val="tx1"/>
              </a:solidFill>
              <a:latin typeface="Calibri" panose="020F0502020204030204" pitchFamily="34" charset="0"/>
            </a:endParaRPr>
          </a:p>
          <a:p>
            <a:pPr algn="just"/>
            <a:endParaRPr lang="en-GB" sz="2800" dirty="0">
              <a:solidFill>
                <a:schemeClr val="tx1"/>
              </a:solidFill>
              <a:latin typeface="Calibri" panose="020F0502020204030204" pitchFamily="34" charset="0"/>
            </a:endParaRPr>
          </a:p>
          <a:p>
            <a:endParaRPr lang="en-US" sz="2800" dirty="0"/>
          </a:p>
        </p:txBody>
      </p:sp>
      <p:sp>
        <p:nvSpPr>
          <p:cNvPr id="4" name="Slide Number Placeholder 3">
            <a:extLst>
              <a:ext uri="{FF2B5EF4-FFF2-40B4-BE49-F238E27FC236}">
                <a16:creationId xmlns:a16="http://schemas.microsoft.com/office/drawing/2014/main" id="{8029AC68-2CE5-4765-858F-67DF96D8BCCB}"/>
              </a:ext>
            </a:extLst>
          </p:cNvPr>
          <p:cNvSpPr>
            <a:spLocks noGrp="1"/>
          </p:cNvSpPr>
          <p:nvPr>
            <p:ph type="sldNum" sz="quarter" idx="12"/>
          </p:nvPr>
        </p:nvSpPr>
        <p:spPr/>
        <p:txBody>
          <a:bodyPr/>
          <a:lstStyle/>
          <a:p>
            <a:fld id="{B76D1D2B-2263-43F6-B47E-1F3A914AD59C}" type="slidenum">
              <a:rPr lang="en-GB" smtClean="0"/>
              <a:t>16</a:t>
            </a:fld>
            <a:endParaRPr lang="en-GB"/>
          </a:p>
        </p:txBody>
      </p:sp>
    </p:spTree>
    <p:extLst>
      <p:ext uri="{BB962C8B-B14F-4D97-AF65-F5344CB8AC3E}">
        <p14:creationId xmlns:p14="http://schemas.microsoft.com/office/powerpoint/2010/main" val="490922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9D460-C2B7-4F39-8641-4340E9C5DE44}"/>
              </a:ext>
            </a:extLst>
          </p:cNvPr>
          <p:cNvSpPr>
            <a:spLocks noGrp="1"/>
          </p:cNvSpPr>
          <p:nvPr>
            <p:ph type="title"/>
          </p:nvPr>
        </p:nvSpPr>
        <p:spPr>
          <a:xfrm>
            <a:off x="1640156" y="0"/>
            <a:ext cx="8911687" cy="1280890"/>
          </a:xfrm>
        </p:spPr>
        <p:txBody>
          <a:bodyPr>
            <a:normAutofit/>
          </a:bodyPr>
          <a:lstStyle/>
          <a:p>
            <a:r>
              <a:rPr lang="en-US" sz="4400" b="1" dirty="0">
                <a:solidFill>
                  <a:schemeClr val="tx1"/>
                </a:solidFill>
                <a:latin typeface="Aharoni" panose="02010803020104030203" pitchFamily="2" charset="-79"/>
                <a:cs typeface="Aharoni" panose="02010803020104030203" pitchFamily="2" charset="-79"/>
              </a:rPr>
              <a:t>Entry of </a:t>
            </a:r>
            <a:r>
              <a:rPr lang="en-US" sz="4400" b="1" dirty="0" err="1">
                <a:solidFill>
                  <a:schemeClr val="tx1"/>
                </a:solidFill>
                <a:latin typeface="Aharoni" panose="02010803020104030203" pitchFamily="2" charset="-79"/>
                <a:cs typeface="Aharoni" panose="02010803020104030203" pitchFamily="2" charset="-79"/>
              </a:rPr>
              <a:t>defence</a:t>
            </a:r>
            <a:endParaRPr lang="en-US" sz="4400" dirty="0"/>
          </a:p>
        </p:txBody>
      </p:sp>
      <p:sp>
        <p:nvSpPr>
          <p:cNvPr id="3" name="Content Placeholder 2">
            <a:extLst>
              <a:ext uri="{FF2B5EF4-FFF2-40B4-BE49-F238E27FC236}">
                <a16:creationId xmlns:a16="http://schemas.microsoft.com/office/drawing/2014/main" id="{3732A1E0-0B5E-4D52-99BD-D261B91EDB52}"/>
              </a:ext>
            </a:extLst>
          </p:cNvPr>
          <p:cNvSpPr>
            <a:spLocks noGrp="1"/>
          </p:cNvSpPr>
          <p:nvPr>
            <p:ph idx="1"/>
          </p:nvPr>
        </p:nvSpPr>
        <p:spPr>
          <a:xfrm>
            <a:off x="1581665" y="1235675"/>
            <a:ext cx="9922947" cy="5313405"/>
          </a:xfrm>
        </p:spPr>
        <p:txBody>
          <a:bodyPr>
            <a:normAutofit fontScale="92500" lnSpcReduction="10000"/>
          </a:bodyPr>
          <a:lstStyle/>
          <a:p>
            <a:pPr marL="0" indent="0" algn="just">
              <a:buNone/>
            </a:pPr>
            <a:r>
              <a:rPr lang="en-US" sz="3000" dirty="0">
                <a:solidFill>
                  <a:schemeClr val="tx1"/>
                </a:solidFill>
                <a:latin typeface="Calibri" panose="020F0502020204030204" pitchFamily="34" charset="0"/>
              </a:rPr>
              <a:t>The defendant or his legal practitioner is entitled to address the court at the conclusion of the prosecution case. The defendant may make a no-case submission or rest its case on the prosecution’s case. Where the defendant rest its case on the prosecution’s case, the court shall give a final judgment, adjudging whether the defendant is guilty or not guilty.  </a:t>
            </a:r>
            <a:r>
              <a:rPr lang="en-US" sz="3000" b="1" dirty="0">
                <a:solidFill>
                  <a:schemeClr val="tx1"/>
                </a:solidFill>
                <a:latin typeface="Calibri" panose="020F0502020204030204" pitchFamily="34" charset="0"/>
              </a:rPr>
              <a:t>Section 301 of ACJA</a:t>
            </a:r>
            <a:endParaRPr lang="en-GB" sz="3000" b="1" dirty="0">
              <a:solidFill>
                <a:schemeClr val="tx1"/>
              </a:solidFill>
              <a:latin typeface="Calibri" panose="020F0502020204030204" pitchFamily="34" charset="0"/>
            </a:endParaRPr>
          </a:p>
          <a:p>
            <a:pPr marL="0" indent="0" algn="just">
              <a:buNone/>
            </a:pPr>
            <a:r>
              <a:rPr lang="en-US" sz="3000" b="1" dirty="0">
                <a:solidFill>
                  <a:schemeClr val="tx1"/>
                </a:solidFill>
                <a:latin typeface="Calibri" panose="020F0502020204030204" pitchFamily="34" charset="0"/>
              </a:rPr>
              <a:t>Section 358 of ACJA </a:t>
            </a:r>
            <a:r>
              <a:rPr lang="en-US" sz="3000" dirty="0">
                <a:solidFill>
                  <a:schemeClr val="tx1"/>
                </a:solidFill>
                <a:latin typeface="Calibri" panose="020F0502020204030204" pitchFamily="34" charset="0"/>
              </a:rPr>
              <a:t>states that if the defendant is not represented by a legal practitioner, the court shall inform him of the options available to him, namely:</a:t>
            </a:r>
            <a:endParaRPr lang="en-GB" sz="3000" dirty="0">
              <a:solidFill>
                <a:schemeClr val="tx1"/>
              </a:solidFill>
              <a:latin typeface="Calibri" panose="020F0502020204030204" pitchFamily="34" charset="0"/>
            </a:endParaRPr>
          </a:p>
          <a:p>
            <a:pPr lvl="0" algn="just" fontAlgn="base"/>
            <a:r>
              <a:rPr lang="en-US" sz="3000" dirty="0">
                <a:solidFill>
                  <a:schemeClr val="tx1"/>
                </a:solidFill>
                <a:latin typeface="Calibri" panose="020F0502020204030204" pitchFamily="34" charset="0"/>
              </a:rPr>
              <a:t>make a statement, without  being sworn, from the place where he then is, in which case he will not be liable to cross-examination; or</a:t>
            </a:r>
            <a:endParaRPr lang="en-GB" sz="30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034639EC-3073-421F-8CAB-9745CB2503BC}"/>
              </a:ext>
            </a:extLst>
          </p:cNvPr>
          <p:cNvSpPr>
            <a:spLocks noGrp="1"/>
          </p:cNvSpPr>
          <p:nvPr>
            <p:ph type="sldNum" sz="quarter" idx="12"/>
          </p:nvPr>
        </p:nvSpPr>
        <p:spPr/>
        <p:txBody>
          <a:bodyPr/>
          <a:lstStyle/>
          <a:p>
            <a:fld id="{B76D1D2B-2263-43F6-B47E-1F3A914AD59C}" type="slidenum">
              <a:rPr lang="en-GB" smtClean="0"/>
              <a:t>17</a:t>
            </a:fld>
            <a:endParaRPr lang="en-GB"/>
          </a:p>
        </p:txBody>
      </p:sp>
    </p:spTree>
    <p:extLst>
      <p:ext uri="{BB962C8B-B14F-4D97-AF65-F5344CB8AC3E}">
        <p14:creationId xmlns:p14="http://schemas.microsoft.com/office/powerpoint/2010/main" val="645313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BFA04-1001-4D7F-977D-BBE89FD65464}"/>
              </a:ext>
            </a:extLst>
          </p:cNvPr>
          <p:cNvSpPr>
            <a:spLocks noGrp="1"/>
          </p:cNvSpPr>
          <p:nvPr>
            <p:ph type="title"/>
          </p:nvPr>
        </p:nvSpPr>
        <p:spPr/>
        <p:txBody>
          <a:bodyPr/>
          <a:lstStyle/>
          <a:p>
            <a:r>
              <a:rPr lang="en-US" b="1" dirty="0">
                <a:solidFill>
                  <a:schemeClr val="tx1"/>
                </a:solidFill>
                <a:latin typeface="Aharoni" panose="02010803020104030203" pitchFamily="2" charset="-79"/>
                <a:cs typeface="Aharoni" panose="02010803020104030203" pitchFamily="2" charset="-79"/>
              </a:rPr>
              <a:t>Entry of </a:t>
            </a:r>
            <a:r>
              <a:rPr lang="en-US" b="1" dirty="0" err="1">
                <a:solidFill>
                  <a:schemeClr val="tx1"/>
                </a:solidFill>
                <a:latin typeface="Aharoni" panose="02010803020104030203" pitchFamily="2" charset="-79"/>
                <a:cs typeface="Aharoni" panose="02010803020104030203" pitchFamily="2" charset="-79"/>
              </a:rPr>
              <a:t>defence</a:t>
            </a:r>
            <a:r>
              <a:rPr lang="en-US" b="1" dirty="0">
                <a:solidFill>
                  <a:schemeClr val="tx1"/>
                </a:solidFill>
                <a:latin typeface="Aharoni" panose="02010803020104030203" pitchFamily="2" charset="-79"/>
                <a:cs typeface="Aharoni" panose="02010803020104030203" pitchFamily="2" charset="-79"/>
              </a:rPr>
              <a:t> contd. </a:t>
            </a:r>
            <a:endParaRPr lang="en-US" b="1" dirty="0"/>
          </a:p>
        </p:txBody>
      </p:sp>
      <p:sp>
        <p:nvSpPr>
          <p:cNvPr id="3" name="Content Placeholder 2">
            <a:extLst>
              <a:ext uri="{FF2B5EF4-FFF2-40B4-BE49-F238E27FC236}">
                <a16:creationId xmlns:a16="http://schemas.microsoft.com/office/drawing/2014/main" id="{8CA918F9-1EF1-4258-881D-1DA31C41CAFA}"/>
              </a:ext>
            </a:extLst>
          </p:cNvPr>
          <p:cNvSpPr>
            <a:spLocks noGrp="1"/>
          </p:cNvSpPr>
          <p:nvPr>
            <p:ph idx="1"/>
          </p:nvPr>
        </p:nvSpPr>
        <p:spPr>
          <a:xfrm>
            <a:off x="1532238" y="1904999"/>
            <a:ext cx="10256108" cy="4767649"/>
          </a:xfrm>
        </p:spPr>
        <p:txBody>
          <a:bodyPr>
            <a:normAutofit fontScale="92500"/>
          </a:bodyPr>
          <a:lstStyle/>
          <a:p>
            <a:pPr lvl="0" algn="just" fontAlgn="base"/>
            <a:r>
              <a:rPr lang="en-US" sz="3600" dirty="0">
                <a:solidFill>
                  <a:schemeClr val="tx1"/>
                </a:solidFill>
                <a:latin typeface="Calibri" panose="020F0502020204030204" pitchFamily="34" charset="0"/>
              </a:rPr>
              <a:t>give evidence in the witness box, after being sworn as a </a:t>
            </a:r>
            <a:br>
              <a:rPr lang="en-US" sz="3600" dirty="0">
                <a:solidFill>
                  <a:schemeClr val="tx1"/>
                </a:solidFill>
                <a:latin typeface="Calibri" panose="020F0502020204030204" pitchFamily="34" charset="0"/>
              </a:rPr>
            </a:br>
            <a:r>
              <a:rPr lang="en-US" sz="3600" dirty="0">
                <a:solidFill>
                  <a:schemeClr val="tx1"/>
                </a:solidFill>
                <a:latin typeface="Calibri" panose="020F0502020204030204" pitchFamily="34" charset="0"/>
              </a:rPr>
              <a:t>witness; in which case he will be liable to cross-examination; or</a:t>
            </a:r>
          </a:p>
          <a:p>
            <a:pPr algn="just" fontAlgn="base"/>
            <a:r>
              <a:rPr lang="en-US" sz="3600" dirty="0">
                <a:solidFill>
                  <a:schemeClr val="tx1"/>
                </a:solidFill>
                <a:latin typeface="Calibri" panose="020F0502020204030204" pitchFamily="34" charset="0"/>
              </a:rPr>
              <a:t>call any witness or adduce any other evidence in his </a:t>
            </a:r>
            <a:r>
              <a:rPr lang="en-US" sz="3600" dirty="0" err="1">
                <a:solidFill>
                  <a:schemeClr val="tx1"/>
                </a:solidFill>
                <a:latin typeface="Calibri" panose="020F0502020204030204" pitchFamily="34" charset="0"/>
              </a:rPr>
              <a:t>defence</a:t>
            </a:r>
            <a:r>
              <a:rPr lang="en-US" sz="3600" dirty="0">
                <a:solidFill>
                  <a:schemeClr val="tx1"/>
                </a:solidFill>
                <a:latin typeface="Calibri" panose="020F0502020204030204" pitchFamily="34" charset="0"/>
              </a:rPr>
              <a:t>.</a:t>
            </a:r>
          </a:p>
          <a:p>
            <a:pPr marL="0" indent="0" algn="just" fontAlgn="base">
              <a:buNone/>
            </a:pPr>
            <a:r>
              <a:rPr lang="en-US" sz="3600" dirty="0">
                <a:solidFill>
                  <a:schemeClr val="tx1"/>
                </a:solidFill>
                <a:latin typeface="Calibri" panose="020F0502020204030204" pitchFamily="34" charset="0"/>
              </a:rPr>
              <a:t>Where the defendant is represented by a legal practitioner, the court shall call on the legal practitioner to proceed with the </a:t>
            </a:r>
            <a:r>
              <a:rPr lang="en-US" sz="3600" dirty="0" err="1">
                <a:solidFill>
                  <a:schemeClr val="tx1"/>
                </a:solidFill>
                <a:latin typeface="Calibri" panose="020F0502020204030204" pitchFamily="34" charset="0"/>
              </a:rPr>
              <a:t>defence</a:t>
            </a:r>
            <a:r>
              <a:rPr lang="en-US" sz="3600" dirty="0">
                <a:solidFill>
                  <a:schemeClr val="tx1"/>
                </a:solidFill>
                <a:latin typeface="Calibri" panose="020F0502020204030204" pitchFamily="34" charset="0"/>
              </a:rPr>
              <a:t>.</a:t>
            </a:r>
            <a:endParaRPr lang="en-GB" sz="3600" dirty="0">
              <a:solidFill>
                <a:schemeClr val="tx1"/>
              </a:solidFill>
              <a:latin typeface="Calibri" panose="020F0502020204030204" pitchFamily="34" charset="0"/>
            </a:endParaRPr>
          </a:p>
          <a:p>
            <a:pPr algn="just" fontAlgn="base"/>
            <a:endParaRPr lang="en-GB"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45AC9B79-CC0C-44B6-98FB-D6DB84DE09D4}"/>
              </a:ext>
            </a:extLst>
          </p:cNvPr>
          <p:cNvSpPr>
            <a:spLocks noGrp="1"/>
          </p:cNvSpPr>
          <p:nvPr>
            <p:ph type="sldNum" sz="quarter" idx="12"/>
          </p:nvPr>
        </p:nvSpPr>
        <p:spPr/>
        <p:txBody>
          <a:bodyPr/>
          <a:lstStyle/>
          <a:p>
            <a:fld id="{B76D1D2B-2263-43F6-B47E-1F3A914AD59C}" type="slidenum">
              <a:rPr lang="en-GB" smtClean="0"/>
              <a:t>18</a:t>
            </a:fld>
            <a:endParaRPr lang="en-GB"/>
          </a:p>
        </p:txBody>
      </p:sp>
    </p:spTree>
    <p:extLst>
      <p:ext uri="{BB962C8B-B14F-4D97-AF65-F5344CB8AC3E}">
        <p14:creationId xmlns:p14="http://schemas.microsoft.com/office/powerpoint/2010/main" val="2860195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079711-F21C-4429-8501-B7839E24F10B}"/>
              </a:ext>
            </a:extLst>
          </p:cNvPr>
          <p:cNvSpPr>
            <a:spLocks noGrp="1"/>
          </p:cNvSpPr>
          <p:nvPr>
            <p:ph idx="1"/>
          </p:nvPr>
        </p:nvSpPr>
        <p:spPr>
          <a:xfrm>
            <a:off x="1631091" y="370703"/>
            <a:ext cx="10305535" cy="6277232"/>
          </a:xfrm>
        </p:spPr>
        <p:txBody>
          <a:bodyPr>
            <a:noAutofit/>
          </a:bodyPr>
          <a:lstStyle/>
          <a:p>
            <a:pPr marL="0" indent="0" algn="just" fontAlgn="base">
              <a:buNone/>
            </a:pPr>
            <a:r>
              <a:rPr lang="en-US" sz="3000" b="1" dirty="0">
                <a:solidFill>
                  <a:schemeClr val="tx1"/>
                </a:solidFill>
                <a:latin typeface="Calibri" panose="020F0502020204030204" pitchFamily="34" charset="0"/>
              </a:rPr>
              <a:t>Court to ensure that unrepresented defendant is fairly heard</a:t>
            </a:r>
            <a:endParaRPr lang="en-GB" sz="3000" dirty="0">
              <a:solidFill>
                <a:schemeClr val="tx1"/>
              </a:solidFill>
              <a:latin typeface="Calibri" panose="020F0502020204030204" pitchFamily="34" charset="0"/>
            </a:endParaRPr>
          </a:p>
          <a:p>
            <a:pPr marL="0" indent="0" algn="just">
              <a:buNone/>
            </a:pPr>
            <a:r>
              <a:rPr lang="en-US" sz="3000" dirty="0">
                <a:solidFill>
                  <a:schemeClr val="tx1"/>
                </a:solidFill>
                <a:latin typeface="Calibri" panose="020F0502020204030204" pitchFamily="34" charset="0"/>
              </a:rPr>
              <a:t>Where the defendant is not represented by a counsel, the law demands that the court makes efforts to ensure the defendant is fairly heard, that he gets the opportunity to cross examine all prosecution witnesses, that he conveniently puts out his </a:t>
            </a:r>
            <a:r>
              <a:rPr lang="en-US" sz="3000" dirty="0" err="1">
                <a:solidFill>
                  <a:schemeClr val="tx1"/>
                </a:solidFill>
                <a:latin typeface="Calibri" panose="020F0502020204030204" pitchFamily="34" charset="0"/>
              </a:rPr>
              <a:t>defence</a:t>
            </a:r>
            <a:r>
              <a:rPr lang="en-US" sz="3000" dirty="0">
                <a:solidFill>
                  <a:schemeClr val="tx1"/>
                </a:solidFill>
                <a:latin typeface="Calibri" panose="020F0502020204030204" pitchFamily="34" charset="0"/>
              </a:rPr>
              <a:t> and takes advantage of all available legal </a:t>
            </a:r>
            <a:r>
              <a:rPr lang="en-US" sz="3000" dirty="0" err="1">
                <a:solidFill>
                  <a:schemeClr val="tx1"/>
                </a:solidFill>
                <a:latin typeface="Calibri" panose="020F0502020204030204" pitchFamily="34" charset="0"/>
              </a:rPr>
              <a:t>defences</a:t>
            </a:r>
            <a:r>
              <a:rPr lang="en-US" sz="3000" dirty="0">
                <a:solidFill>
                  <a:schemeClr val="tx1"/>
                </a:solidFill>
                <a:latin typeface="Calibri" panose="020F0502020204030204" pitchFamily="34" charset="0"/>
              </a:rPr>
              <a:t>. </a:t>
            </a:r>
            <a:endParaRPr lang="en-GB" sz="3000" dirty="0">
              <a:solidFill>
                <a:schemeClr val="tx1"/>
              </a:solidFill>
              <a:latin typeface="Calibri" panose="020F0502020204030204" pitchFamily="34" charset="0"/>
            </a:endParaRPr>
          </a:p>
          <a:p>
            <a:pPr marL="0" indent="0" algn="just">
              <a:buNone/>
            </a:pPr>
            <a:r>
              <a:rPr lang="en-US" sz="3000" dirty="0">
                <a:solidFill>
                  <a:schemeClr val="tx1"/>
                </a:solidFill>
                <a:latin typeface="Calibri" panose="020F0502020204030204" pitchFamily="34" charset="0"/>
              </a:rPr>
              <a:t>The court cannot leave the unrepresented defendant unguided. However, failure of the court to ask the unrepresented defendant if he has any witness and inform him of his options in presenting his </a:t>
            </a:r>
            <a:r>
              <a:rPr lang="en-US" sz="3000" dirty="0" err="1">
                <a:solidFill>
                  <a:schemeClr val="tx1"/>
                </a:solidFill>
                <a:latin typeface="Calibri" panose="020F0502020204030204" pitchFamily="34" charset="0"/>
              </a:rPr>
              <a:t>defence</a:t>
            </a:r>
            <a:r>
              <a:rPr lang="en-US" sz="3000" dirty="0">
                <a:solidFill>
                  <a:schemeClr val="tx1"/>
                </a:solidFill>
                <a:latin typeface="Calibri" panose="020F0502020204030204" pitchFamily="34" charset="0"/>
              </a:rPr>
              <a:t>, will not vitiate the trial unless there is a miscarriage of justice against the defendant. See </a:t>
            </a:r>
            <a:r>
              <a:rPr lang="en-US" sz="3000" b="1" i="1" dirty="0">
                <a:solidFill>
                  <a:schemeClr val="tx1"/>
                </a:solidFill>
                <a:latin typeface="Calibri" panose="020F0502020204030204" pitchFamily="34" charset="0"/>
              </a:rPr>
              <a:t>Anya v. The State [1965] NMLR 62</a:t>
            </a:r>
            <a:r>
              <a:rPr lang="en-US" sz="3000" dirty="0">
                <a:solidFill>
                  <a:schemeClr val="tx1"/>
                </a:solidFill>
                <a:latin typeface="Calibri" panose="020F0502020204030204" pitchFamily="34" charset="0"/>
              </a:rPr>
              <a:t>. See also S. 360 ACJA. </a:t>
            </a:r>
            <a:endParaRPr lang="en-GB" sz="3000" dirty="0">
              <a:solidFill>
                <a:schemeClr val="tx1"/>
              </a:solidFill>
              <a:latin typeface="Calibri" panose="020F0502020204030204" pitchFamily="34" charset="0"/>
            </a:endParaRPr>
          </a:p>
          <a:p>
            <a:endParaRPr lang="en-US" sz="2800" dirty="0"/>
          </a:p>
        </p:txBody>
      </p:sp>
      <p:sp>
        <p:nvSpPr>
          <p:cNvPr id="4" name="Slide Number Placeholder 3">
            <a:extLst>
              <a:ext uri="{FF2B5EF4-FFF2-40B4-BE49-F238E27FC236}">
                <a16:creationId xmlns:a16="http://schemas.microsoft.com/office/drawing/2014/main" id="{5FB917D7-3E65-4527-91EE-59688F5402B5}"/>
              </a:ext>
            </a:extLst>
          </p:cNvPr>
          <p:cNvSpPr>
            <a:spLocks noGrp="1"/>
          </p:cNvSpPr>
          <p:nvPr>
            <p:ph type="sldNum" sz="quarter" idx="12"/>
          </p:nvPr>
        </p:nvSpPr>
        <p:spPr/>
        <p:txBody>
          <a:bodyPr/>
          <a:lstStyle/>
          <a:p>
            <a:fld id="{B76D1D2B-2263-43F6-B47E-1F3A914AD59C}" type="slidenum">
              <a:rPr lang="en-GB" smtClean="0"/>
              <a:t>19</a:t>
            </a:fld>
            <a:endParaRPr lang="en-GB"/>
          </a:p>
        </p:txBody>
      </p:sp>
    </p:spTree>
    <p:extLst>
      <p:ext uri="{BB962C8B-B14F-4D97-AF65-F5344CB8AC3E}">
        <p14:creationId xmlns:p14="http://schemas.microsoft.com/office/powerpoint/2010/main" val="2300686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6898" y="191387"/>
            <a:ext cx="8911687" cy="701748"/>
          </a:xfrm>
        </p:spPr>
        <p:txBody>
          <a:bodyPr>
            <a:normAutofit/>
          </a:bodyPr>
          <a:lstStyle/>
          <a:p>
            <a:pPr algn="ctr"/>
            <a:r>
              <a:rPr lang="en-US" sz="4000" b="1" dirty="0">
                <a:solidFill>
                  <a:schemeClr val="tx1"/>
                </a:solidFill>
                <a:latin typeface="Aharoni" panose="02010803020104030203" pitchFamily="2" charset="-79"/>
                <a:cs typeface="Aharoni" panose="02010803020104030203" pitchFamily="2" charset="-79"/>
              </a:rPr>
              <a:t>Bail Pending Trial</a:t>
            </a:r>
            <a:endParaRPr lang="en-GB" sz="4000" dirty="0">
              <a:solidFill>
                <a:schemeClr val="tx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1556514" y="893135"/>
            <a:ext cx="10483702" cy="5603358"/>
          </a:xfrm>
        </p:spPr>
        <p:txBody>
          <a:bodyPr>
            <a:noAutofit/>
          </a:bodyPr>
          <a:lstStyle/>
          <a:p>
            <a:pPr algn="just"/>
            <a:r>
              <a:rPr lang="en-US" sz="3200" b="1" dirty="0">
                <a:solidFill>
                  <a:schemeClr val="tx1"/>
                </a:solidFill>
                <a:latin typeface="Calibri" panose="020F0502020204030204" pitchFamily="34" charset="0"/>
                <a:cs typeface="Times New Roman" panose="02020603050405020304" pitchFamily="18" charset="0"/>
              </a:rPr>
              <a:t>PART 19 (s. 158 – 188)ACJA deals with Bail pending Trial</a:t>
            </a:r>
          </a:p>
          <a:p>
            <a:pPr algn="just"/>
            <a:r>
              <a:rPr lang="en-US" sz="3200" dirty="0">
                <a:solidFill>
                  <a:schemeClr val="tx1"/>
                </a:solidFill>
                <a:latin typeface="Calibri" panose="020F0502020204030204" pitchFamily="34" charset="0"/>
                <a:cs typeface="Times New Roman" panose="02020603050405020304" pitchFamily="18" charset="0"/>
              </a:rPr>
              <a:t>Once a defendant has been taken to court, application for his bail is usually made to a court. </a:t>
            </a:r>
            <a:r>
              <a:rPr lang="en-US" sz="3200" b="1" dirty="0">
                <a:solidFill>
                  <a:schemeClr val="tx1"/>
                </a:solidFill>
                <a:latin typeface="Calibri" panose="020F0502020204030204" pitchFamily="34" charset="0"/>
                <a:cs typeface="Times New Roman" panose="02020603050405020304" pitchFamily="18" charset="0"/>
              </a:rPr>
              <a:t>Section 158 of ACJA</a:t>
            </a:r>
            <a:r>
              <a:rPr lang="en-US" sz="3200" dirty="0">
                <a:solidFill>
                  <a:schemeClr val="tx1"/>
                </a:solidFill>
                <a:latin typeface="Calibri" panose="020F0502020204030204" pitchFamily="34" charset="0"/>
                <a:cs typeface="Times New Roman" panose="02020603050405020304" pitchFamily="18" charset="0"/>
              </a:rPr>
              <a:t> </a:t>
            </a:r>
          </a:p>
          <a:p>
            <a:pPr algn="just"/>
            <a:r>
              <a:rPr lang="en-US" sz="3200" dirty="0">
                <a:solidFill>
                  <a:schemeClr val="tx1"/>
                </a:solidFill>
                <a:latin typeface="Calibri" panose="020F0502020204030204" pitchFamily="34" charset="0"/>
                <a:cs typeface="Times New Roman" panose="02020603050405020304" pitchFamily="18" charset="0"/>
              </a:rPr>
              <a:t>The ACJA in </a:t>
            </a:r>
            <a:r>
              <a:rPr lang="en-US" sz="3200" b="1" dirty="0">
                <a:solidFill>
                  <a:schemeClr val="tx1"/>
                </a:solidFill>
                <a:latin typeface="Calibri" panose="020F0502020204030204" pitchFamily="34" charset="0"/>
                <a:cs typeface="Times New Roman" panose="02020603050405020304" pitchFamily="18" charset="0"/>
              </a:rPr>
              <a:t>section 165</a:t>
            </a:r>
            <a:r>
              <a:rPr lang="en-US" sz="3200" dirty="0">
                <a:solidFill>
                  <a:schemeClr val="tx1"/>
                </a:solidFill>
                <a:latin typeface="Calibri" panose="020F0502020204030204" pitchFamily="34" charset="0"/>
                <a:cs typeface="Times New Roman" panose="02020603050405020304" pitchFamily="18" charset="0"/>
              </a:rPr>
              <a:t> provides that the conditions for bail must not be excessive. </a:t>
            </a:r>
            <a:r>
              <a:rPr lang="en-US" sz="3200" b="1" dirty="0">
                <a:solidFill>
                  <a:schemeClr val="tx1"/>
                </a:solidFill>
                <a:latin typeface="Calibri" panose="020F0502020204030204" pitchFamily="34" charset="0"/>
              </a:rPr>
              <a:t>Eye v. F.R.N. (2018)</a:t>
            </a:r>
            <a:r>
              <a:rPr lang="en-US" sz="3200" dirty="0">
                <a:solidFill>
                  <a:schemeClr val="tx1"/>
                </a:solidFill>
                <a:latin typeface="Calibri" panose="020F0502020204030204" pitchFamily="34" charset="0"/>
              </a:rPr>
              <a:t>7 N.W.L.R. (Pt. 1619) 495; </a:t>
            </a:r>
            <a:r>
              <a:rPr lang="en-US" sz="3200" b="1" dirty="0">
                <a:solidFill>
                  <a:schemeClr val="tx1"/>
                </a:solidFill>
                <a:latin typeface="Calibri" panose="020F0502020204030204" pitchFamily="34" charset="0"/>
              </a:rPr>
              <a:t>Mufutau </a:t>
            </a:r>
            <a:r>
              <a:rPr lang="en-US" sz="3200" b="1" dirty="0" err="1">
                <a:solidFill>
                  <a:schemeClr val="tx1"/>
                </a:solidFill>
                <a:latin typeface="Calibri" panose="020F0502020204030204" pitchFamily="34" charset="0"/>
              </a:rPr>
              <a:t>Olayiwola</a:t>
            </a:r>
            <a:r>
              <a:rPr lang="en-US" sz="3200" b="1" dirty="0">
                <a:solidFill>
                  <a:schemeClr val="tx1"/>
                </a:solidFill>
                <a:latin typeface="Calibri" panose="020F0502020204030204" pitchFamily="34" charset="0"/>
              </a:rPr>
              <a:t> &amp; 4 </a:t>
            </a:r>
            <a:r>
              <a:rPr lang="en-US" sz="3200" b="1" dirty="0" err="1">
                <a:solidFill>
                  <a:schemeClr val="tx1"/>
                </a:solidFill>
                <a:latin typeface="Calibri" panose="020F0502020204030204" pitchFamily="34" charset="0"/>
              </a:rPr>
              <a:t>Ors</a:t>
            </a:r>
            <a:r>
              <a:rPr lang="en-US" sz="3200" b="1" dirty="0">
                <a:solidFill>
                  <a:schemeClr val="tx1"/>
                </a:solidFill>
                <a:latin typeface="Calibri" panose="020F0502020204030204" pitchFamily="34" charset="0"/>
              </a:rPr>
              <a:t> v. Federal Republic of Nigeria (2006) </a:t>
            </a:r>
            <a:r>
              <a:rPr lang="en-US" sz="3200" dirty="0">
                <a:solidFill>
                  <a:schemeClr val="tx1"/>
                </a:solidFill>
                <a:latin typeface="Calibri" panose="020F0502020204030204" pitchFamily="34" charset="0"/>
              </a:rPr>
              <a:t>All FWLR (Pt. 305) 667 at 691; </a:t>
            </a:r>
            <a:r>
              <a:rPr lang="en-US" sz="3200" b="1" dirty="0">
                <a:solidFill>
                  <a:schemeClr val="tx1"/>
                </a:solidFill>
                <a:latin typeface="Calibri" panose="020F0502020204030204" pitchFamily="34" charset="0"/>
              </a:rPr>
              <a:t>Tochukwu v. FRN (2005) All FWLR (pt. 278) 1048 at 1070</a:t>
            </a:r>
            <a:endParaRPr lang="en-US" sz="3200" dirty="0">
              <a:solidFill>
                <a:schemeClr val="tx1"/>
              </a:solidFill>
              <a:latin typeface="Calibri" panose="020F0502020204030204" pitchFamily="34" charset="0"/>
              <a:cs typeface="Times New Roman" panose="02020603050405020304" pitchFamily="18" charset="0"/>
            </a:endParaRPr>
          </a:p>
          <a:p>
            <a:pPr algn="just"/>
            <a:r>
              <a:rPr lang="en-US" sz="3200" dirty="0">
                <a:solidFill>
                  <a:schemeClr val="tx1"/>
                </a:solidFill>
                <a:latin typeface="Calibri" panose="020F0502020204030204" pitchFamily="34" charset="0"/>
                <a:cs typeface="Times New Roman" panose="02020603050405020304" pitchFamily="18" charset="0"/>
              </a:rPr>
              <a:t>The determining factor in the application for bail pending trial is whether the defendant will avail himself for trial if bail is granted</a:t>
            </a:r>
            <a:r>
              <a:rPr lang="en-US" sz="3400" dirty="0">
                <a:solidFill>
                  <a:schemeClr val="tx1"/>
                </a:solidFill>
                <a:latin typeface="Calibri" panose="020F0502020204030204" pitchFamily="34" charset="0"/>
                <a:cs typeface="Times New Roman" panose="02020603050405020304" pitchFamily="18" charset="0"/>
              </a:rPr>
              <a:t>.</a:t>
            </a:r>
            <a:endParaRPr lang="en-GB" sz="3400" dirty="0">
              <a:solidFill>
                <a:schemeClr val="tx1"/>
              </a:solidFill>
              <a:latin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4F2241D-767B-43D1-80D7-DA056C46C634}"/>
              </a:ext>
            </a:extLst>
          </p:cNvPr>
          <p:cNvSpPr>
            <a:spLocks noGrp="1"/>
          </p:cNvSpPr>
          <p:nvPr>
            <p:ph type="sldNum" sz="quarter" idx="12"/>
          </p:nvPr>
        </p:nvSpPr>
        <p:spPr/>
        <p:txBody>
          <a:bodyPr/>
          <a:lstStyle/>
          <a:p>
            <a:fld id="{B76D1D2B-2263-43F6-B47E-1F3A914AD59C}" type="slidenum">
              <a:rPr lang="en-GB" smtClean="0"/>
              <a:t>2</a:t>
            </a:fld>
            <a:endParaRPr lang="en-GB"/>
          </a:p>
        </p:txBody>
      </p:sp>
    </p:spTree>
    <p:extLst>
      <p:ext uri="{BB962C8B-B14F-4D97-AF65-F5344CB8AC3E}">
        <p14:creationId xmlns:p14="http://schemas.microsoft.com/office/powerpoint/2010/main" val="633798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D32CD2-E5DB-447A-8E85-8C7F5F32474B}"/>
              </a:ext>
            </a:extLst>
          </p:cNvPr>
          <p:cNvSpPr>
            <a:spLocks noGrp="1"/>
          </p:cNvSpPr>
          <p:nvPr>
            <p:ph idx="1"/>
          </p:nvPr>
        </p:nvSpPr>
        <p:spPr>
          <a:xfrm>
            <a:off x="1606379" y="271849"/>
            <a:ext cx="10354962" cy="6586151"/>
          </a:xfrm>
        </p:spPr>
        <p:txBody>
          <a:bodyPr>
            <a:noAutofit/>
          </a:bodyPr>
          <a:lstStyle/>
          <a:p>
            <a:pPr marL="0" indent="0" algn="just">
              <a:buNone/>
            </a:pPr>
            <a:r>
              <a:rPr lang="en-GB" sz="2800" b="1" dirty="0">
                <a:solidFill>
                  <a:schemeClr val="tx1"/>
                </a:solidFill>
                <a:latin typeface="Aharoni" panose="02010803020104030203" pitchFamily="2" charset="-79"/>
                <a:cs typeface="Aharoni" panose="02010803020104030203" pitchFamily="2" charset="-79"/>
              </a:rPr>
              <a:t>Powers of Heads of courts to make Rules</a:t>
            </a:r>
          </a:p>
          <a:p>
            <a:pPr marL="0" indent="0" algn="just">
              <a:buNone/>
            </a:pPr>
            <a:r>
              <a:rPr lang="en-GB" sz="2800" b="1" dirty="0">
                <a:solidFill>
                  <a:schemeClr val="tx1"/>
                </a:solidFill>
                <a:latin typeface="Calibri" panose="020F0502020204030204" pitchFamily="34" charset="0"/>
              </a:rPr>
              <a:t>Practice Directions/Rules of court derive their sources from the constitution. Sections 236, 248, 254, 259 and 274 of the 1999 Constitution give the Chief Justice of Nigeria, President of the Court of Appeal, Chief Judge of the Federal High Court, Chief Judge of the High Court of the Federal Capital Territory and Chief Judge of State High Court respectively powers to make rules for regulating the practice and procedure in their respective courts.</a:t>
            </a:r>
            <a:endParaRPr lang="en-GB" sz="2800" dirty="0">
              <a:solidFill>
                <a:schemeClr val="tx1"/>
              </a:solidFill>
              <a:latin typeface="Calibri" panose="020F0502020204030204" pitchFamily="34" charset="0"/>
            </a:endParaRPr>
          </a:p>
          <a:p>
            <a:pPr marL="0" indent="0" algn="just">
              <a:buNone/>
            </a:pPr>
            <a:r>
              <a:rPr lang="en-GB" sz="2800" b="1" dirty="0">
                <a:solidFill>
                  <a:schemeClr val="tx1"/>
                </a:solidFill>
                <a:latin typeface="Calibri" panose="020F0502020204030204" pitchFamily="34" charset="0"/>
              </a:rPr>
              <a:t>Furthermore, section 490 (g) of the Administration of Criminal Justice Act, 2015 provides that Chief Judge of the Federal High Court, or of the Federal Capital Territory or the President of the National Industrial Court may make rules generally for carrying into effect the purposes of the Act. </a:t>
            </a:r>
          </a:p>
          <a:p>
            <a:endParaRPr lang="en-US" sz="2800" dirty="0"/>
          </a:p>
        </p:txBody>
      </p:sp>
      <p:sp>
        <p:nvSpPr>
          <p:cNvPr id="4" name="Slide Number Placeholder 3">
            <a:extLst>
              <a:ext uri="{FF2B5EF4-FFF2-40B4-BE49-F238E27FC236}">
                <a16:creationId xmlns:a16="http://schemas.microsoft.com/office/drawing/2014/main" id="{989354FF-AD37-4E2A-8E45-13BB103AC980}"/>
              </a:ext>
            </a:extLst>
          </p:cNvPr>
          <p:cNvSpPr>
            <a:spLocks noGrp="1"/>
          </p:cNvSpPr>
          <p:nvPr>
            <p:ph type="sldNum" sz="quarter" idx="12"/>
          </p:nvPr>
        </p:nvSpPr>
        <p:spPr/>
        <p:txBody>
          <a:bodyPr/>
          <a:lstStyle/>
          <a:p>
            <a:fld id="{B76D1D2B-2263-43F6-B47E-1F3A914AD59C}" type="slidenum">
              <a:rPr lang="en-GB" smtClean="0"/>
              <a:t>20</a:t>
            </a:fld>
            <a:endParaRPr lang="en-GB"/>
          </a:p>
        </p:txBody>
      </p:sp>
    </p:spTree>
    <p:extLst>
      <p:ext uri="{BB962C8B-B14F-4D97-AF65-F5344CB8AC3E}">
        <p14:creationId xmlns:p14="http://schemas.microsoft.com/office/powerpoint/2010/main" val="1674380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2F8C9A-2B21-4EA6-9D0D-E997170019D0}"/>
              </a:ext>
            </a:extLst>
          </p:cNvPr>
          <p:cNvSpPr>
            <a:spLocks noGrp="1"/>
          </p:cNvSpPr>
          <p:nvPr>
            <p:ph idx="1"/>
          </p:nvPr>
        </p:nvSpPr>
        <p:spPr>
          <a:xfrm>
            <a:off x="1828800" y="370703"/>
            <a:ext cx="10157254" cy="6487297"/>
          </a:xfrm>
        </p:spPr>
        <p:txBody>
          <a:bodyPr>
            <a:normAutofit fontScale="92500"/>
          </a:bodyPr>
          <a:lstStyle/>
          <a:p>
            <a:pPr algn="just">
              <a:buFont typeface="Wingdings" panose="05000000000000000000" pitchFamily="2" charset="2"/>
              <a:buChar char="Ø"/>
            </a:pPr>
            <a:r>
              <a:rPr lang="en-GB" sz="3200" b="1" dirty="0">
                <a:solidFill>
                  <a:schemeClr val="tx1"/>
                </a:solidFill>
                <a:latin typeface="Calibri" panose="020F0502020204030204" pitchFamily="34" charset="0"/>
              </a:rPr>
              <a:t>Front Loading for both the prosecution and the defendant:</a:t>
            </a:r>
          </a:p>
          <a:p>
            <a:pPr algn="just"/>
            <a:r>
              <a:rPr lang="en-GB" sz="3200" b="1" dirty="0">
                <a:solidFill>
                  <a:schemeClr val="tx1"/>
                </a:solidFill>
                <a:latin typeface="Calibri" panose="020F0502020204030204" pitchFamily="34" charset="0"/>
              </a:rPr>
              <a:t>Some have argued that it has removed the presumption of innocence and the burden of proof on the prosecution to prove its case beyond reasonable doubt. This is clearly not so. The duty to make available materials before trial has to do with pre-trial proof of evidence. The proof of evidence is not evidence yet. At that stage, the Court is not to believe what is contained in the proof of evidence but that in the spirit of fairness, each party should know the case of his adversary in advance. If the prosecution would not be allowed to spring surprises on the Defendant, there is no basis upon which the Defendant should be allowed to do so. Justice is not a one way traffic. </a:t>
            </a:r>
          </a:p>
          <a:p>
            <a:pPr algn="just"/>
            <a:endParaRPr lang="en-GB" sz="3200" dirty="0">
              <a:solidFill>
                <a:schemeClr val="tx1"/>
              </a:solidFill>
              <a:latin typeface="Calibri" panose="020F0502020204030204" pitchFamily="34" charset="0"/>
            </a:endParaRPr>
          </a:p>
          <a:p>
            <a:endParaRPr lang="en-US" sz="3200" dirty="0"/>
          </a:p>
        </p:txBody>
      </p:sp>
      <p:sp>
        <p:nvSpPr>
          <p:cNvPr id="4" name="Slide Number Placeholder 3">
            <a:extLst>
              <a:ext uri="{FF2B5EF4-FFF2-40B4-BE49-F238E27FC236}">
                <a16:creationId xmlns:a16="http://schemas.microsoft.com/office/drawing/2014/main" id="{7EAB4E69-0D8D-48F3-9DE7-491BEEB1BB5F}"/>
              </a:ext>
            </a:extLst>
          </p:cNvPr>
          <p:cNvSpPr>
            <a:spLocks noGrp="1"/>
          </p:cNvSpPr>
          <p:nvPr>
            <p:ph type="sldNum" sz="quarter" idx="12"/>
          </p:nvPr>
        </p:nvSpPr>
        <p:spPr/>
        <p:txBody>
          <a:bodyPr/>
          <a:lstStyle/>
          <a:p>
            <a:fld id="{B76D1D2B-2263-43F6-B47E-1F3A914AD59C}" type="slidenum">
              <a:rPr lang="en-GB" smtClean="0"/>
              <a:t>21</a:t>
            </a:fld>
            <a:endParaRPr lang="en-GB"/>
          </a:p>
        </p:txBody>
      </p:sp>
    </p:spTree>
    <p:extLst>
      <p:ext uri="{BB962C8B-B14F-4D97-AF65-F5344CB8AC3E}">
        <p14:creationId xmlns:p14="http://schemas.microsoft.com/office/powerpoint/2010/main" val="756509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1AC78A-C7B9-41A1-B4CB-9286D20382BB}"/>
              </a:ext>
            </a:extLst>
          </p:cNvPr>
          <p:cNvSpPr>
            <a:spLocks noGrp="1"/>
          </p:cNvSpPr>
          <p:nvPr>
            <p:ph idx="1"/>
          </p:nvPr>
        </p:nvSpPr>
        <p:spPr>
          <a:xfrm>
            <a:off x="1705231" y="1"/>
            <a:ext cx="10231395" cy="7587048"/>
          </a:xfrm>
        </p:spPr>
        <p:txBody>
          <a:bodyPr>
            <a:noAutofit/>
          </a:bodyPr>
          <a:lstStyle/>
          <a:p>
            <a:pPr lvl="0" algn="just"/>
            <a:r>
              <a:rPr lang="en-GB" sz="3000" b="1" dirty="0">
                <a:solidFill>
                  <a:schemeClr val="tx1"/>
                </a:solidFill>
                <a:latin typeface="Calibri" panose="020F0502020204030204" pitchFamily="34" charset="0"/>
              </a:rPr>
              <a:t>The requirement to make available to the prosecution the material the defendant intends to rely upon is not limited to Nigeria. There are provisions in the law of the United Kingdom as well as other Common Wealth countries with the adversarial criminal justice system requiring for the defendant to frontload</a:t>
            </a:r>
            <a:endParaRPr lang="en-GB" sz="3000" dirty="0">
              <a:solidFill>
                <a:schemeClr val="tx1"/>
              </a:solidFill>
              <a:latin typeface="Calibri" panose="020F0502020204030204" pitchFamily="34" charset="0"/>
            </a:endParaRPr>
          </a:p>
          <a:p>
            <a:pPr marL="0" indent="0" algn="just">
              <a:buNone/>
            </a:pPr>
            <a:r>
              <a:rPr lang="en-GB" sz="3000" b="1" dirty="0">
                <a:solidFill>
                  <a:schemeClr val="tx1"/>
                </a:solidFill>
                <a:latin typeface="Calibri" panose="020F0502020204030204" pitchFamily="34" charset="0"/>
              </a:rPr>
              <a:t>Under sections 5 and 6 of the Criminal Procedure and Investigation Act, 1996, of the United Kingdom, the defendant is required to give the prosecution a Defence Statement and the content of the defence statement are prescribed by section 6A of the Criminal Procedure and Investigation Act, 1996 (as amended). They are:</a:t>
            </a:r>
            <a:endParaRPr lang="en-GB" sz="3000" dirty="0">
              <a:solidFill>
                <a:schemeClr val="tx1"/>
              </a:solidFill>
              <a:latin typeface="Calibri" panose="020F0502020204030204" pitchFamily="34" charset="0"/>
            </a:endParaRPr>
          </a:p>
          <a:p>
            <a:pPr algn="just"/>
            <a:r>
              <a:rPr lang="en-GB" sz="3000" b="1" dirty="0">
                <a:solidFill>
                  <a:schemeClr val="tx1"/>
                </a:solidFill>
                <a:latin typeface="Calibri" panose="020F0502020204030204" pitchFamily="34" charset="0"/>
              </a:rPr>
              <a:t>the defendant must file a defence statement or case statement</a:t>
            </a:r>
            <a:endParaRPr lang="en-GB" sz="3000" dirty="0">
              <a:solidFill>
                <a:schemeClr val="tx1"/>
              </a:solidFill>
              <a:latin typeface="Calibri" panose="020F0502020204030204" pitchFamily="34" charset="0"/>
            </a:endParaRPr>
          </a:p>
          <a:p>
            <a:endParaRPr lang="en-US" sz="3000" dirty="0"/>
          </a:p>
        </p:txBody>
      </p:sp>
      <p:sp>
        <p:nvSpPr>
          <p:cNvPr id="4" name="Slide Number Placeholder 3">
            <a:extLst>
              <a:ext uri="{FF2B5EF4-FFF2-40B4-BE49-F238E27FC236}">
                <a16:creationId xmlns:a16="http://schemas.microsoft.com/office/drawing/2014/main" id="{4E741F99-DB2C-4B8A-A5F9-6C5A082FD840}"/>
              </a:ext>
            </a:extLst>
          </p:cNvPr>
          <p:cNvSpPr>
            <a:spLocks noGrp="1"/>
          </p:cNvSpPr>
          <p:nvPr>
            <p:ph type="sldNum" sz="quarter" idx="12"/>
          </p:nvPr>
        </p:nvSpPr>
        <p:spPr/>
        <p:txBody>
          <a:bodyPr/>
          <a:lstStyle/>
          <a:p>
            <a:fld id="{B76D1D2B-2263-43F6-B47E-1F3A914AD59C}" type="slidenum">
              <a:rPr lang="en-GB" smtClean="0"/>
              <a:t>22</a:t>
            </a:fld>
            <a:endParaRPr lang="en-GB"/>
          </a:p>
        </p:txBody>
      </p:sp>
    </p:spTree>
    <p:extLst>
      <p:ext uri="{BB962C8B-B14F-4D97-AF65-F5344CB8AC3E}">
        <p14:creationId xmlns:p14="http://schemas.microsoft.com/office/powerpoint/2010/main" val="1741400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D2224B-92E8-4B42-BEDD-636887FF8D29}"/>
              </a:ext>
            </a:extLst>
          </p:cNvPr>
          <p:cNvSpPr>
            <a:spLocks noGrp="1"/>
          </p:cNvSpPr>
          <p:nvPr>
            <p:ph idx="1"/>
          </p:nvPr>
        </p:nvSpPr>
        <p:spPr>
          <a:xfrm>
            <a:off x="1606378" y="370703"/>
            <a:ext cx="10305536" cy="6203092"/>
          </a:xfrm>
        </p:spPr>
        <p:txBody>
          <a:bodyPr/>
          <a:lstStyle/>
          <a:p>
            <a:pPr lvl="0" algn="just"/>
            <a:r>
              <a:rPr lang="en-GB" sz="3000" b="1" dirty="0">
                <a:solidFill>
                  <a:schemeClr val="tx1"/>
                </a:solidFill>
                <a:latin typeface="Calibri" panose="020F0502020204030204" pitchFamily="34" charset="0"/>
              </a:rPr>
              <a:t>the defence written statement must set out the nature of the defence, including any particular defence on which the defendant intends to rely</a:t>
            </a:r>
            <a:endParaRPr lang="en-GB" sz="3000" dirty="0">
              <a:solidFill>
                <a:schemeClr val="tx1"/>
              </a:solidFill>
              <a:latin typeface="Calibri" panose="020F0502020204030204" pitchFamily="34" charset="0"/>
            </a:endParaRPr>
          </a:p>
          <a:p>
            <a:pPr lvl="0" algn="just"/>
            <a:r>
              <a:rPr lang="en-GB" sz="3000" b="1" dirty="0">
                <a:solidFill>
                  <a:schemeClr val="tx1"/>
                </a:solidFill>
                <a:latin typeface="Calibri" panose="020F0502020204030204" pitchFamily="34" charset="0"/>
              </a:rPr>
              <a:t>indicates the matters or fact on which the defendant takes or join issues with the prosecution and why he takes such issue </a:t>
            </a:r>
          </a:p>
          <a:p>
            <a:pPr lvl="0" algn="just"/>
            <a:r>
              <a:rPr lang="en-GB" sz="3000" b="1" dirty="0">
                <a:solidFill>
                  <a:schemeClr val="tx1"/>
                </a:solidFill>
                <a:latin typeface="Calibri" panose="020F0502020204030204" pitchFamily="34" charset="0"/>
              </a:rPr>
              <a:t>set out particulars of the matters or fact on which the defendant intends to rely for the purpose of his defence</a:t>
            </a:r>
            <a:endParaRPr lang="en-GB" sz="3000" dirty="0">
              <a:solidFill>
                <a:schemeClr val="tx1"/>
              </a:solidFill>
              <a:latin typeface="Calibri" panose="020F0502020204030204" pitchFamily="34" charset="0"/>
            </a:endParaRPr>
          </a:p>
          <a:p>
            <a:pPr lvl="0" algn="just"/>
            <a:r>
              <a:rPr lang="en-GB" sz="3000" b="1" dirty="0">
                <a:solidFill>
                  <a:schemeClr val="tx1"/>
                </a:solidFill>
                <a:latin typeface="Calibri" panose="020F0502020204030204" pitchFamily="34" charset="0"/>
              </a:rPr>
              <a:t>indicate the point of law, (including any point as to the admissibility of evidence) that the defendant wishes to take at his trial and any legal authority on which the defendant intend to rely for this purpose</a:t>
            </a:r>
            <a:endParaRPr lang="en-GB" sz="30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614F1BFC-F201-4C07-B5E8-77BD71FCE6AA}"/>
              </a:ext>
            </a:extLst>
          </p:cNvPr>
          <p:cNvSpPr>
            <a:spLocks noGrp="1"/>
          </p:cNvSpPr>
          <p:nvPr>
            <p:ph type="sldNum" sz="quarter" idx="12"/>
          </p:nvPr>
        </p:nvSpPr>
        <p:spPr/>
        <p:txBody>
          <a:bodyPr/>
          <a:lstStyle/>
          <a:p>
            <a:fld id="{B76D1D2B-2263-43F6-B47E-1F3A914AD59C}" type="slidenum">
              <a:rPr lang="en-GB" smtClean="0"/>
              <a:t>23</a:t>
            </a:fld>
            <a:endParaRPr lang="en-GB"/>
          </a:p>
        </p:txBody>
      </p:sp>
    </p:spTree>
    <p:extLst>
      <p:ext uri="{BB962C8B-B14F-4D97-AF65-F5344CB8AC3E}">
        <p14:creationId xmlns:p14="http://schemas.microsoft.com/office/powerpoint/2010/main" val="2214983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78717-D76A-4489-8374-33067A84F657}"/>
              </a:ext>
            </a:extLst>
          </p:cNvPr>
          <p:cNvSpPr>
            <a:spLocks noGrp="1"/>
          </p:cNvSpPr>
          <p:nvPr>
            <p:ph idx="1"/>
          </p:nvPr>
        </p:nvSpPr>
        <p:spPr>
          <a:xfrm>
            <a:off x="1709530" y="556591"/>
            <a:ext cx="9795082" cy="5354631"/>
          </a:xfrm>
        </p:spPr>
        <p:txBody>
          <a:bodyPr>
            <a:normAutofit lnSpcReduction="10000"/>
          </a:bodyPr>
          <a:lstStyle/>
          <a:p>
            <a:pPr lvl="0" algn="just"/>
            <a:r>
              <a:rPr lang="en-GB" sz="3600" b="1" dirty="0">
                <a:solidFill>
                  <a:schemeClr val="tx1"/>
                </a:solidFill>
                <a:latin typeface="Calibri" panose="020F0502020204030204" pitchFamily="34" charset="0"/>
              </a:rPr>
              <a:t>in the case of an alibi defence, provides the name, address and date of birth of any alibi witness or as many of these details as are known to the defendant.</a:t>
            </a:r>
            <a:endParaRPr lang="en-GB" sz="3600" dirty="0">
              <a:solidFill>
                <a:schemeClr val="tx1"/>
              </a:solidFill>
              <a:latin typeface="Calibri" panose="020F0502020204030204" pitchFamily="34" charset="0"/>
            </a:endParaRPr>
          </a:p>
          <a:p>
            <a:pPr marL="0" lvl="0" indent="0" algn="just">
              <a:buNone/>
            </a:pPr>
            <a:endParaRPr lang="en-GB" sz="3600" b="1" dirty="0">
              <a:solidFill>
                <a:schemeClr val="tx1"/>
              </a:solidFill>
              <a:latin typeface="Calibri" panose="020F0502020204030204" pitchFamily="34" charset="0"/>
            </a:endParaRPr>
          </a:p>
          <a:p>
            <a:pPr marL="0" lvl="0" indent="0" algn="just">
              <a:buNone/>
            </a:pPr>
            <a:r>
              <a:rPr lang="en-GB" sz="3600" b="1" dirty="0">
                <a:solidFill>
                  <a:schemeClr val="tx1"/>
                </a:solidFill>
                <a:latin typeface="Calibri" panose="020F0502020204030204" pitchFamily="34" charset="0"/>
              </a:rPr>
              <a:t>Under section 6 (c) of the Criminal Procedure and Investigation Act, 1996, the defendant must give a Defence Witness notice and he is required to serve the Court and the prosecutor with the defence or case statement.</a:t>
            </a:r>
            <a:endParaRPr lang="en-GB" sz="36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EB5B5AAC-855A-4C33-9759-9A7B783211A8}"/>
              </a:ext>
            </a:extLst>
          </p:cNvPr>
          <p:cNvSpPr>
            <a:spLocks noGrp="1"/>
          </p:cNvSpPr>
          <p:nvPr>
            <p:ph type="sldNum" sz="quarter" idx="12"/>
          </p:nvPr>
        </p:nvSpPr>
        <p:spPr/>
        <p:txBody>
          <a:bodyPr/>
          <a:lstStyle/>
          <a:p>
            <a:fld id="{B76D1D2B-2263-43F6-B47E-1F3A914AD59C}" type="slidenum">
              <a:rPr lang="en-GB" smtClean="0"/>
              <a:t>24</a:t>
            </a:fld>
            <a:endParaRPr lang="en-GB"/>
          </a:p>
        </p:txBody>
      </p:sp>
    </p:spTree>
    <p:extLst>
      <p:ext uri="{BB962C8B-B14F-4D97-AF65-F5344CB8AC3E}">
        <p14:creationId xmlns:p14="http://schemas.microsoft.com/office/powerpoint/2010/main" val="42798606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A608EA-26A9-4900-8556-78F30AB99732}"/>
              </a:ext>
            </a:extLst>
          </p:cNvPr>
          <p:cNvSpPr>
            <a:spLocks noGrp="1"/>
          </p:cNvSpPr>
          <p:nvPr>
            <p:ph idx="1"/>
          </p:nvPr>
        </p:nvSpPr>
        <p:spPr>
          <a:xfrm>
            <a:off x="2006117" y="2332382"/>
            <a:ext cx="8915400" cy="1868557"/>
          </a:xfrm>
        </p:spPr>
        <p:txBody>
          <a:bodyPr>
            <a:normAutofit/>
          </a:bodyPr>
          <a:lstStyle/>
          <a:p>
            <a:pPr marL="0" indent="0" algn="ctr">
              <a:buNone/>
            </a:pPr>
            <a:r>
              <a:rPr lang="en-US" sz="4400" b="1" i="1" dirty="0">
                <a:solidFill>
                  <a:schemeClr val="tx1"/>
                </a:solidFill>
              </a:rPr>
              <a:t>THANK YOU!</a:t>
            </a:r>
          </a:p>
        </p:txBody>
      </p:sp>
      <p:sp>
        <p:nvSpPr>
          <p:cNvPr id="4" name="Slide Number Placeholder 3">
            <a:extLst>
              <a:ext uri="{FF2B5EF4-FFF2-40B4-BE49-F238E27FC236}">
                <a16:creationId xmlns:a16="http://schemas.microsoft.com/office/drawing/2014/main" id="{D39EFEA1-219E-42BF-87F6-BA4A79657BC2}"/>
              </a:ext>
            </a:extLst>
          </p:cNvPr>
          <p:cNvSpPr>
            <a:spLocks noGrp="1"/>
          </p:cNvSpPr>
          <p:nvPr>
            <p:ph type="sldNum" sz="quarter" idx="12"/>
          </p:nvPr>
        </p:nvSpPr>
        <p:spPr/>
        <p:txBody>
          <a:bodyPr/>
          <a:lstStyle/>
          <a:p>
            <a:fld id="{B76D1D2B-2263-43F6-B47E-1F3A914AD59C}" type="slidenum">
              <a:rPr lang="en-GB" smtClean="0"/>
              <a:t>25</a:t>
            </a:fld>
            <a:endParaRPr lang="en-GB"/>
          </a:p>
        </p:txBody>
      </p:sp>
    </p:spTree>
    <p:extLst>
      <p:ext uri="{BB962C8B-B14F-4D97-AF65-F5344CB8AC3E}">
        <p14:creationId xmlns:p14="http://schemas.microsoft.com/office/powerpoint/2010/main" val="4061130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2413" y="1190847"/>
            <a:ext cx="10515600" cy="5376208"/>
          </a:xfrm>
        </p:spPr>
        <p:txBody>
          <a:bodyPr>
            <a:noAutofit/>
          </a:bodyPr>
          <a:lstStyle/>
          <a:p>
            <a:pPr algn="just"/>
            <a:r>
              <a:rPr lang="en-US" sz="3600" b="1" dirty="0">
                <a:solidFill>
                  <a:schemeClr val="tx1"/>
                </a:solidFill>
                <a:latin typeface="Calibri" panose="020F0502020204030204" pitchFamily="34" charset="0"/>
              </a:rPr>
              <a:t>Section 32 (3) of ACJA</a:t>
            </a:r>
            <a:r>
              <a:rPr lang="en-US" sz="3600" dirty="0">
                <a:solidFill>
                  <a:schemeClr val="tx1"/>
                </a:solidFill>
                <a:latin typeface="Calibri" panose="020F0502020204030204" pitchFamily="34" charset="0"/>
              </a:rPr>
              <a:t> provides that an application for bail may be made orally or in writing.</a:t>
            </a:r>
          </a:p>
          <a:p>
            <a:pPr algn="just"/>
            <a:r>
              <a:rPr lang="en-US" sz="3600" dirty="0">
                <a:solidFill>
                  <a:schemeClr val="tx1"/>
                </a:solidFill>
                <a:latin typeface="Calibri" panose="020F0502020204030204" pitchFamily="34" charset="0"/>
              </a:rPr>
              <a:t>The determination of the criteria of bail is quite important because the liberty of a defendant stands or falls by the decision of the court.</a:t>
            </a:r>
            <a:endParaRPr lang="en-GB" sz="3600" dirty="0">
              <a:solidFill>
                <a:schemeClr val="tx1"/>
              </a:solidFill>
              <a:latin typeface="Calibri" panose="020F0502020204030204" pitchFamily="34" charset="0"/>
            </a:endParaRPr>
          </a:p>
        </p:txBody>
      </p:sp>
      <p:sp>
        <p:nvSpPr>
          <p:cNvPr id="2" name="Slide Number Placeholder 1">
            <a:extLst>
              <a:ext uri="{FF2B5EF4-FFF2-40B4-BE49-F238E27FC236}">
                <a16:creationId xmlns:a16="http://schemas.microsoft.com/office/drawing/2014/main" id="{003AF158-2CE5-41D4-971A-2019CEBA65C9}"/>
              </a:ext>
            </a:extLst>
          </p:cNvPr>
          <p:cNvSpPr>
            <a:spLocks noGrp="1"/>
          </p:cNvSpPr>
          <p:nvPr>
            <p:ph type="sldNum" sz="quarter" idx="12"/>
          </p:nvPr>
        </p:nvSpPr>
        <p:spPr/>
        <p:txBody>
          <a:bodyPr/>
          <a:lstStyle/>
          <a:p>
            <a:fld id="{B76D1D2B-2263-43F6-B47E-1F3A914AD59C}" type="slidenum">
              <a:rPr lang="en-GB" smtClean="0"/>
              <a:t>3</a:t>
            </a:fld>
            <a:endParaRPr lang="en-GB"/>
          </a:p>
        </p:txBody>
      </p:sp>
    </p:spTree>
    <p:extLst>
      <p:ext uri="{BB962C8B-B14F-4D97-AF65-F5344CB8AC3E}">
        <p14:creationId xmlns:p14="http://schemas.microsoft.com/office/powerpoint/2010/main" val="176971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5005" y="156517"/>
            <a:ext cx="9739607" cy="965698"/>
          </a:xfrm>
        </p:spPr>
        <p:txBody>
          <a:bodyPr>
            <a:normAutofit fontScale="90000"/>
          </a:bodyPr>
          <a:lstStyle/>
          <a:p>
            <a:pPr algn="ctr"/>
            <a:r>
              <a:rPr lang="en-US" sz="4900" b="1" dirty="0">
                <a:solidFill>
                  <a:schemeClr val="tx1"/>
                </a:solidFill>
                <a:latin typeface="Aharoni" panose="02010803020104030203" pitchFamily="2" charset="-79"/>
                <a:cs typeface="Aharoni" panose="02010803020104030203" pitchFamily="2" charset="-79"/>
              </a:rPr>
              <a:t>Criteria for grant of bail</a:t>
            </a:r>
            <a:br>
              <a:rPr lang="en-GB" dirty="0">
                <a:solidFill>
                  <a:schemeClr val="tx1"/>
                </a:solidFill>
              </a:rPr>
            </a:br>
            <a:endParaRPr lang="en-GB" dirty="0">
              <a:solidFill>
                <a:schemeClr val="tx1"/>
              </a:solidFill>
            </a:endParaRPr>
          </a:p>
        </p:txBody>
      </p:sp>
      <p:sp>
        <p:nvSpPr>
          <p:cNvPr id="3" name="Content Placeholder 2"/>
          <p:cNvSpPr>
            <a:spLocks noGrp="1"/>
          </p:cNvSpPr>
          <p:nvPr>
            <p:ph idx="1"/>
          </p:nvPr>
        </p:nvSpPr>
        <p:spPr>
          <a:xfrm>
            <a:off x="1454727" y="1122215"/>
            <a:ext cx="10214263" cy="5611093"/>
          </a:xfrm>
        </p:spPr>
        <p:txBody>
          <a:bodyPr>
            <a:noAutofit/>
          </a:bodyPr>
          <a:lstStyle/>
          <a:p>
            <a:pPr marL="0" indent="0" algn="just">
              <a:buNone/>
            </a:pPr>
            <a:r>
              <a:rPr lang="en-US" sz="3200" b="1" dirty="0">
                <a:solidFill>
                  <a:schemeClr val="tx1"/>
                </a:solidFill>
                <a:latin typeface="Calibri" panose="020F0502020204030204" pitchFamily="34" charset="0"/>
              </a:rPr>
              <a:t>In exercising its discretion to grant bail to an applicant, the court has a duty to consider the following:</a:t>
            </a:r>
            <a:endParaRPr lang="en-GB" sz="3200" b="1"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Nature and gravity of charge;</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Evidence available against the defendant;</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Severity of the punishment;</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Likelihood of the defendants interference with witness(</a:t>
            </a:r>
            <a:r>
              <a:rPr lang="en-US" sz="3600" dirty="0" err="1">
                <a:solidFill>
                  <a:schemeClr val="tx1"/>
                </a:solidFill>
                <a:latin typeface="Calibri" panose="020F0502020204030204" pitchFamily="34" charset="0"/>
              </a:rPr>
              <a:t>es</a:t>
            </a:r>
            <a:r>
              <a:rPr lang="en-US" sz="3600" dirty="0">
                <a:solidFill>
                  <a:schemeClr val="tx1"/>
                </a:solidFill>
                <a:latin typeface="Calibri" panose="020F0502020204030204" pitchFamily="34" charset="0"/>
              </a:rPr>
              <a:t>) and evidence;</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Availability of the defendant to attend court for trial;</a:t>
            </a:r>
            <a:endParaRPr lang="en-GB" sz="3600" dirty="0">
              <a:solidFill>
                <a:schemeClr val="tx1"/>
              </a:solidFill>
              <a:latin typeface="Calibri" panose="020F0502020204030204" pitchFamily="34" charset="0"/>
            </a:endParaRPr>
          </a:p>
          <a:p>
            <a:pPr algn="just"/>
            <a:endParaRPr lang="en-GB" sz="2400" dirty="0">
              <a:solidFill>
                <a:schemeClr val="tx1"/>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D34E8A76-BE75-4CEE-AE41-9C886313578A}"/>
              </a:ext>
            </a:extLst>
          </p:cNvPr>
          <p:cNvSpPr>
            <a:spLocks noGrp="1"/>
          </p:cNvSpPr>
          <p:nvPr>
            <p:ph type="sldNum" sz="quarter" idx="12"/>
          </p:nvPr>
        </p:nvSpPr>
        <p:spPr/>
        <p:txBody>
          <a:bodyPr/>
          <a:lstStyle/>
          <a:p>
            <a:fld id="{B76D1D2B-2263-43F6-B47E-1F3A914AD59C}" type="slidenum">
              <a:rPr lang="en-GB" smtClean="0"/>
              <a:t>4</a:t>
            </a:fld>
            <a:endParaRPr lang="en-GB"/>
          </a:p>
        </p:txBody>
      </p:sp>
    </p:spTree>
    <p:extLst>
      <p:ext uri="{BB962C8B-B14F-4D97-AF65-F5344CB8AC3E}">
        <p14:creationId xmlns:p14="http://schemas.microsoft.com/office/powerpoint/2010/main" val="1653931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9D3C7-23AE-4AD1-B48D-847788E07F95}"/>
              </a:ext>
            </a:extLst>
          </p:cNvPr>
          <p:cNvSpPr>
            <a:spLocks noGrp="1"/>
          </p:cNvSpPr>
          <p:nvPr>
            <p:ph type="title"/>
          </p:nvPr>
        </p:nvSpPr>
        <p:spPr/>
        <p:txBody>
          <a:bodyPr/>
          <a:lstStyle/>
          <a:p>
            <a:r>
              <a:rPr lang="en-US" b="1" dirty="0"/>
              <a:t>Criteria Contd</a:t>
            </a:r>
            <a:r>
              <a:rPr lang="en-US" dirty="0"/>
              <a:t>.</a:t>
            </a:r>
          </a:p>
        </p:txBody>
      </p:sp>
      <p:sp>
        <p:nvSpPr>
          <p:cNvPr id="3" name="Content Placeholder 2">
            <a:extLst>
              <a:ext uri="{FF2B5EF4-FFF2-40B4-BE49-F238E27FC236}">
                <a16:creationId xmlns:a16="http://schemas.microsoft.com/office/drawing/2014/main" id="{064E366F-67A4-4108-9635-E2D771D6767E}"/>
              </a:ext>
            </a:extLst>
          </p:cNvPr>
          <p:cNvSpPr>
            <a:spLocks noGrp="1"/>
          </p:cNvSpPr>
          <p:nvPr>
            <p:ph idx="1"/>
          </p:nvPr>
        </p:nvSpPr>
        <p:spPr>
          <a:xfrm>
            <a:off x="935665" y="1552353"/>
            <a:ext cx="10887740" cy="4486940"/>
          </a:xfrm>
        </p:spPr>
        <p:txBody>
          <a:bodyPr/>
          <a:lstStyle/>
          <a:p>
            <a:pPr lvl="0" algn="just"/>
            <a:r>
              <a:rPr lang="en-US" sz="3600" dirty="0">
                <a:solidFill>
                  <a:schemeClr val="tx1"/>
                </a:solidFill>
                <a:latin typeface="Calibri" panose="020F0502020204030204" pitchFamily="34" charset="0"/>
              </a:rPr>
              <a:t>Defendant’s criminal record as well as the likelihood of repeating the offence while on bail;</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Likelihood of the defendant interfering with the course of justice;</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Detention for protection of the defendant; and</a:t>
            </a:r>
            <a:endParaRPr lang="en-GB" sz="3600" dirty="0">
              <a:solidFill>
                <a:schemeClr val="tx1"/>
              </a:solidFill>
              <a:latin typeface="Calibri" panose="020F0502020204030204" pitchFamily="34" charset="0"/>
            </a:endParaRPr>
          </a:p>
          <a:p>
            <a:pPr lvl="0" algn="just"/>
            <a:r>
              <a:rPr lang="en-US" sz="3600" dirty="0">
                <a:solidFill>
                  <a:schemeClr val="tx1"/>
                </a:solidFill>
                <a:latin typeface="Calibri" panose="020F0502020204030204" pitchFamily="34" charset="0"/>
              </a:rPr>
              <a:t>Criminal record of the defendant.</a:t>
            </a:r>
            <a:endParaRPr lang="en-GB" sz="3600" dirty="0">
              <a:solidFill>
                <a:schemeClr val="tx1"/>
              </a:solidFill>
              <a:latin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57CFCB38-9172-4D55-BD3A-F7619511BA08}"/>
              </a:ext>
            </a:extLst>
          </p:cNvPr>
          <p:cNvSpPr>
            <a:spLocks noGrp="1"/>
          </p:cNvSpPr>
          <p:nvPr>
            <p:ph type="sldNum" sz="quarter" idx="12"/>
          </p:nvPr>
        </p:nvSpPr>
        <p:spPr/>
        <p:txBody>
          <a:bodyPr/>
          <a:lstStyle/>
          <a:p>
            <a:fld id="{B76D1D2B-2263-43F6-B47E-1F3A914AD59C}" type="slidenum">
              <a:rPr lang="en-GB" smtClean="0"/>
              <a:t>5</a:t>
            </a:fld>
            <a:endParaRPr lang="en-GB"/>
          </a:p>
        </p:txBody>
      </p:sp>
    </p:spTree>
    <p:extLst>
      <p:ext uri="{BB962C8B-B14F-4D97-AF65-F5344CB8AC3E}">
        <p14:creationId xmlns:p14="http://schemas.microsoft.com/office/powerpoint/2010/main" val="4201796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3" y="0"/>
            <a:ext cx="10515600" cy="973607"/>
          </a:xfrm>
        </p:spPr>
        <p:txBody>
          <a:bodyPr>
            <a:noAutofit/>
          </a:bodyPr>
          <a:lstStyle/>
          <a:p>
            <a:pPr algn="ctr"/>
            <a:r>
              <a:rPr lang="en-US" sz="4400" b="1" dirty="0">
                <a:solidFill>
                  <a:schemeClr val="tx1"/>
                </a:solidFill>
                <a:latin typeface="Aharoni" panose="02010803020104030203" pitchFamily="2" charset="-79"/>
                <a:cs typeface="Aharoni" panose="02010803020104030203" pitchFamily="2" charset="-79"/>
              </a:rPr>
              <a:t>Bail in Capital Offence</a:t>
            </a:r>
            <a:br>
              <a:rPr lang="en-GB" sz="4400" dirty="0">
                <a:solidFill>
                  <a:schemeClr val="tx1"/>
                </a:solidFill>
                <a:latin typeface="Aharoni" panose="02010803020104030203" pitchFamily="2" charset="-79"/>
                <a:cs typeface="Aharoni" panose="02010803020104030203" pitchFamily="2" charset="-79"/>
              </a:rPr>
            </a:br>
            <a:endParaRPr lang="en-GB" sz="4400" dirty="0">
              <a:solidFill>
                <a:schemeClr val="tx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1351722" y="513019"/>
            <a:ext cx="10840278" cy="5831961"/>
          </a:xfrm>
        </p:spPr>
        <p:txBody>
          <a:bodyPr>
            <a:noAutofit/>
          </a:bodyPr>
          <a:lstStyle/>
          <a:p>
            <a:pPr algn="just"/>
            <a:r>
              <a:rPr lang="en-US" sz="2800" dirty="0">
                <a:solidFill>
                  <a:schemeClr val="tx1"/>
                </a:solidFill>
                <a:latin typeface="Calibri" panose="020F0502020204030204" pitchFamily="34" charset="0"/>
              </a:rPr>
              <a:t>The ACJA in </a:t>
            </a:r>
            <a:r>
              <a:rPr lang="en-US" sz="2800" b="1" dirty="0">
                <a:solidFill>
                  <a:schemeClr val="tx1"/>
                </a:solidFill>
                <a:latin typeface="Calibri" panose="020F0502020204030204" pitchFamily="34" charset="0"/>
              </a:rPr>
              <a:t>section 161</a:t>
            </a:r>
            <a:r>
              <a:rPr lang="en-US" sz="2800" dirty="0">
                <a:solidFill>
                  <a:schemeClr val="tx1"/>
                </a:solidFill>
                <a:latin typeface="Calibri" panose="020F0502020204030204" pitchFamily="34" charset="0"/>
              </a:rPr>
              <a:t> provides that a suspect arrested, detained or charged with an offence punishable with death can only be admitted to bail by a Judge of the High Court. </a:t>
            </a:r>
          </a:p>
          <a:p>
            <a:pPr algn="just"/>
            <a:r>
              <a:rPr lang="en-US" sz="2800" dirty="0">
                <a:solidFill>
                  <a:schemeClr val="tx1"/>
                </a:solidFill>
                <a:latin typeface="Calibri" panose="020F0502020204030204" pitchFamily="34" charset="0"/>
              </a:rPr>
              <a:t>The defendant must show exceptional circumstance to enjoy bail. section 161 (2) describes “exceptional circumstances” as:</a:t>
            </a:r>
          </a:p>
          <a:p>
            <a:pPr lvl="1" algn="just"/>
            <a:r>
              <a:rPr lang="en-US" sz="2800" dirty="0">
                <a:solidFill>
                  <a:schemeClr val="tx1"/>
                </a:solidFill>
                <a:latin typeface="Calibri" panose="020F0502020204030204" pitchFamily="34" charset="0"/>
              </a:rPr>
              <a:t>ill health of the applicant which shall be confirmed and certified by a qualified medical practitioner employed in a Government hospital, provided that the suspect is able to prove that there are no medical facilities to take care of his illness by the authority detaining him;</a:t>
            </a:r>
            <a:endParaRPr lang="en-GB" sz="2800" dirty="0">
              <a:solidFill>
                <a:schemeClr val="tx1"/>
              </a:solidFill>
              <a:latin typeface="Calibri" panose="020F0502020204030204" pitchFamily="34" charset="0"/>
            </a:endParaRPr>
          </a:p>
          <a:p>
            <a:pPr lvl="1" algn="just" fontAlgn="base"/>
            <a:r>
              <a:rPr lang="en-US" sz="2800" dirty="0">
                <a:solidFill>
                  <a:schemeClr val="tx1"/>
                </a:solidFill>
                <a:latin typeface="Calibri" panose="020F0502020204030204" pitchFamily="34" charset="0"/>
              </a:rPr>
              <a:t>extraordinary delay in the investigation, arraignment and prosecution for a period exceeding one  year; or</a:t>
            </a:r>
            <a:endParaRPr lang="en-GB" sz="2800" dirty="0">
              <a:solidFill>
                <a:schemeClr val="tx1"/>
              </a:solidFill>
              <a:latin typeface="Calibri" panose="020F0502020204030204" pitchFamily="34" charset="0"/>
            </a:endParaRPr>
          </a:p>
          <a:p>
            <a:pPr lvl="1" algn="just" fontAlgn="base"/>
            <a:r>
              <a:rPr lang="en-US" sz="2800" dirty="0">
                <a:solidFill>
                  <a:schemeClr val="tx1"/>
                </a:solidFill>
                <a:latin typeface="Calibri" panose="020F0502020204030204" pitchFamily="34" charset="0"/>
              </a:rPr>
              <a:t>any other circumstances that the Judge may, in the particular facts of the case, consider exceptional.</a:t>
            </a:r>
            <a:endParaRPr lang="en-GB" sz="2800" dirty="0">
              <a:solidFill>
                <a:schemeClr val="tx1"/>
              </a:solidFill>
              <a:latin typeface="Calibri" panose="020F0502020204030204" pitchFamily="34" charset="0"/>
            </a:endParaRPr>
          </a:p>
          <a:p>
            <a:pPr marL="0" indent="0" algn="just">
              <a:buNone/>
            </a:pPr>
            <a:endParaRPr lang="en-GB" sz="2400" dirty="0">
              <a:solidFill>
                <a:schemeClr val="tx1"/>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844AE76D-08FD-4C5C-9FEB-054DC327B241}"/>
              </a:ext>
            </a:extLst>
          </p:cNvPr>
          <p:cNvSpPr>
            <a:spLocks noGrp="1"/>
          </p:cNvSpPr>
          <p:nvPr>
            <p:ph type="sldNum" sz="quarter" idx="12"/>
          </p:nvPr>
        </p:nvSpPr>
        <p:spPr>
          <a:xfrm>
            <a:off x="145774" y="787782"/>
            <a:ext cx="541613" cy="365125"/>
          </a:xfrm>
        </p:spPr>
        <p:txBody>
          <a:bodyPr/>
          <a:lstStyle/>
          <a:p>
            <a:fld id="{B76D1D2B-2263-43F6-B47E-1F3A914AD59C}" type="slidenum">
              <a:rPr lang="en-GB" smtClean="0"/>
              <a:t>6</a:t>
            </a:fld>
            <a:endParaRPr lang="en-GB" dirty="0"/>
          </a:p>
        </p:txBody>
      </p:sp>
    </p:spTree>
    <p:extLst>
      <p:ext uri="{BB962C8B-B14F-4D97-AF65-F5344CB8AC3E}">
        <p14:creationId xmlns:p14="http://schemas.microsoft.com/office/powerpoint/2010/main" val="4274221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710" y="82569"/>
            <a:ext cx="8911687" cy="1280890"/>
          </a:xfrm>
        </p:spPr>
        <p:txBody>
          <a:bodyPr>
            <a:normAutofit/>
          </a:bodyPr>
          <a:lstStyle/>
          <a:p>
            <a:pPr algn="ctr"/>
            <a:r>
              <a:rPr lang="en-US" sz="4400" b="1" dirty="0">
                <a:solidFill>
                  <a:schemeClr val="tx1"/>
                </a:solidFill>
                <a:latin typeface="Aharoni" panose="02010803020104030203" pitchFamily="2" charset="-79"/>
                <a:cs typeface="Aharoni" panose="02010803020104030203" pitchFamily="2" charset="-79"/>
              </a:rPr>
              <a:t>Objections to trials</a:t>
            </a:r>
            <a:endParaRPr lang="en-GB" sz="4400" dirty="0">
              <a:solidFill>
                <a:schemeClr val="tx1"/>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1363710" y="637954"/>
            <a:ext cx="10409190" cy="6220048"/>
          </a:xfrm>
        </p:spPr>
        <p:txBody>
          <a:bodyPr>
            <a:noAutofit/>
          </a:bodyPr>
          <a:lstStyle/>
          <a:p>
            <a:pPr algn="just"/>
            <a:r>
              <a:rPr lang="en-US" sz="2800" b="1" dirty="0">
                <a:solidFill>
                  <a:schemeClr val="tx1"/>
                </a:solidFill>
                <a:latin typeface="Calibri" panose="020F0502020204030204" pitchFamily="34" charset="0"/>
              </a:rPr>
              <a:t>Section 221 </a:t>
            </a:r>
            <a:r>
              <a:rPr lang="en-US" sz="2800" dirty="0">
                <a:solidFill>
                  <a:schemeClr val="tx1"/>
                </a:solidFill>
                <a:latin typeface="Calibri" panose="020F0502020204030204" pitchFamily="34" charset="0"/>
              </a:rPr>
              <a:t>ACJA provides that the court shall not entertain any objections during criminal proceedings on grounds of an imperfect or erroneous charge. </a:t>
            </a:r>
          </a:p>
          <a:p>
            <a:pPr algn="just"/>
            <a:r>
              <a:rPr lang="en-US" sz="2800" b="1" dirty="0">
                <a:solidFill>
                  <a:schemeClr val="tx1"/>
                </a:solidFill>
                <a:latin typeface="Calibri" panose="020F0502020204030204" pitchFamily="34" charset="0"/>
              </a:rPr>
              <a:t>Section 396 (2</a:t>
            </a:r>
            <a:r>
              <a:rPr lang="en-US" sz="2800" dirty="0">
                <a:solidFill>
                  <a:schemeClr val="tx1"/>
                </a:solidFill>
                <a:latin typeface="Calibri" panose="020F0502020204030204" pitchFamily="34" charset="0"/>
              </a:rPr>
              <a:t>) ACJA appears to suggest that objections may be raised at any time before judgment but the court shall not entertain or rule on any such objections until the time judgment is to be delivered.</a:t>
            </a:r>
            <a:endParaRPr lang="en-GB" sz="2800" dirty="0">
              <a:solidFill>
                <a:schemeClr val="tx1"/>
              </a:solidFill>
              <a:latin typeface="Calibri" panose="020F0502020204030204" pitchFamily="34" charset="0"/>
            </a:endParaRPr>
          </a:p>
          <a:p>
            <a:pPr marL="457200" marR="0" algn="just">
              <a:lnSpc>
                <a:spcPct val="107000"/>
              </a:lnSpc>
              <a:spcBef>
                <a:spcPts val="0"/>
              </a:spcBef>
              <a:spcAft>
                <a:spcPts val="800"/>
              </a:spcAft>
            </a:pPr>
            <a:r>
              <a:rPr lang="en-US" sz="2800" dirty="0">
                <a:solidFill>
                  <a:schemeClr val="tx1"/>
                </a:solidFill>
                <a:latin typeface="Calibri" panose="020F0502020204030204" pitchFamily="34" charset="0"/>
              </a:rPr>
              <a:t>A communal reading of </a:t>
            </a:r>
            <a:r>
              <a:rPr lang="en-US" sz="2800" b="1" dirty="0">
                <a:solidFill>
                  <a:schemeClr val="tx1"/>
                </a:solidFill>
                <a:latin typeface="Calibri" panose="020F0502020204030204" pitchFamily="34" charset="0"/>
              </a:rPr>
              <a:t>Sections 221 and 396 (2), </a:t>
            </a:r>
            <a:r>
              <a:rPr lang="en-US" sz="2800" dirty="0">
                <a:solidFill>
                  <a:schemeClr val="tx1"/>
                </a:solidFill>
                <a:latin typeface="Calibri" panose="020F0502020204030204" pitchFamily="34" charset="0"/>
              </a:rPr>
              <a:t>it follows that a defendant may raise an objection during the trial but the court shall reserve its ruling on the objection until the substantive case is concluded. Ruling on the objection and judgment on the substantive case shall be given simultaneously when the trial is concluded. </a:t>
            </a:r>
            <a:r>
              <a:rPr lang="en-US" sz="2800" b="1" dirty="0" err="1">
                <a:solidFill>
                  <a:schemeClr val="tx1"/>
                </a:solidFill>
                <a:latin typeface="Calibri" panose="020F0502020204030204" pitchFamily="34" charset="0"/>
              </a:rPr>
              <a:t>Olisa</a:t>
            </a:r>
            <a:r>
              <a:rPr lang="en-US" sz="2800" b="1" dirty="0">
                <a:solidFill>
                  <a:schemeClr val="tx1"/>
                </a:solidFill>
                <a:latin typeface="Calibri" panose="020F0502020204030204" pitchFamily="34" charset="0"/>
              </a:rPr>
              <a:t> </a:t>
            </a:r>
            <a:r>
              <a:rPr lang="en-US" sz="2800" b="1" dirty="0" err="1">
                <a:solidFill>
                  <a:schemeClr val="tx1"/>
                </a:solidFill>
                <a:latin typeface="Calibri" panose="020F0502020204030204" pitchFamily="34" charset="0"/>
              </a:rPr>
              <a:t>Metuh</a:t>
            </a:r>
            <a:r>
              <a:rPr lang="en-US" sz="2800" b="1" dirty="0">
                <a:solidFill>
                  <a:schemeClr val="tx1"/>
                </a:solidFill>
                <a:latin typeface="Calibri" panose="020F0502020204030204" pitchFamily="34" charset="0"/>
              </a:rPr>
              <a:t> v. FRN</a:t>
            </a:r>
            <a:r>
              <a:rPr lang="en-US" sz="2800" b="1" dirty="0">
                <a:latin typeface="Calibri" panose="020F0502020204030204" pitchFamily="34" charset="0"/>
                <a:ea typeface="Calibri" panose="020F0502020204030204" pitchFamily="34" charset="0"/>
                <a:cs typeface="Calibri" panose="020F0502020204030204" pitchFamily="34" charset="0"/>
              </a:rPr>
              <a:t> (2018) </a:t>
            </a: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3 NWLR PT 1605 </a:t>
            </a:r>
            <a:r>
              <a:rPr lang="en-US"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pg</a:t>
            </a:r>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 1</a:t>
            </a:r>
            <a:endPar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endParaRPr lang="en-GB" sz="2400" b="1" dirty="0">
              <a:solidFill>
                <a:schemeClr val="tx1"/>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17315477-841D-440C-AC51-8A6879E57017}"/>
              </a:ext>
            </a:extLst>
          </p:cNvPr>
          <p:cNvSpPr>
            <a:spLocks noGrp="1"/>
          </p:cNvSpPr>
          <p:nvPr>
            <p:ph type="sldNum" sz="quarter" idx="12"/>
          </p:nvPr>
        </p:nvSpPr>
        <p:spPr/>
        <p:txBody>
          <a:bodyPr/>
          <a:lstStyle/>
          <a:p>
            <a:fld id="{B76D1D2B-2263-43F6-B47E-1F3A914AD59C}" type="slidenum">
              <a:rPr lang="en-GB" smtClean="0"/>
              <a:t>7</a:t>
            </a:fld>
            <a:endParaRPr lang="en-GB"/>
          </a:p>
        </p:txBody>
      </p:sp>
    </p:spTree>
    <p:extLst>
      <p:ext uri="{BB962C8B-B14F-4D97-AF65-F5344CB8AC3E}">
        <p14:creationId xmlns:p14="http://schemas.microsoft.com/office/powerpoint/2010/main" val="4283775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4781" y="748146"/>
            <a:ext cx="10515600" cy="5605463"/>
          </a:xfrm>
        </p:spPr>
        <p:txBody>
          <a:bodyPr>
            <a:normAutofit fontScale="85000" lnSpcReduction="20000"/>
          </a:bodyPr>
          <a:lstStyle/>
          <a:p>
            <a:pPr marL="0" indent="0" algn="just">
              <a:buNone/>
            </a:pPr>
            <a:r>
              <a:rPr lang="en-US" sz="3900" dirty="0">
                <a:solidFill>
                  <a:schemeClr val="tx1"/>
                </a:solidFill>
                <a:latin typeface="Calibri" panose="020F0502020204030204" pitchFamily="34" charset="0"/>
              </a:rPr>
              <a:t>In </a:t>
            </a:r>
            <a:r>
              <a:rPr lang="en-US" sz="3900" b="1" dirty="0">
                <a:solidFill>
                  <a:schemeClr val="tx1"/>
                </a:solidFill>
                <a:latin typeface="Calibri" panose="020F0502020204030204" pitchFamily="34" charset="0"/>
              </a:rPr>
              <a:t>FRN v. </a:t>
            </a:r>
            <a:r>
              <a:rPr lang="en-US" sz="3900" b="1" dirty="0" err="1">
                <a:solidFill>
                  <a:schemeClr val="tx1"/>
                </a:solidFill>
                <a:latin typeface="Calibri" panose="020F0502020204030204" pitchFamily="34" charset="0"/>
              </a:rPr>
              <a:t>Babalola</a:t>
            </a:r>
            <a:r>
              <a:rPr lang="en-US" sz="3900" b="1" dirty="0">
                <a:solidFill>
                  <a:schemeClr val="tx1"/>
                </a:solidFill>
                <a:latin typeface="Calibri" panose="020F0502020204030204" pitchFamily="34" charset="0"/>
              </a:rPr>
              <a:t> </a:t>
            </a:r>
            <a:r>
              <a:rPr lang="en-US" sz="3900" b="1" dirty="0" err="1">
                <a:solidFill>
                  <a:schemeClr val="tx1"/>
                </a:solidFill>
                <a:latin typeface="Calibri" panose="020F0502020204030204" pitchFamily="34" charset="0"/>
              </a:rPr>
              <a:t>Borisade</a:t>
            </a:r>
            <a:r>
              <a:rPr lang="en-US" sz="3900" b="1" i="1" dirty="0">
                <a:solidFill>
                  <a:schemeClr val="tx1"/>
                </a:solidFill>
                <a:latin typeface="Calibri" panose="020F0502020204030204" pitchFamily="34" charset="0"/>
              </a:rPr>
              <a:t> </a:t>
            </a:r>
            <a:r>
              <a:rPr lang="en-US" sz="3900" dirty="0">
                <a:solidFill>
                  <a:schemeClr val="tx1"/>
                </a:solidFill>
                <a:latin typeface="Calibri" panose="020F0502020204030204" pitchFamily="34" charset="0"/>
              </a:rPr>
              <a:t>(2015) All FWLR (Pt. 785) 227 a case involving a former Minister of Education prosecuted by ICPC. </a:t>
            </a:r>
            <a:r>
              <a:rPr lang="en-US" sz="3900" b="1" dirty="0" err="1">
                <a:solidFill>
                  <a:schemeClr val="tx1"/>
                </a:solidFill>
                <a:latin typeface="Calibri" panose="020F0502020204030204" pitchFamily="34" charset="0"/>
              </a:rPr>
              <a:t>Nweze</a:t>
            </a:r>
            <a:r>
              <a:rPr lang="en-US" sz="3900" dirty="0">
                <a:solidFill>
                  <a:schemeClr val="tx1"/>
                </a:solidFill>
                <a:latin typeface="Calibri" panose="020F0502020204030204" pitchFamily="34" charset="0"/>
              </a:rPr>
              <a:t>, JSC decried the use of interlocutory appeals to frustrate criminal trials</a:t>
            </a:r>
          </a:p>
          <a:p>
            <a:pPr marL="0" indent="0" algn="just">
              <a:buNone/>
            </a:pPr>
            <a:endParaRPr lang="en-US" sz="3900" dirty="0">
              <a:solidFill>
                <a:schemeClr val="tx1"/>
              </a:solidFill>
              <a:latin typeface="Calibri" panose="020F0502020204030204" pitchFamily="34" charset="0"/>
            </a:endParaRPr>
          </a:p>
          <a:p>
            <a:pPr algn="just"/>
            <a:r>
              <a:rPr lang="en-US" sz="3900" b="1" dirty="0">
                <a:solidFill>
                  <a:schemeClr val="tx1"/>
                </a:solidFill>
                <a:latin typeface="Calibri" panose="020F0502020204030204" pitchFamily="34" charset="0"/>
              </a:rPr>
              <a:t>section 306 </a:t>
            </a:r>
            <a:r>
              <a:rPr lang="en-US" sz="3900" dirty="0">
                <a:solidFill>
                  <a:schemeClr val="tx1"/>
                </a:solidFill>
                <a:latin typeface="Calibri" panose="020F0502020204030204" pitchFamily="34" charset="0"/>
              </a:rPr>
              <a:t>expressly abolishes stay of proceedings. The section provides that ‘the court shall not entertain any application for stay of proceeding. The effect of this section is that applications for stay of proceedings shall no longer be heard until judgment. In </a:t>
            </a:r>
            <a:r>
              <a:rPr lang="en-US" sz="3900" b="1" dirty="0" err="1">
                <a:solidFill>
                  <a:schemeClr val="tx1"/>
                </a:solidFill>
                <a:latin typeface="Calibri" panose="020F0502020204030204" pitchFamily="34" charset="0"/>
              </a:rPr>
              <a:t>Olisah</a:t>
            </a:r>
            <a:r>
              <a:rPr lang="en-US" sz="3900" b="1" dirty="0">
                <a:solidFill>
                  <a:schemeClr val="tx1"/>
                </a:solidFill>
                <a:latin typeface="Calibri" panose="020F0502020204030204" pitchFamily="34" charset="0"/>
              </a:rPr>
              <a:t> </a:t>
            </a:r>
            <a:r>
              <a:rPr lang="en-US" sz="3900" b="1" dirty="0" err="1">
                <a:solidFill>
                  <a:schemeClr val="tx1"/>
                </a:solidFill>
                <a:latin typeface="Calibri" panose="020F0502020204030204" pitchFamily="34" charset="0"/>
              </a:rPr>
              <a:t>Metuh</a:t>
            </a:r>
            <a:r>
              <a:rPr lang="en-US" sz="3900" b="1" dirty="0">
                <a:solidFill>
                  <a:schemeClr val="tx1"/>
                </a:solidFill>
                <a:latin typeface="Calibri" panose="020F0502020204030204" pitchFamily="34" charset="0"/>
              </a:rPr>
              <a:t> v FRN</a:t>
            </a:r>
            <a:r>
              <a:rPr lang="en-US" sz="3900" b="1" i="1" dirty="0">
                <a:solidFill>
                  <a:schemeClr val="tx1"/>
                </a:solidFill>
                <a:latin typeface="Calibri" panose="020F0502020204030204" pitchFamily="34" charset="0"/>
              </a:rPr>
              <a:t> </a:t>
            </a:r>
            <a:r>
              <a:rPr lang="en-US" sz="3900" dirty="0">
                <a:solidFill>
                  <a:schemeClr val="tx1"/>
                </a:solidFill>
                <a:latin typeface="Calibri" panose="020F0502020204030204" pitchFamily="34" charset="0"/>
              </a:rPr>
              <a:t>(2017) 4 NWLR (Pt. 1554) 108 at 131 the Supreme Court held that no court in Nigeria has the power to stay criminal proceedings.</a:t>
            </a:r>
            <a:endParaRPr lang="en-GB" sz="3900" dirty="0">
              <a:solidFill>
                <a:schemeClr val="tx1"/>
              </a:solidFill>
              <a:latin typeface="Calibri" panose="020F0502020204030204" pitchFamily="34" charset="0"/>
            </a:endParaRPr>
          </a:p>
          <a:p>
            <a:pPr marL="0" indent="0" algn="just">
              <a:buNone/>
            </a:pPr>
            <a:endParaRPr lang="en-GB" sz="3900" dirty="0">
              <a:solidFill>
                <a:schemeClr val="tx1"/>
              </a:solidFill>
              <a:latin typeface="Calibri" panose="020F0502020204030204" pitchFamily="34" charset="0"/>
            </a:endParaRPr>
          </a:p>
          <a:p>
            <a:pPr marL="0" indent="0" algn="just">
              <a:buNone/>
            </a:pPr>
            <a:endParaRPr lang="en-US" sz="2400" dirty="0">
              <a:solidFill>
                <a:schemeClr val="tx1"/>
              </a:solidFill>
              <a:latin typeface="Calibri" panose="020F0502020204030204" pitchFamily="34" charset="0"/>
            </a:endParaRPr>
          </a:p>
          <a:p>
            <a:pPr marL="0" indent="0" algn="just">
              <a:buNone/>
            </a:pPr>
            <a:endParaRPr lang="en-GB" sz="2400" dirty="0">
              <a:solidFill>
                <a:schemeClr val="tx1"/>
              </a:solidFill>
              <a:latin typeface="Calibri" panose="020F0502020204030204" pitchFamily="34" charset="0"/>
            </a:endParaRPr>
          </a:p>
        </p:txBody>
      </p:sp>
      <p:sp>
        <p:nvSpPr>
          <p:cNvPr id="2" name="Slide Number Placeholder 1">
            <a:extLst>
              <a:ext uri="{FF2B5EF4-FFF2-40B4-BE49-F238E27FC236}">
                <a16:creationId xmlns:a16="http://schemas.microsoft.com/office/drawing/2014/main" id="{9174054C-7315-41B2-AF02-DBCFD16879FB}"/>
              </a:ext>
            </a:extLst>
          </p:cNvPr>
          <p:cNvSpPr>
            <a:spLocks noGrp="1"/>
          </p:cNvSpPr>
          <p:nvPr>
            <p:ph type="sldNum" sz="quarter" idx="12"/>
          </p:nvPr>
        </p:nvSpPr>
        <p:spPr/>
        <p:txBody>
          <a:bodyPr/>
          <a:lstStyle/>
          <a:p>
            <a:fld id="{B76D1D2B-2263-43F6-B47E-1F3A914AD59C}" type="slidenum">
              <a:rPr lang="en-GB" smtClean="0"/>
              <a:t>8</a:t>
            </a:fld>
            <a:endParaRPr lang="en-GB"/>
          </a:p>
        </p:txBody>
      </p:sp>
    </p:spTree>
    <p:extLst>
      <p:ext uri="{BB962C8B-B14F-4D97-AF65-F5344CB8AC3E}">
        <p14:creationId xmlns:p14="http://schemas.microsoft.com/office/powerpoint/2010/main" val="3745694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1318" y="259772"/>
            <a:ext cx="10515600" cy="6442364"/>
          </a:xfrm>
        </p:spPr>
        <p:txBody>
          <a:bodyPr>
            <a:noAutofit/>
          </a:bodyPr>
          <a:lstStyle/>
          <a:p>
            <a:pPr marL="0" indent="0" algn="just">
              <a:buNone/>
            </a:pPr>
            <a:r>
              <a:rPr lang="en-US" sz="3200" dirty="0">
                <a:solidFill>
                  <a:schemeClr val="tx1"/>
                </a:solidFill>
                <a:latin typeface="Calibri" panose="020F0502020204030204" pitchFamily="34" charset="0"/>
              </a:rPr>
              <a:t>Also worthy of note is </a:t>
            </a:r>
            <a:r>
              <a:rPr lang="en-US" sz="3200" b="1" dirty="0">
                <a:solidFill>
                  <a:schemeClr val="tx1"/>
                </a:solidFill>
                <a:latin typeface="Calibri" panose="020F0502020204030204" pitchFamily="34" charset="0"/>
              </a:rPr>
              <a:t>section 396 (3) </a:t>
            </a:r>
            <a:r>
              <a:rPr lang="en-US" sz="3200" dirty="0">
                <a:solidFill>
                  <a:schemeClr val="tx1"/>
                </a:solidFill>
                <a:latin typeface="Calibri" panose="020F0502020204030204" pitchFamily="34" charset="0"/>
              </a:rPr>
              <a:t>which provide that a criminal trial shall proceed on a day-to-day basis until the trial is concluded. Where this is impracticable after arraignment, the parties to the proceedings shall not be entitled to more than 5 adjournments each pursuant to </a:t>
            </a:r>
            <a:r>
              <a:rPr lang="en-US" sz="3200" b="1" dirty="0">
                <a:solidFill>
                  <a:schemeClr val="tx1"/>
                </a:solidFill>
                <a:latin typeface="Calibri" panose="020F0502020204030204" pitchFamily="34" charset="0"/>
              </a:rPr>
              <a:t>section 396 (4), </a:t>
            </a:r>
            <a:r>
              <a:rPr lang="en-US" sz="3200" dirty="0">
                <a:solidFill>
                  <a:schemeClr val="tx1"/>
                </a:solidFill>
                <a:latin typeface="Calibri" panose="020F0502020204030204" pitchFamily="34" charset="0"/>
              </a:rPr>
              <a:t>provided that the interval between each adjournment shall not exceed 14 working days. Where it becomes impracticable to conclude the trial after both parties have exhausted five adjournments each, </a:t>
            </a:r>
            <a:r>
              <a:rPr lang="en-US" sz="3200" b="1" dirty="0">
                <a:solidFill>
                  <a:schemeClr val="tx1"/>
                </a:solidFill>
                <a:latin typeface="Calibri" panose="020F0502020204030204" pitchFamily="34" charset="0"/>
              </a:rPr>
              <a:t>section 396 (5) </a:t>
            </a:r>
            <a:r>
              <a:rPr lang="en-US" sz="3200" dirty="0">
                <a:solidFill>
                  <a:schemeClr val="tx1"/>
                </a:solidFill>
                <a:latin typeface="Calibri" panose="020F0502020204030204" pitchFamily="34" charset="0"/>
              </a:rPr>
              <a:t>is to the effect that the interval between further adjournments shall not exceed seven days inclusive of weekends. The court is also mandated to award reasonable costs pursuant to </a:t>
            </a:r>
            <a:r>
              <a:rPr lang="en-US" sz="3200" b="1" dirty="0">
                <a:solidFill>
                  <a:schemeClr val="tx1"/>
                </a:solidFill>
                <a:latin typeface="Calibri" panose="020F0502020204030204" pitchFamily="34" charset="0"/>
              </a:rPr>
              <a:t>section 396 (6), </a:t>
            </a:r>
            <a:r>
              <a:rPr lang="en-US" sz="3200" dirty="0">
                <a:solidFill>
                  <a:schemeClr val="tx1"/>
                </a:solidFill>
                <a:latin typeface="Calibri" panose="020F0502020204030204" pitchFamily="34" charset="0"/>
              </a:rPr>
              <a:t>this is aimed at discouraging frivolous adjournments.</a:t>
            </a:r>
            <a:endParaRPr lang="en-GB" sz="3200" dirty="0">
              <a:solidFill>
                <a:schemeClr val="tx1"/>
              </a:solidFill>
              <a:latin typeface="Calibri" panose="020F0502020204030204" pitchFamily="34" charset="0"/>
            </a:endParaRPr>
          </a:p>
          <a:p>
            <a:pPr marL="0" indent="0" algn="just">
              <a:buNone/>
            </a:pPr>
            <a:endParaRPr lang="en-GB" sz="2400" dirty="0">
              <a:solidFill>
                <a:schemeClr val="tx1"/>
              </a:solidFill>
              <a:latin typeface="Calibri" panose="020F0502020204030204" pitchFamily="34" charset="0"/>
            </a:endParaRPr>
          </a:p>
        </p:txBody>
      </p:sp>
      <p:sp>
        <p:nvSpPr>
          <p:cNvPr id="2" name="Slide Number Placeholder 1">
            <a:extLst>
              <a:ext uri="{FF2B5EF4-FFF2-40B4-BE49-F238E27FC236}">
                <a16:creationId xmlns:a16="http://schemas.microsoft.com/office/drawing/2014/main" id="{29BF49CF-F954-4158-9F56-A7258EB9B2FE}"/>
              </a:ext>
            </a:extLst>
          </p:cNvPr>
          <p:cNvSpPr>
            <a:spLocks noGrp="1"/>
          </p:cNvSpPr>
          <p:nvPr>
            <p:ph type="sldNum" sz="quarter" idx="12"/>
          </p:nvPr>
        </p:nvSpPr>
        <p:spPr/>
        <p:txBody>
          <a:bodyPr/>
          <a:lstStyle/>
          <a:p>
            <a:fld id="{B76D1D2B-2263-43F6-B47E-1F3A914AD59C}" type="slidenum">
              <a:rPr lang="en-GB" smtClean="0"/>
              <a:t>9</a:t>
            </a:fld>
            <a:endParaRPr lang="en-GB"/>
          </a:p>
        </p:txBody>
      </p:sp>
    </p:spTree>
    <p:extLst>
      <p:ext uri="{BB962C8B-B14F-4D97-AF65-F5344CB8AC3E}">
        <p14:creationId xmlns:p14="http://schemas.microsoft.com/office/powerpoint/2010/main" val="113662544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1698</TotalTime>
  <Words>2347</Words>
  <Application>Microsoft Office PowerPoint</Application>
  <PresentationFormat>Widescreen</PresentationFormat>
  <Paragraphs>122</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Aharoni</vt:lpstr>
      <vt:lpstr>Arial</vt:lpstr>
      <vt:lpstr>Calibri</vt:lpstr>
      <vt:lpstr>Century Gothic</vt:lpstr>
      <vt:lpstr>Wingdings</vt:lpstr>
      <vt:lpstr>Wingdings 3</vt:lpstr>
      <vt:lpstr>Wisp</vt:lpstr>
      <vt:lpstr>PRESENTATION   BY:</vt:lpstr>
      <vt:lpstr>Bail Pending Trial</vt:lpstr>
      <vt:lpstr>PowerPoint Presentation</vt:lpstr>
      <vt:lpstr>Criteria for grant of bail </vt:lpstr>
      <vt:lpstr>Criteria Contd.</vt:lpstr>
      <vt:lpstr>Bail in Capital Offence </vt:lpstr>
      <vt:lpstr>Objections to trials</vt:lpstr>
      <vt:lpstr>PowerPoint Presentation</vt:lpstr>
      <vt:lpstr>PowerPoint Presentation</vt:lpstr>
      <vt:lpstr>PowerPoint Presentation</vt:lpstr>
      <vt:lpstr>No-case submission</vt:lpstr>
      <vt:lpstr>When a No-case Submission may be made  </vt:lpstr>
      <vt:lpstr>PowerPoint Presentation</vt:lpstr>
      <vt:lpstr>Factors to be considered in a No case submission </vt:lpstr>
      <vt:lpstr>PowerPoint Presentation</vt:lpstr>
      <vt:lpstr>PowerPoint Presentation</vt:lpstr>
      <vt:lpstr>Entry of defence</vt:lpstr>
      <vt:lpstr>Entry of defence contd.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dc:creator>
  <cp:lastModifiedBy>CSLS</cp:lastModifiedBy>
  <cp:revision>29</cp:revision>
  <dcterms:created xsi:type="dcterms:W3CDTF">2018-12-11T08:51:25Z</dcterms:created>
  <dcterms:modified xsi:type="dcterms:W3CDTF">2019-04-12T14:27:37Z</dcterms:modified>
</cp:coreProperties>
</file>