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96" r:id="rId1"/>
  </p:sldMasterIdLst>
  <p:notesMasterIdLst>
    <p:notesMasterId r:id="rId37"/>
  </p:notesMasterIdLst>
  <p:sldIdLst>
    <p:sldId id="256" r:id="rId2"/>
    <p:sldId id="257" r:id="rId3"/>
    <p:sldId id="258" r:id="rId4"/>
    <p:sldId id="259" r:id="rId5"/>
    <p:sldId id="260" r:id="rId6"/>
    <p:sldId id="261" r:id="rId7"/>
    <p:sldId id="262" r:id="rId8"/>
    <p:sldId id="271" r:id="rId9"/>
    <p:sldId id="263" r:id="rId10"/>
    <p:sldId id="264" r:id="rId11"/>
    <p:sldId id="266" r:id="rId12"/>
    <p:sldId id="265" r:id="rId13"/>
    <p:sldId id="267" r:id="rId14"/>
    <p:sldId id="268" r:id="rId15"/>
    <p:sldId id="269" r:id="rId16"/>
    <p:sldId id="290" r:id="rId17"/>
    <p:sldId id="270"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236" y="15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D00E0CA-6846-44AE-A1B5-2284BEC49990}" type="datetimeFigureOut">
              <a:rPr lang="en-US" smtClean="0"/>
              <a:pPr/>
              <a:t>4/15/2019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4245361-C6EE-484B-A1E8-2E8C19D1CB46}" type="slidenum">
              <a:rPr lang="en-US" smtClean="0"/>
              <a:pPr/>
              <a:t>‹#›</a:t>
            </a:fld>
            <a:endParaRPr lang="en-US"/>
          </a:p>
        </p:txBody>
      </p:sp>
    </p:spTree>
    <p:extLst>
      <p:ext uri="{BB962C8B-B14F-4D97-AF65-F5344CB8AC3E}">
        <p14:creationId xmlns:p14="http://schemas.microsoft.com/office/powerpoint/2010/main" val="35792828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4245361-C6EE-484B-A1E8-2E8C19D1CB46}" type="slidenum">
              <a:rPr lang="en-US" smtClean="0"/>
              <a:pPr/>
              <a:t>21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0B8654A0-C118-46E8-A21C-E1AD9756B916}" type="datetimeFigureOut">
              <a:rPr lang="en-US" smtClean="0"/>
              <a:pPr/>
              <a:t>4/15/2019</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78494C66-2A65-4C0C-B8F0-7F277954520B}"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B8654A0-C118-46E8-A21C-E1AD9756B916}" type="datetimeFigureOut">
              <a:rPr lang="en-US" smtClean="0"/>
              <a:pPr/>
              <a:t>4/15/2019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494C66-2A65-4C0C-B8F0-7F277954520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78494C66-2A65-4C0C-B8F0-7F277954520B}"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B8654A0-C118-46E8-A21C-E1AD9756B916}" type="datetimeFigureOut">
              <a:rPr lang="en-US" smtClean="0"/>
              <a:pPr/>
              <a:t>4/15/2019</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0B8654A0-C118-46E8-A21C-E1AD9756B916}" type="datetimeFigureOut">
              <a:rPr lang="en-US" smtClean="0"/>
              <a:pPr/>
              <a:t>4/15/2019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78494C66-2A65-4C0C-B8F0-7F277954520B}"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0B8654A0-C118-46E8-A21C-E1AD9756B916}" type="datetimeFigureOut">
              <a:rPr lang="en-US" smtClean="0"/>
              <a:pPr/>
              <a:t>4/15/2019</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78494C66-2A65-4C0C-B8F0-7F277954520B}"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0B8654A0-C118-46E8-A21C-E1AD9756B916}" type="datetimeFigureOut">
              <a:rPr lang="en-US" smtClean="0"/>
              <a:pPr/>
              <a:t>4/15/2019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494C66-2A65-4C0C-B8F0-7F277954520B}"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0B8654A0-C118-46E8-A21C-E1AD9756B916}" type="datetimeFigureOut">
              <a:rPr lang="en-US" smtClean="0"/>
              <a:pPr/>
              <a:t>4/15/2019</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78494C66-2A65-4C0C-B8F0-7F277954520B}"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B8654A0-C118-46E8-A21C-E1AD9756B916}" type="datetimeFigureOut">
              <a:rPr lang="en-US" smtClean="0"/>
              <a:pPr/>
              <a:t>4/15/2019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78494C66-2A65-4C0C-B8F0-7F277954520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0B8654A0-C118-46E8-A21C-E1AD9756B916}" type="datetimeFigureOut">
              <a:rPr lang="en-US" smtClean="0"/>
              <a:pPr/>
              <a:t>4/15/2019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78494C66-2A65-4C0C-B8F0-7F277954520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78494C66-2A65-4C0C-B8F0-7F277954520B}"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0B8654A0-C118-46E8-A21C-E1AD9756B916}" type="datetimeFigureOut">
              <a:rPr lang="en-US" smtClean="0"/>
              <a:pPr/>
              <a:t>4/15/2019</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78494C66-2A65-4C0C-B8F0-7F277954520B}"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0B8654A0-C118-46E8-A21C-E1AD9756B916}" type="datetimeFigureOut">
              <a:rPr lang="en-US" smtClean="0"/>
              <a:pPr/>
              <a:t>4/15/2019</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0B8654A0-C118-46E8-A21C-E1AD9756B916}" type="datetimeFigureOut">
              <a:rPr lang="en-US" smtClean="0"/>
              <a:pPr/>
              <a:t>4/15/2019</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78494C66-2A65-4C0C-B8F0-7F277954520B}"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ww.justice.gov/uspc/usdoj-uspc-answering-your-questions"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criminal.findlaw.com/criminal-procedure/court-ordered-community-service.html"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legaldictionary.thefreedictionary.com/probation"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r>
              <a:rPr lang="en-US" i="1" dirty="0" smtClean="0"/>
              <a:t>Vincent </a:t>
            </a:r>
            <a:r>
              <a:rPr lang="en-US" i="1" dirty="0" err="1" smtClean="0"/>
              <a:t>Adodo</a:t>
            </a:r>
            <a:r>
              <a:rPr lang="en-US" i="1" dirty="0" smtClean="0"/>
              <a:t>, Esq., LL.M</a:t>
            </a:r>
          </a:p>
          <a:p>
            <a:r>
              <a:rPr lang="en-US" sz="2000" i="1" dirty="0" smtClean="0"/>
              <a:t>Legal Practitioner AND Consultant</a:t>
            </a:r>
          </a:p>
          <a:p>
            <a:r>
              <a:rPr lang="en-US" sz="2000" i="1" dirty="0" smtClean="0"/>
              <a:t>Centre for Socio-Legal Studies, Abuja</a:t>
            </a:r>
            <a:endParaRPr lang="en-US" sz="2000" i="1" dirty="0"/>
          </a:p>
        </p:txBody>
      </p:sp>
      <p:sp>
        <p:nvSpPr>
          <p:cNvPr id="2" name="Title 1"/>
          <p:cNvSpPr>
            <a:spLocks noGrp="1"/>
          </p:cNvSpPr>
          <p:nvPr>
            <p:ph type="ctrTitle"/>
          </p:nvPr>
        </p:nvSpPr>
        <p:spPr/>
        <p:txBody>
          <a:bodyPr>
            <a:normAutofit fontScale="90000"/>
          </a:bodyPr>
          <a:lstStyle/>
          <a:p>
            <a:r>
              <a:rPr lang="en-US" b="1" dirty="0" smtClean="0"/>
              <a:t>JUDGMENT, SENTENCING AND ALTERNATIVES TO IMPRISONMENT</a:t>
            </a:r>
            <a:endParaRPr lang="en-US"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500" dirty="0" smtClean="0"/>
              <a:t>Further Sentencing Objective S. 401(2) </a:t>
            </a:r>
            <a:endParaRPr lang="en-US" sz="3500" dirty="0"/>
          </a:p>
        </p:txBody>
      </p:sp>
      <p:sp>
        <p:nvSpPr>
          <p:cNvPr id="3" name="Content Placeholder 2"/>
          <p:cNvSpPr>
            <a:spLocks noGrp="1"/>
          </p:cNvSpPr>
          <p:nvPr>
            <p:ph sz="quarter" idx="1"/>
          </p:nvPr>
        </p:nvSpPr>
        <p:spPr/>
        <p:txBody>
          <a:bodyPr>
            <a:normAutofit fontScale="92500" lnSpcReduction="10000"/>
          </a:bodyPr>
          <a:lstStyle/>
          <a:p>
            <a:r>
              <a:rPr lang="en-US" dirty="0" smtClean="0"/>
              <a:t> The application of the sentencing objectives is subject to the substantive </a:t>
            </a:r>
          </a:p>
          <a:p>
            <a:pPr>
              <a:buNone/>
            </a:pPr>
            <a:r>
              <a:rPr lang="en-US" dirty="0" smtClean="0"/>
              <a:t>	 law creating the offence.</a:t>
            </a:r>
          </a:p>
          <a:p>
            <a:pPr lvl="0">
              <a:buFont typeface="Wingdings" pitchFamily="2" charset="2"/>
              <a:buChar char="ü"/>
            </a:pPr>
            <a:r>
              <a:rPr lang="en-US" dirty="0" smtClean="0"/>
              <a:t>Prevention   ---</a:t>
            </a:r>
            <a:r>
              <a:rPr lang="en-US" dirty="0" err="1" smtClean="0"/>
              <a:t>persuation</a:t>
            </a:r>
            <a:endParaRPr lang="en-US" dirty="0" smtClean="0"/>
          </a:p>
          <a:p>
            <a:pPr lvl="0">
              <a:buFont typeface="Wingdings" pitchFamily="2" charset="2"/>
              <a:buChar char="ü"/>
            </a:pPr>
            <a:r>
              <a:rPr lang="en-US" dirty="0" smtClean="0"/>
              <a:t>Restraint      --- isolation</a:t>
            </a:r>
          </a:p>
          <a:p>
            <a:pPr lvl="0">
              <a:buFont typeface="Wingdings" pitchFamily="2" charset="2"/>
              <a:buChar char="ü"/>
            </a:pPr>
            <a:r>
              <a:rPr lang="en-US" dirty="0" smtClean="0"/>
              <a:t>Rehabilitation----reformation</a:t>
            </a:r>
          </a:p>
          <a:p>
            <a:pPr lvl="0">
              <a:buFont typeface="Wingdings" pitchFamily="2" charset="2"/>
              <a:buChar char="ü"/>
            </a:pPr>
            <a:r>
              <a:rPr lang="en-US" dirty="0" smtClean="0"/>
              <a:t>Deterrence------ </a:t>
            </a:r>
            <a:r>
              <a:rPr lang="en-US" dirty="0" err="1" smtClean="0"/>
              <a:t>scape</a:t>
            </a:r>
            <a:r>
              <a:rPr lang="en-US" dirty="0" smtClean="0"/>
              <a:t> </a:t>
            </a:r>
            <a:r>
              <a:rPr lang="en-US" dirty="0" err="1" smtClean="0"/>
              <a:t>goatism</a:t>
            </a:r>
            <a:endParaRPr lang="en-US" dirty="0" smtClean="0"/>
          </a:p>
          <a:p>
            <a:pPr lvl="0">
              <a:buFont typeface="Wingdings" pitchFamily="2" charset="2"/>
              <a:buChar char="ü"/>
            </a:pPr>
            <a:r>
              <a:rPr lang="en-US" dirty="0" smtClean="0"/>
              <a:t>Education of the public– distinguishing good from bad by punishing the bad</a:t>
            </a:r>
          </a:p>
          <a:p>
            <a:pPr lvl="0">
              <a:buFont typeface="Wingdings" pitchFamily="2" charset="2"/>
              <a:buChar char="ü"/>
            </a:pPr>
            <a:r>
              <a:rPr lang="en-US" dirty="0" smtClean="0"/>
              <a:t>Retribution; and ---punishment</a:t>
            </a:r>
          </a:p>
          <a:p>
            <a:pPr>
              <a:buFont typeface="Wingdings" pitchFamily="2" charset="2"/>
              <a:buChar char="ü"/>
            </a:pPr>
            <a:r>
              <a:rPr lang="en-US" dirty="0" smtClean="0"/>
              <a:t>Restitution   ----compensation of the victim</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500" dirty="0" smtClean="0"/>
              <a:t>SENTENCING- Capital offences</a:t>
            </a:r>
            <a:endParaRPr lang="en-US" sz="3500" dirty="0"/>
          </a:p>
        </p:txBody>
      </p:sp>
      <p:sp>
        <p:nvSpPr>
          <p:cNvPr id="3" name="Content Placeholder 2"/>
          <p:cNvSpPr>
            <a:spLocks noGrp="1"/>
          </p:cNvSpPr>
          <p:nvPr>
            <p:ph sz="quarter" idx="1"/>
          </p:nvPr>
        </p:nvSpPr>
        <p:spPr/>
        <p:txBody>
          <a:bodyPr>
            <a:normAutofit/>
          </a:bodyPr>
          <a:lstStyle/>
          <a:p>
            <a:r>
              <a:rPr lang="en-US" dirty="0" smtClean="0"/>
              <a:t>Punishment for a capital offence is death. </a:t>
            </a:r>
          </a:p>
          <a:p>
            <a:r>
              <a:rPr lang="en-US" dirty="0" smtClean="0"/>
              <a:t>Once a court makes a finding of guilt for a capital offence like murder, the punishment to be imposed is death and there is no room for any mitigation of sentence or discretion on the part of the Judge- </a:t>
            </a:r>
            <a:r>
              <a:rPr lang="en-US" i="1" dirty="0" err="1" smtClean="0"/>
              <a:t>Okpo</a:t>
            </a:r>
            <a:r>
              <a:rPr lang="en-US" i="1" dirty="0" smtClean="0"/>
              <a:t> v. State </a:t>
            </a:r>
            <a:r>
              <a:rPr lang="en-US" dirty="0" smtClean="0"/>
              <a:t>[1972] 2 SC 24., </a:t>
            </a:r>
            <a:r>
              <a:rPr lang="en-US" i="1" dirty="0" err="1" smtClean="0"/>
              <a:t>Tanko</a:t>
            </a:r>
            <a:r>
              <a:rPr lang="en-US" i="1" dirty="0" smtClean="0"/>
              <a:t> v. State </a:t>
            </a:r>
            <a:r>
              <a:rPr lang="en-US" dirty="0" smtClean="0"/>
              <a:t>[2009] 4 NWLR (pt. 1131) 430.</a:t>
            </a:r>
          </a:p>
          <a:p>
            <a:r>
              <a:rPr lang="en-US" dirty="0" err="1" smtClean="0"/>
              <a:t>Allocutus</a:t>
            </a:r>
            <a:r>
              <a:rPr lang="en-US" dirty="0" smtClean="0"/>
              <a:t> or sentencing hearing is unnecessary as the Judge lacks discretion on the sentence- </a:t>
            </a:r>
            <a:r>
              <a:rPr lang="en-US" i="1" dirty="0" err="1" smtClean="0"/>
              <a:t>Odunayo</a:t>
            </a:r>
            <a:r>
              <a:rPr lang="en-US" i="1" dirty="0" smtClean="0"/>
              <a:t> v. State </a:t>
            </a:r>
            <a:r>
              <a:rPr lang="en-US" dirty="0" smtClean="0"/>
              <a:t>[2013] LPELR 21459.</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500" dirty="0" smtClean="0"/>
              <a:t>SENTENCING- Death</a:t>
            </a:r>
            <a:endParaRPr lang="en-US" sz="3500" dirty="0"/>
          </a:p>
        </p:txBody>
      </p:sp>
      <p:sp>
        <p:nvSpPr>
          <p:cNvPr id="3" name="Content Placeholder 2"/>
          <p:cNvSpPr>
            <a:spLocks noGrp="1"/>
          </p:cNvSpPr>
          <p:nvPr>
            <p:ph sz="quarter" idx="1"/>
          </p:nvPr>
        </p:nvSpPr>
        <p:spPr/>
        <p:txBody>
          <a:bodyPr>
            <a:normAutofit/>
          </a:bodyPr>
          <a:lstStyle/>
          <a:p>
            <a:r>
              <a:rPr lang="en-US" dirty="0" smtClean="0"/>
              <a:t> Punishment of death is by hanging on the neck or by lethal injection.- S. 402</a:t>
            </a:r>
          </a:p>
          <a:p>
            <a:r>
              <a:rPr lang="en-US" dirty="0" smtClean="0"/>
              <a:t>Sentence of death passed on a pregnant woman shall not be executed until the baby is delivered and weaned. S. 404</a:t>
            </a:r>
          </a:p>
          <a:p>
            <a:r>
              <a:rPr lang="en-US" dirty="0" smtClean="0"/>
              <a:t>Sentence of death shall not be pronounced or recorded for a person under 18 years but in lieu,  a sentence of life imprisonment or such other term as court may deem appropriate.- S. 405</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SENTENCING- Child offender</a:t>
            </a:r>
            <a:endParaRPr lang="en-US" dirty="0"/>
          </a:p>
        </p:txBody>
      </p:sp>
      <p:sp>
        <p:nvSpPr>
          <p:cNvPr id="3" name="Content Placeholder 2"/>
          <p:cNvSpPr>
            <a:spLocks noGrp="1"/>
          </p:cNvSpPr>
          <p:nvPr>
            <p:ph sz="quarter" idx="1"/>
          </p:nvPr>
        </p:nvSpPr>
        <p:spPr/>
        <p:txBody>
          <a:bodyPr/>
          <a:lstStyle/>
          <a:p>
            <a:r>
              <a:rPr lang="en-US" dirty="0" smtClean="0"/>
              <a:t>The Court of Appeal held in the case of </a:t>
            </a:r>
            <a:r>
              <a:rPr lang="en-US" i="1" dirty="0" err="1" smtClean="0"/>
              <a:t>Ije</a:t>
            </a:r>
            <a:r>
              <a:rPr lang="en-US" i="1" dirty="0" smtClean="0"/>
              <a:t> v. State </a:t>
            </a:r>
            <a:r>
              <a:rPr lang="en-US" dirty="0" smtClean="0"/>
              <a:t>[2013] LPELR 21946 that a sentence of death pronounced on a child offender shall not be executed but rather the offender shall be detained at the pleasure of the Governor.</a:t>
            </a:r>
          </a:p>
          <a:p>
            <a:r>
              <a:rPr lang="en-US" dirty="0" smtClean="0"/>
              <a:t>ACJA has gone further by stipulating that no such death sentence shall be pronounced.</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t>
            </a:r>
            <a:br>
              <a:rPr lang="en-US" dirty="0" smtClean="0"/>
            </a:br>
            <a:r>
              <a:rPr lang="en-US" sz="3900" dirty="0" smtClean="0"/>
              <a:t>SENTENCING- Pregnant woman- S. 415</a:t>
            </a:r>
            <a:endParaRPr lang="en-US" sz="3900" dirty="0"/>
          </a:p>
        </p:txBody>
      </p:sp>
      <p:sp>
        <p:nvSpPr>
          <p:cNvPr id="3" name="Content Placeholder 2"/>
          <p:cNvSpPr>
            <a:spLocks noGrp="1"/>
          </p:cNvSpPr>
          <p:nvPr>
            <p:ph sz="quarter" idx="1"/>
          </p:nvPr>
        </p:nvSpPr>
        <p:spPr/>
        <p:txBody>
          <a:bodyPr/>
          <a:lstStyle/>
          <a:p>
            <a:r>
              <a:rPr lang="en-US" dirty="0" smtClean="0"/>
              <a:t>Proceedings shall be conducted to determine if the pregnancy is real or otherwise, based on evidence presented by the convict or the prosecutor.</a:t>
            </a:r>
          </a:p>
          <a:p>
            <a:r>
              <a:rPr lang="en-US" dirty="0" smtClean="0"/>
              <a:t>If real, the court shall sentence her to death subject to the S. 404.</a:t>
            </a:r>
          </a:p>
          <a:p>
            <a:r>
              <a:rPr lang="en-US" dirty="0" smtClean="0"/>
              <a:t>If pregnancy not proved, the court shall pronounce a death sentence.</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500" dirty="0" smtClean="0"/>
              <a:t>SENTENCING- Non capital offences- S. 416 </a:t>
            </a:r>
            <a:endParaRPr lang="en-US" sz="3500" dirty="0"/>
          </a:p>
        </p:txBody>
      </p:sp>
      <p:sp>
        <p:nvSpPr>
          <p:cNvPr id="3" name="Content Placeholder 2"/>
          <p:cNvSpPr>
            <a:spLocks noGrp="1"/>
          </p:cNvSpPr>
          <p:nvPr>
            <p:ph sz="quarter" idx="1"/>
          </p:nvPr>
        </p:nvSpPr>
        <p:spPr/>
        <p:txBody>
          <a:bodyPr>
            <a:normAutofit fontScale="92500" lnSpcReduction="10000"/>
          </a:bodyPr>
          <a:lstStyle/>
          <a:p>
            <a:pPr lvl="0"/>
            <a:r>
              <a:rPr lang="en-US" dirty="0" smtClean="0"/>
              <a:t>Each case to be treated on its own merits</a:t>
            </a:r>
          </a:p>
          <a:p>
            <a:pPr lvl="0"/>
            <a:r>
              <a:rPr lang="en-US" dirty="0" smtClean="0"/>
              <a:t>Judge to bear in mind the objectives of sentencing including the objective of reformation</a:t>
            </a:r>
          </a:p>
          <a:p>
            <a:pPr lvl="0"/>
            <a:r>
              <a:rPr lang="en-US" u="sng" dirty="0" smtClean="0"/>
              <a:t>Appellate court may reduce the sentence imposed by the trial court where it is excessive or based on wrong principles, an appellate court may also increase the sentence imposed where it is inadequate</a:t>
            </a:r>
          </a:p>
          <a:p>
            <a:pPr lvl="0"/>
            <a:r>
              <a:rPr lang="en-US" u="sng" dirty="0" smtClean="0"/>
              <a:t>Trial court not to pass maximum sentence on first offender</a:t>
            </a:r>
          </a:p>
          <a:p>
            <a:pPr lvl="0"/>
            <a:r>
              <a:rPr lang="en-US" dirty="0" smtClean="0"/>
              <a:t>Period spent by convict in prison when awaiting trial to be taken into consideration and computed in sentencing</a:t>
            </a:r>
            <a:r>
              <a:rPr lang="en-US" dirty="0" smtClean="0"/>
              <a:t>.</a:t>
            </a:r>
            <a:endParaRPr lang="en-US"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SENTENCING- Non Capital Offences</a:t>
            </a:r>
            <a:endParaRPr lang="en-US" dirty="0"/>
          </a:p>
        </p:txBody>
      </p:sp>
      <p:sp>
        <p:nvSpPr>
          <p:cNvPr id="3" name="Content Placeholder 2"/>
          <p:cNvSpPr>
            <a:spLocks noGrp="1"/>
          </p:cNvSpPr>
          <p:nvPr>
            <p:ph sz="quarter" idx="1"/>
          </p:nvPr>
        </p:nvSpPr>
        <p:spPr/>
        <p:txBody>
          <a:bodyPr>
            <a:normAutofit fontScale="92500" lnSpcReduction="20000"/>
          </a:bodyPr>
          <a:lstStyle/>
          <a:p>
            <a:pPr lvl="0"/>
            <a:r>
              <a:rPr lang="en-US" dirty="0"/>
              <a:t>Trial court to inquire into defendant’s antecedents before sentencing</a:t>
            </a:r>
          </a:p>
          <a:p>
            <a:pPr lvl="0"/>
            <a:r>
              <a:rPr lang="en-US" dirty="0"/>
              <a:t>Court to be disposed to adjourning for sentencing in order to have time to consider evidence adduced at sentencing hearing.</a:t>
            </a:r>
          </a:p>
          <a:p>
            <a:pPr lvl="0"/>
            <a:r>
              <a:rPr lang="en-US" dirty="0"/>
              <a:t>Court may not give consecutive sentences for two or more offences committed in the same transaction.</a:t>
            </a:r>
          </a:p>
          <a:p>
            <a:pPr lvl="0"/>
            <a:r>
              <a:rPr lang="en-US" u="sng" dirty="0"/>
              <a:t>Sentencing to imprisonment shall be applicable to only offenders who deserve to be isolated and to whom other forms of punishment have failed or is likely to fail.</a:t>
            </a:r>
          </a:p>
          <a:p>
            <a:r>
              <a:rPr lang="en-US" dirty="0"/>
              <a:t>Aggregate term of consecutive sentences ordered by a Magistrate not to exceed four years of the limit of jurisdiction of the adjudicating magistrate.</a:t>
            </a:r>
          </a:p>
          <a:p>
            <a:endParaRPr lang="en-US" dirty="0"/>
          </a:p>
        </p:txBody>
      </p:sp>
    </p:spTree>
    <p:extLst>
      <p:ext uri="{BB962C8B-B14F-4D97-AF65-F5344CB8AC3E}">
        <p14:creationId xmlns:p14="http://schemas.microsoft.com/office/powerpoint/2010/main" val="3133235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SENTENCING Cont</a:t>
            </a:r>
            <a:endParaRPr lang="en-US" dirty="0"/>
          </a:p>
        </p:txBody>
      </p:sp>
      <p:sp>
        <p:nvSpPr>
          <p:cNvPr id="3" name="Content Placeholder 2"/>
          <p:cNvSpPr>
            <a:spLocks noGrp="1"/>
          </p:cNvSpPr>
          <p:nvPr>
            <p:ph sz="quarter" idx="1"/>
          </p:nvPr>
        </p:nvSpPr>
        <p:spPr/>
        <p:txBody>
          <a:bodyPr>
            <a:normAutofit/>
          </a:bodyPr>
          <a:lstStyle/>
          <a:p>
            <a:r>
              <a:rPr lang="en-US" dirty="0" smtClean="0"/>
              <a:t>Judge to consider several factors stated in </a:t>
            </a:r>
            <a:r>
              <a:rPr lang="en-US" dirty="0" err="1" smtClean="0"/>
              <a:t>caselaw</a:t>
            </a:r>
            <a:r>
              <a:rPr lang="en-US" dirty="0" smtClean="0"/>
              <a:t> in exercising discretion to sentence a convict: </a:t>
            </a:r>
            <a:r>
              <a:rPr lang="en-US" i="1" dirty="0" err="1" smtClean="0"/>
              <a:t>Zacheous</a:t>
            </a:r>
            <a:r>
              <a:rPr lang="en-US" i="1" dirty="0" smtClean="0"/>
              <a:t> v. The People of Lagos State </a:t>
            </a:r>
            <a:r>
              <a:rPr lang="en-US" dirty="0" smtClean="0"/>
              <a:t>[2015] LPELR 24531</a:t>
            </a:r>
            <a:r>
              <a:rPr lang="en-US" i="1" dirty="0" smtClean="0"/>
              <a:t> (CA): seriousness, prevalence of the offence, whether first offender and </a:t>
            </a:r>
            <a:r>
              <a:rPr lang="en-US" i="1" dirty="0" err="1" smtClean="0"/>
              <a:t>prevaling</a:t>
            </a:r>
            <a:r>
              <a:rPr lang="en-US" i="1" dirty="0" smtClean="0"/>
              <a:t> attitude of populace to the offence- </a:t>
            </a:r>
            <a:r>
              <a:rPr lang="en-US" dirty="0" smtClean="0"/>
              <a:t>Y. </a:t>
            </a:r>
            <a:r>
              <a:rPr lang="en-US" dirty="0" err="1" smtClean="0"/>
              <a:t>Akinseye</a:t>
            </a:r>
            <a:r>
              <a:rPr lang="en-US" dirty="0" smtClean="0"/>
              <a:t>-George, Op.cit 391-392. </a:t>
            </a:r>
          </a:p>
          <a:p>
            <a:r>
              <a:rPr lang="en-US" dirty="0" smtClean="0"/>
              <a:t>Judge to exercise caution in sentencing a convict . Y. </a:t>
            </a:r>
            <a:r>
              <a:rPr lang="en-US" dirty="0" err="1" smtClean="0"/>
              <a:t>Akinseye</a:t>
            </a:r>
            <a:r>
              <a:rPr lang="en-US" dirty="0" smtClean="0"/>
              <a:t>-George, Op.cit 516.</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SENTENCING Cont.</a:t>
            </a:r>
            <a:endParaRPr lang="en-US" dirty="0"/>
          </a:p>
        </p:txBody>
      </p:sp>
      <p:sp>
        <p:nvSpPr>
          <p:cNvPr id="3" name="Content Placeholder 2"/>
          <p:cNvSpPr>
            <a:spLocks noGrp="1"/>
          </p:cNvSpPr>
          <p:nvPr>
            <p:ph sz="quarter" idx="1"/>
          </p:nvPr>
        </p:nvSpPr>
        <p:spPr/>
        <p:txBody>
          <a:bodyPr/>
          <a:lstStyle/>
          <a:p>
            <a:pPr>
              <a:buFont typeface="Wingdings" pitchFamily="2" charset="2"/>
              <a:buChar char="q"/>
            </a:pPr>
            <a:r>
              <a:rPr lang="en-US" dirty="0" smtClean="0"/>
              <a:t>Appellate court has power to tinker with the discretion of the trial court on sentencing either by reduction of terms of imprisonment or increment in fines- S. 416(2) ACJA, </a:t>
            </a:r>
            <a:r>
              <a:rPr lang="en-US" i="1" dirty="0" err="1" smtClean="0"/>
              <a:t>Dariye</a:t>
            </a:r>
            <a:r>
              <a:rPr lang="en-US" i="1" dirty="0" smtClean="0"/>
              <a:t> v. FRN, </a:t>
            </a:r>
            <a:r>
              <a:rPr lang="en-US" i="1" dirty="0" err="1" smtClean="0"/>
              <a:t>Nyame</a:t>
            </a:r>
            <a:r>
              <a:rPr lang="en-US" i="1" dirty="0" smtClean="0"/>
              <a:t> v. FRN </a:t>
            </a:r>
            <a:r>
              <a:rPr lang="en-US" dirty="0" smtClean="0"/>
              <a:t>–test cases under ACJA.</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r>
              <a:rPr lang="en-US" dirty="0" smtClean="0"/>
              <a:t> community services, parole, suspended sentence, rehabilitation payment of compensation and </a:t>
            </a:r>
            <a:r>
              <a:rPr lang="en-US" dirty="0" smtClean="0"/>
              <a:t>probation. </a:t>
            </a:r>
            <a:endParaRPr lang="en-US" dirty="0"/>
          </a:p>
        </p:txBody>
      </p:sp>
      <p:sp>
        <p:nvSpPr>
          <p:cNvPr id="2" name="Title 1"/>
          <p:cNvSpPr>
            <a:spLocks noGrp="1"/>
          </p:cNvSpPr>
          <p:nvPr>
            <p:ph type="ctrTitle"/>
          </p:nvPr>
        </p:nvSpPr>
        <p:spPr/>
        <p:txBody>
          <a:bodyPr/>
          <a:lstStyle/>
          <a:p>
            <a:r>
              <a:rPr lang="en-US" dirty="0" smtClean="0"/>
              <a:t>ALTERNATIVES TO IMPRISONMENT</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JUDGMENT</a:t>
            </a:r>
            <a:endParaRPr lang="en-US" dirty="0"/>
          </a:p>
        </p:txBody>
      </p:sp>
      <p:sp>
        <p:nvSpPr>
          <p:cNvPr id="3" name="Content Placeholder 2"/>
          <p:cNvSpPr>
            <a:spLocks noGrp="1"/>
          </p:cNvSpPr>
          <p:nvPr>
            <p:ph sz="quarter" idx="1"/>
          </p:nvPr>
        </p:nvSpPr>
        <p:spPr/>
        <p:txBody>
          <a:bodyPr/>
          <a:lstStyle/>
          <a:p>
            <a:r>
              <a:rPr lang="en-US" dirty="0" smtClean="0"/>
              <a:t>The final decision of the court on a criminal charge- S. 368 ACJA</a:t>
            </a:r>
          </a:p>
          <a:p>
            <a:r>
              <a:rPr lang="en-US" dirty="0" smtClean="0"/>
              <a:t>Could be either a dismissal of the charge (acquittal of the defendant) or conviction of the defendant.</a:t>
            </a:r>
          </a:p>
          <a:p>
            <a:pPr marL="0" indent="0">
              <a:buNone/>
            </a:pPr>
            <a:r>
              <a:rPr lang="en-US" dirty="0" smtClean="0"/>
              <a:t> </a:t>
            </a:r>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ALTERNATIVES TO IMPRISONMENT (ATIs)</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ACJA </a:t>
            </a:r>
            <a:r>
              <a:rPr lang="en-US" dirty="0" err="1" smtClean="0"/>
              <a:t>deemphasises</a:t>
            </a:r>
            <a:r>
              <a:rPr lang="en-US" dirty="0" smtClean="0"/>
              <a:t> imprisonment , imprisonment as a form of  punishment having been spent and thus a mockery of the system.</a:t>
            </a:r>
          </a:p>
          <a:p>
            <a:pPr marL="0" indent="0">
              <a:buNone/>
            </a:pPr>
            <a:r>
              <a:rPr lang="en-US" dirty="0" smtClean="0"/>
              <a:t>     </a:t>
            </a:r>
            <a:r>
              <a:rPr lang="en-US" i="1" dirty="0" smtClean="0"/>
              <a:t>ATIs </a:t>
            </a:r>
            <a:r>
              <a:rPr lang="en-US" i="1" dirty="0" smtClean="0"/>
              <a:t>under ACJA:</a:t>
            </a:r>
          </a:p>
          <a:p>
            <a:pPr>
              <a:buFont typeface="Wingdings" pitchFamily="2" charset="2"/>
              <a:buChar char="Ø"/>
            </a:pPr>
            <a:r>
              <a:rPr lang="en-US" dirty="0" smtClean="0"/>
              <a:t>Parole </a:t>
            </a:r>
          </a:p>
          <a:p>
            <a:pPr>
              <a:buFont typeface="Wingdings" pitchFamily="2" charset="2"/>
              <a:buChar char="Ø"/>
            </a:pPr>
            <a:r>
              <a:rPr lang="en-US" dirty="0" smtClean="0"/>
              <a:t>Community Service</a:t>
            </a:r>
          </a:p>
          <a:p>
            <a:pPr>
              <a:buFont typeface="Wingdings" pitchFamily="2" charset="2"/>
              <a:buChar char="Ø"/>
            </a:pPr>
            <a:r>
              <a:rPr lang="en-US" dirty="0" smtClean="0"/>
              <a:t> Suspended sentence</a:t>
            </a:r>
          </a:p>
          <a:p>
            <a:pPr>
              <a:buFont typeface="Wingdings" pitchFamily="2" charset="2"/>
              <a:buChar char="Ø"/>
            </a:pPr>
            <a:r>
              <a:rPr lang="en-US" dirty="0" smtClean="0"/>
              <a:t>Rehabilitation</a:t>
            </a:r>
          </a:p>
          <a:p>
            <a:pPr>
              <a:buFont typeface="Wingdings" pitchFamily="2" charset="2"/>
              <a:buChar char="Ø"/>
            </a:pPr>
            <a:r>
              <a:rPr lang="en-US" dirty="0" smtClean="0"/>
              <a:t>Compensation</a:t>
            </a:r>
          </a:p>
          <a:p>
            <a:pPr>
              <a:buFont typeface="Wingdings" pitchFamily="2" charset="2"/>
              <a:buChar char="Ø"/>
            </a:pPr>
            <a:r>
              <a:rPr lang="en-US" dirty="0" smtClean="0"/>
              <a:t>Probation</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PAROLE</a:t>
            </a:r>
            <a:endParaRPr lang="en-US" dirty="0"/>
          </a:p>
        </p:txBody>
      </p:sp>
      <p:sp>
        <p:nvSpPr>
          <p:cNvPr id="3" name="Content Placeholder 2"/>
          <p:cNvSpPr>
            <a:spLocks noGrp="1"/>
          </p:cNvSpPr>
          <p:nvPr>
            <p:ph sz="quarter" idx="1"/>
          </p:nvPr>
        </p:nvSpPr>
        <p:spPr/>
        <p:txBody>
          <a:bodyPr/>
          <a:lstStyle/>
          <a:p>
            <a:r>
              <a:rPr lang="en-US" dirty="0" smtClean="0"/>
              <a:t>Parole is a temporary and conditional release of a prisoner who is adjudge by the appropriate authorities to be of good conduct and is released upon terms and conditions for the purpose of rehabilitation to facilitate his reintegration into the society- &lt;</a:t>
            </a:r>
            <a:r>
              <a:rPr lang="en-US" u="sng" dirty="0" smtClean="0">
                <a:hlinkClick r:id="rId3"/>
              </a:rPr>
              <a:t>https://www.justice.gov/uspc/usdoj-uspc-answering-your-questions</a:t>
            </a:r>
            <a:r>
              <a:rPr lang="en-US" u="sng" dirty="0" smtClean="0"/>
              <a:t>&gt; </a:t>
            </a:r>
          </a:p>
          <a:p>
            <a:pPr>
              <a:buFont typeface="Wingdings" pitchFamily="2" charset="2"/>
              <a:buChar char="Ø"/>
            </a:pPr>
            <a:r>
              <a:rPr lang="en-US" u="sng" dirty="0" smtClean="0"/>
              <a:t>Helps a prisoner to adjust to normal life after prison</a:t>
            </a:r>
          </a:p>
          <a:p>
            <a:pPr>
              <a:buFont typeface="Wingdings" pitchFamily="2" charset="2"/>
              <a:buChar char="Ø"/>
            </a:pPr>
            <a:r>
              <a:rPr lang="en-US" dirty="0" smtClean="0"/>
              <a:t>Prevents needless imprisonment of a remorse offender.</a:t>
            </a:r>
          </a:p>
          <a:p>
            <a:pPr>
              <a:buFont typeface="Wingdings" pitchFamily="2" charset="2"/>
              <a:buChar char="Ø"/>
            </a:pP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PAROLE UNDER ACJA- S. 468.</a:t>
            </a:r>
            <a:endParaRPr lang="en-US" dirty="0"/>
          </a:p>
        </p:txBody>
      </p:sp>
      <p:sp>
        <p:nvSpPr>
          <p:cNvPr id="3" name="Content Placeholder 2"/>
          <p:cNvSpPr>
            <a:spLocks noGrp="1"/>
          </p:cNvSpPr>
          <p:nvPr>
            <p:ph sz="quarter" idx="1"/>
          </p:nvPr>
        </p:nvSpPr>
        <p:spPr/>
        <p:txBody>
          <a:bodyPr>
            <a:normAutofit fontScale="85000" lnSpcReduction="20000"/>
          </a:bodyPr>
          <a:lstStyle/>
          <a:p>
            <a:r>
              <a:rPr lang="en-US" dirty="0" smtClean="0"/>
              <a:t>The Comptroller of Prisons may make recommendation that a prisoner be placed on parole</a:t>
            </a:r>
          </a:p>
          <a:p>
            <a:r>
              <a:rPr lang="en-US" dirty="0" smtClean="0"/>
              <a:t>Conditions:</a:t>
            </a:r>
          </a:p>
          <a:p>
            <a:pPr>
              <a:buFont typeface="Wingdings" pitchFamily="2" charset="2"/>
              <a:buChar char="Ø"/>
            </a:pPr>
            <a:r>
              <a:rPr lang="en-US" dirty="0" smtClean="0"/>
              <a:t>Prisoner must be of good </a:t>
            </a:r>
            <a:r>
              <a:rPr lang="en-US" dirty="0" err="1" smtClean="0"/>
              <a:t>behaviour</a:t>
            </a:r>
            <a:r>
              <a:rPr lang="en-US" dirty="0" smtClean="0"/>
              <a:t>; and</a:t>
            </a:r>
          </a:p>
          <a:p>
            <a:pPr>
              <a:buFont typeface="Wingdings" pitchFamily="2" charset="2"/>
              <a:buChar char="Ø"/>
            </a:pPr>
            <a:r>
              <a:rPr lang="en-US" dirty="0" smtClean="0"/>
              <a:t>He has served at least one third of his prison term where he is sentenced to 15 years or life imprisonment.</a:t>
            </a:r>
          </a:p>
          <a:p>
            <a:r>
              <a:rPr lang="en-US" dirty="0" smtClean="0"/>
              <a:t>The Court hears the prosecution and the prisoner or LP, </a:t>
            </a:r>
          </a:p>
          <a:p>
            <a:r>
              <a:rPr lang="en-US" dirty="0" smtClean="0"/>
              <a:t>Court may make order that the remaining term of his imprisonment be suspended with or without conditions.</a:t>
            </a:r>
          </a:p>
          <a:p>
            <a:r>
              <a:rPr lang="en-US" dirty="0" smtClean="0"/>
              <a:t>Prisoner shall undergo a rehabilitation </a:t>
            </a:r>
            <a:r>
              <a:rPr lang="en-US" dirty="0" err="1" smtClean="0"/>
              <a:t>programme</a:t>
            </a:r>
            <a:r>
              <a:rPr lang="en-US" dirty="0" smtClean="0"/>
              <a:t> in a </a:t>
            </a:r>
            <a:r>
              <a:rPr lang="en-US" dirty="0" err="1" smtClean="0"/>
              <a:t>govt</a:t>
            </a:r>
            <a:r>
              <a:rPr lang="en-US" dirty="0" smtClean="0"/>
              <a:t> facility or any other facility to enable his integration into society.</a:t>
            </a:r>
          </a:p>
          <a:p>
            <a:r>
              <a:rPr lang="en-US" dirty="0" smtClean="0"/>
              <a:t>CGP shall </a:t>
            </a:r>
            <a:r>
              <a:rPr lang="en-US" dirty="0" err="1" smtClean="0"/>
              <a:t>shall</a:t>
            </a:r>
            <a:r>
              <a:rPr lang="en-US" dirty="0" smtClean="0"/>
              <a:t> make adequate arrangement for the rehabilitation facility.</a:t>
            </a:r>
          </a:p>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COMMUNITY SERVICE</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Community service is an alternative form of sentencing in which the judge orders an offender </a:t>
            </a:r>
            <a:r>
              <a:rPr lang="en-US" u="sng" dirty="0" smtClean="0"/>
              <a:t>to perform some work on behalf of the community in exchange for a complete or partial reduction of fines or imprisonment.</a:t>
            </a:r>
            <a:r>
              <a:rPr lang="en-US" dirty="0" smtClean="0"/>
              <a:t> Court ordered community service may be accompanied with other forms of sentences like suspended sentences, probation, fines, deferred adjudication or pre-trial diversion. </a:t>
            </a:r>
            <a:r>
              <a:rPr lang="en-US" i="1" dirty="0" smtClean="0"/>
              <a:t> </a:t>
            </a:r>
          </a:p>
          <a:p>
            <a:pPr>
              <a:buFont typeface="Wingdings" pitchFamily="2" charset="2"/>
              <a:buChar char="ü"/>
            </a:pPr>
            <a:r>
              <a:rPr lang="en-US" dirty="0" smtClean="0"/>
              <a:t>Court ordered Community Service, </a:t>
            </a:r>
            <a:r>
              <a:rPr lang="en-US" u="sng" dirty="0" smtClean="0">
                <a:hlinkClick r:id="rId2"/>
              </a:rPr>
              <a:t>http://criminal.findlaw.com/criminal-procedure/court-ordered-community-service.html</a:t>
            </a:r>
            <a:r>
              <a:rPr lang="en-US" dirty="0" smtClean="0"/>
              <a:t>  </a:t>
            </a:r>
          </a:p>
          <a:p>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
            </a:r>
            <a:br>
              <a:rPr lang="en-US" dirty="0" smtClean="0"/>
            </a:br>
            <a:r>
              <a:rPr lang="en-US" dirty="0" smtClean="0"/>
              <a:t/>
            </a:r>
            <a:br>
              <a:rPr lang="en-US" dirty="0" smtClean="0"/>
            </a:br>
            <a:r>
              <a:rPr lang="en-US" sz="2800" dirty="0" smtClean="0"/>
              <a:t>COMMUNITY SERVICE UNDER ACJA- 460(2), 461- 467 </a:t>
            </a:r>
            <a:endParaRPr lang="en-US" sz="2800" dirty="0"/>
          </a:p>
        </p:txBody>
      </p:sp>
      <p:sp>
        <p:nvSpPr>
          <p:cNvPr id="3" name="Content Placeholder 2"/>
          <p:cNvSpPr>
            <a:spLocks noGrp="1"/>
          </p:cNvSpPr>
          <p:nvPr>
            <p:ph sz="quarter" idx="1"/>
          </p:nvPr>
        </p:nvSpPr>
        <p:spPr/>
        <p:txBody>
          <a:bodyPr>
            <a:normAutofit fontScale="92500" lnSpcReduction="20000"/>
          </a:bodyPr>
          <a:lstStyle/>
          <a:p>
            <a:r>
              <a:rPr lang="en-US" dirty="0" smtClean="0"/>
              <a:t>A court convicting for an offence has power to sentence the offender to community service in lieu of imprisonment.</a:t>
            </a:r>
            <a:r>
              <a:rPr lang="en-US" b="1" dirty="0" smtClean="0"/>
              <a:t> </a:t>
            </a:r>
            <a:r>
              <a:rPr lang="en-US" dirty="0" smtClean="0"/>
              <a:t>Community service is to be in the nature of environmental sanitation, including cutting of grasses, washing drainages, cleaning the environment, washing public places, assisting in the production of  agricultural produce: 461(4)</a:t>
            </a:r>
          </a:p>
          <a:p>
            <a:r>
              <a:rPr lang="en-US" dirty="0" smtClean="0"/>
              <a:t>Court to consider need to reduce prison congestion, rehabilitation of prisoners and prevention of simple offenders from mixing up with hardened criminals- 460(3)</a:t>
            </a:r>
          </a:p>
          <a:p>
            <a:pPr>
              <a:buFont typeface="Wingdings" pitchFamily="2" charset="2"/>
              <a:buChar char="q"/>
            </a:pPr>
            <a:r>
              <a:rPr lang="en-US" dirty="0" smtClean="0"/>
              <a:t>Community service is not to exceed six months and convict is to work not more than five hours per day: 462(1).</a:t>
            </a:r>
          </a:p>
          <a:p>
            <a:pPr>
              <a:buNone/>
            </a:pPr>
            <a:endParaRPr lang="en-US" b="1" dirty="0" smtClean="0"/>
          </a:p>
          <a:p>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COMMUNITY SERVICE Cont.</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Where a convict defaults in performance of community service, the court may vary the community service order or impose a fine not exceeding one hundred thousand naira or cancel the order and sentence the offender to prison</a:t>
            </a:r>
            <a:r>
              <a:rPr lang="en-US" b="1" dirty="0" smtClean="0"/>
              <a:t>. </a:t>
            </a:r>
            <a:r>
              <a:rPr lang="en-US" dirty="0" smtClean="0"/>
              <a:t>The Court is to follow the procedure in S.464 where the convict commits further offence during the period of community service.</a:t>
            </a:r>
            <a:r>
              <a:rPr lang="en-US" b="1" dirty="0" smtClean="0"/>
              <a:t> </a:t>
            </a:r>
            <a:r>
              <a:rPr lang="en-US" dirty="0" smtClean="0"/>
              <a:t>The Court may, where the convict has undergone community service for more than four months and is of good conduct, reduce the period of community service by not more than one third- S. 463(3) ACJA.</a:t>
            </a:r>
          </a:p>
          <a:p>
            <a:endParaRPr lang="en-US" dirty="0" smtClean="0"/>
          </a:p>
          <a:p>
            <a:endParaRPr lang="en-US" dirty="0"/>
          </a:p>
        </p:txBody>
      </p:sp>
      <p:sp>
        <p:nvSpPr>
          <p:cNvPr id="1025" name="Rectangle 1"/>
          <p:cNvSpPr>
            <a:spLocks noChangeArrowheads="1"/>
          </p:cNvSpPr>
          <p:nvPr/>
        </p:nvSpPr>
        <p:spPr bwMode="auto">
          <a:xfrm>
            <a:off x="0" y="0"/>
            <a:ext cx="184731" cy="76944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cs typeface="Arial" pitchFamily="34" charset="0"/>
              </a:rPr>
              <a:t/>
            </a:r>
            <a:br>
              <a:rPr kumimoji="0" lang="en-US" sz="1800" b="0" i="0" u="none" strike="noStrike" cap="none" normalizeH="0" baseline="0" dirty="0" smtClean="0">
                <a:ln>
                  <a:noFill/>
                </a:ln>
                <a:solidFill>
                  <a:schemeClr val="tx1"/>
                </a:solidFill>
                <a:effectLst/>
                <a:latin typeface="Arial" pitchFamily="34" charset="0"/>
                <a:cs typeface="Arial" pitchFamily="34" charset="0"/>
              </a:rPr>
            </a:b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6" name="Rectangle 2"/>
          <p:cNvSpPr>
            <a:spLocks noChangeArrowheads="1"/>
          </p:cNvSpPr>
          <p:nvPr/>
        </p:nvSpPr>
        <p:spPr bwMode="auto">
          <a:xfrm>
            <a:off x="0" y="457200"/>
            <a:ext cx="3017838" cy="9525"/>
          </a:xfrm>
          <a:prstGeom prst="rect">
            <a:avLst/>
          </a:prstGeom>
          <a:solidFill>
            <a:srgbClr val="000000"/>
          </a:solidFill>
          <a:ln w="9525">
            <a:solidFill>
              <a:schemeClr val="tx1"/>
            </a:solidFill>
            <a:prstDash val="solid"/>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COMMUNITY SERVICE Cont.</a:t>
            </a:r>
            <a:endParaRPr lang="en-US" dirty="0"/>
          </a:p>
        </p:txBody>
      </p:sp>
      <p:sp>
        <p:nvSpPr>
          <p:cNvPr id="3" name="Content Placeholder 2"/>
          <p:cNvSpPr>
            <a:spLocks noGrp="1"/>
          </p:cNvSpPr>
          <p:nvPr>
            <p:ph sz="quarter" idx="1"/>
          </p:nvPr>
        </p:nvSpPr>
        <p:spPr/>
        <p:txBody>
          <a:bodyPr>
            <a:normAutofit/>
          </a:bodyPr>
          <a:lstStyle/>
          <a:p>
            <a:r>
              <a:rPr lang="en-US" dirty="0" smtClean="0"/>
              <a:t>The Chief Judge of the FCT is to establish a Community Service Centre in every judicial Division. Each CSC is to be headed by a Registrar who shall be responsible for overseeing the execution of community service orders in that division</a:t>
            </a:r>
          </a:p>
          <a:p>
            <a:r>
              <a:rPr lang="en-US" dirty="0" smtClean="0"/>
              <a:t>Recently. 17 traffic offenders convicted by the Special Offences Court in Lagos underwent community service (cleaning the LASTMA secretariat and the streets).</a:t>
            </a:r>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SUSPENDED SENTENCE</a:t>
            </a:r>
            <a:endParaRPr lang="en-US" dirty="0"/>
          </a:p>
        </p:txBody>
      </p:sp>
      <p:sp>
        <p:nvSpPr>
          <p:cNvPr id="3" name="Content Placeholder 2"/>
          <p:cNvSpPr>
            <a:spLocks noGrp="1"/>
          </p:cNvSpPr>
          <p:nvPr>
            <p:ph sz="quarter" idx="1"/>
          </p:nvPr>
        </p:nvSpPr>
        <p:spPr/>
        <p:txBody>
          <a:bodyPr/>
          <a:lstStyle/>
          <a:p>
            <a:r>
              <a:rPr lang="en-US" dirty="0" smtClean="0"/>
              <a:t>A suspended sentence is a judicial delay of a defendant’s duty to start serving a sentence once he or she has been convicted, so that the defendant is able to perform an intervening probationary period. As long as the defendant does not break the law and he meets the condition set by the court for probation, the judge normally eliminates the sentence.</a:t>
            </a:r>
          </a:p>
          <a:p>
            <a:r>
              <a:rPr lang="en-US" dirty="0" smtClean="0"/>
              <a:t>  </a:t>
            </a:r>
            <a:r>
              <a:rPr lang="en-US" u="sng" dirty="0" smtClean="0"/>
              <a:t>http://www.attorneys.com/parole-and-probation/suspended-sentence</a:t>
            </a:r>
            <a:endParaRPr lang="en-US" dirty="0" smtClean="0"/>
          </a:p>
          <a:p>
            <a:r>
              <a:rPr lang="en-US" dirty="0" smtClean="0"/>
              <a:t> </a:t>
            </a:r>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SUSPENDED SENTENCE UNDER ACJA- S. 460</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Court may order the suspension of a sentence imposed on a convict with or without conditions</a:t>
            </a:r>
          </a:p>
          <a:p>
            <a:r>
              <a:rPr lang="en-US" dirty="0" smtClean="0"/>
              <a:t>The convict does not serve out the sentence as long as he complies with the conditions.</a:t>
            </a:r>
          </a:p>
          <a:p>
            <a:r>
              <a:rPr lang="en-US" dirty="0" smtClean="0"/>
              <a:t>Suspended sentence inapplicable to offences involving the use of arms, offensive weapons and sexual offences </a:t>
            </a:r>
          </a:p>
          <a:p>
            <a:r>
              <a:rPr lang="en-US" dirty="0" smtClean="0"/>
              <a:t>Also inapplicable to offences carrying a term of imprisonment above 3 years- 460(2).</a:t>
            </a:r>
          </a:p>
          <a:p>
            <a:r>
              <a:rPr lang="en-US" dirty="0" smtClean="0"/>
              <a:t>Factors to be considered in ordering suspended sentence- S. 460(4).</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REHABILITATION- S. 467</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A defendant convicted for an offence </a:t>
            </a:r>
            <a:r>
              <a:rPr lang="en-US" dirty="0" err="1" smtClean="0"/>
              <a:t>triable</a:t>
            </a:r>
            <a:r>
              <a:rPr lang="en-US" dirty="0" smtClean="0"/>
              <a:t> summarily may be sentenced and ordered to observe the sentence in a rehabilitation or correctional center established by the Federal Government. </a:t>
            </a:r>
          </a:p>
          <a:p>
            <a:r>
              <a:rPr lang="en-US" dirty="0" smtClean="0"/>
              <a:t>Such a procedure is in lieu of imprisonment.</a:t>
            </a:r>
            <a:r>
              <a:rPr lang="en-US" b="1" dirty="0" smtClean="0"/>
              <a:t> </a:t>
            </a:r>
          </a:p>
          <a:p>
            <a:r>
              <a:rPr lang="en-US" dirty="0" smtClean="0"/>
              <a:t>A court in making such an order is mandated to have regard to the age of the convict, his antecedent as a first offender and other circumstances. </a:t>
            </a:r>
          </a:p>
          <a:p>
            <a:r>
              <a:rPr lang="en-US" dirty="0" smtClean="0"/>
              <a:t>Equally, a court has discretion to direct that a child standing trial should be remanded at a rehabilitation and correctional centre.</a:t>
            </a:r>
          </a:p>
          <a:p>
            <a:pPr>
              <a:buNone/>
            </a:pPr>
            <a:endParaRPr lang="en-US" dirty="0" smtClean="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500" dirty="0" smtClean="0"/>
              <a:t>CHARACTERISTICS </a:t>
            </a:r>
            <a:r>
              <a:rPr lang="en-US" sz="2500" dirty="0" smtClean="0"/>
              <a:t>OF A VALID JUDGMENT- S. 308 ACJA , S. 245 CPA.</a:t>
            </a:r>
            <a:endParaRPr lang="en-US" sz="2500" dirty="0"/>
          </a:p>
        </p:txBody>
      </p:sp>
      <p:sp>
        <p:nvSpPr>
          <p:cNvPr id="3" name="Content Placeholder 2"/>
          <p:cNvSpPr>
            <a:spLocks noGrp="1"/>
          </p:cNvSpPr>
          <p:nvPr>
            <p:ph sz="quarter" idx="1"/>
          </p:nvPr>
        </p:nvSpPr>
        <p:spPr/>
        <p:txBody>
          <a:bodyPr>
            <a:normAutofit fontScale="92500"/>
          </a:bodyPr>
          <a:lstStyle/>
          <a:p>
            <a:pPr>
              <a:buFont typeface="Wingdings" pitchFamily="2" charset="2"/>
              <a:buChar char="§"/>
            </a:pPr>
            <a:r>
              <a:rPr lang="en-US" dirty="0" smtClean="0"/>
              <a:t>The Judgment must be in writing but a  Magistrate may deliver an oral judgment </a:t>
            </a:r>
            <a:r>
              <a:rPr lang="en-US" i="1" dirty="0" smtClean="0"/>
              <a:t>vide </a:t>
            </a:r>
            <a:r>
              <a:rPr lang="en-US" dirty="0" smtClean="0"/>
              <a:t>S. 308(2) ACJA- </a:t>
            </a:r>
            <a:r>
              <a:rPr lang="en-US" i="1" dirty="0" err="1" smtClean="0"/>
              <a:t>Okoruwa</a:t>
            </a:r>
            <a:r>
              <a:rPr lang="en-US" i="1" dirty="0" smtClean="0"/>
              <a:t> v. State </a:t>
            </a:r>
            <a:r>
              <a:rPr lang="en-US" dirty="0" smtClean="0"/>
              <a:t>[1975] NSCC 266.</a:t>
            </a:r>
          </a:p>
          <a:p>
            <a:pPr>
              <a:buFont typeface="Wingdings" pitchFamily="2" charset="2"/>
              <a:buChar char="§"/>
            </a:pPr>
            <a:r>
              <a:rPr lang="en-US" dirty="0" smtClean="0"/>
              <a:t>Must be delivered in open court, signed and dated before pronouncement-</a:t>
            </a:r>
            <a:r>
              <a:rPr lang="en-US" i="1" dirty="0" err="1" smtClean="0"/>
              <a:t>Unakalamba</a:t>
            </a:r>
            <a:r>
              <a:rPr lang="en-US" i="1" dirty="0" smtClean="0"/>
              <a:t> v. COP </a:t>
            </a:r>
            <a:r>
              <a:rPr lang="en-US" dirty="0" smtClean="0"/>
              <a:t>[1958] 3 FSC 7.</a:t>
            </a:r>
          </a:p>
          <a:p>
            <a:pPr>
              <a:buFont typeface="Wingdings" pitchFamily="2" charset="2"/>
              <a:buChar char="§"/>
            </a:pPr>
            <a:r>
              <a:rPr lang="en-US" dirty="0" smtClean="0"/>
              <a:t>Undated and unsigned Judgment is invalid- </a:t>
            </a:r>
            <a:r>
              <a:rPr lang="en-US" i="1" dirty="0" err="1" smtClean="0"/>
              <a:t>Zuru</a:t>
            </a:r>
            <a:r>
              <a:rPr lang="en-US" i="1" dirty="0" smtClean="0"/>
              <a:t> v. Chief of Naval Staff  </a:t>
            </a:r>
            <a:r>
              <a:rPr lang="en-US" dirty="0" smtClean="0"/>
              <a:t>[2004] All FWLR (pt. 237) 522.</a:t>
            </a:r>
          </a:p>
          <a:p>
            <a:pPr>
              <a:buFont typeface="Wingdings" pitchFamily="2" charset="2"/>
              <a:buChar char="§"/>
            </a:pPr>
            <a:r>
              <a:rPr lang="en-US" dirty="0" smtClean="0"/>
              <a:t>Judgment must be pronounced fully in  open court- </a:t>
            </a:r>
            <a:r>
              <a:rPr lang="en-US" i="1" dirty="0" smtClean="0"/>
              <a:t>Queen v. Timothy </a:t>
            </a:r>
            <a:r>
              <a:rPr lang="en-US" i="1" dirty="0" err="1" smtClean="0"/>
              <a:t>Fadina</a:t>
            </a:r>
            <a:r>
              <a:rPr lang="en-US" i="1" dirty="0" smtClean="0"/>
              <a:t> </a:t>
            </a:r>
            <a:r>
              <a:rPr lang="en-US" dirty="0" smtClean="0"/>
              <a:t>[1958] 3 FSC 11.  Addition of subsequent reasons after pronouncement in open court is improper.</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COMPENSATION/RESTITUTION- 454</a:t>
            </a:r>
            <a:endParaRPr lang="en-US" dirty="0"/>
          </a:p>
        </p:txBody>
      </p:sp>
      <p:sp>
        <p:nvSpPr>
          <p:cNvPr id="3" name="Content Placeholder 2"/>
          <p:cNvSpPr>
            <a:spLocks noGrp="1"/>
          </p:cNvSpPr>
          <p:nvPr>
            <p:ph sz="quarter" idx="1"/>
          </p:nvPr>
        </p:nvSpPr>
        <p:spPr/>
        <p:txBody>
          <a:bodyPr>
            <a:normAutofit fontScale="92500" lnSpcReduction="20000"/>
          </a:bodyPr>
          <a:lstStyle/>
          <a:p>
            <a:r>
              <a:rPr lang="en-US" dirty="0" smtClean="0"/>
              <a:t>Court may order the defendant to enter into a </a:t>
            </a:r>
            <a:r>
              <a:rPr lang="en-US" dirty="0" err="1" smtClean="0"/>
              <a:t>recognisance</a:t>
            </a:r>
            <a:r>
              <a:rPr lang="en-US" dirty="0" smtClean="0"/>
              <a:t> to be of good </a:t>
            </a:r>
            <a:r>
              <a:rPr lang="en-US" dirty="0" err="1" smtClean="0"/>
              <a:t>behaviour</a:t>
            </a:r>
            <a:r>
              <a:rPr lang="en-US" dirty="0" smtClean="0"/>
              <a:t> and to appear within a period not exceeding three years for conviction and sentence.</a:t>
            </a:r>
          </a:p>
          <a:p>
            <a:r>
              <a:rPr lang="en-US" dirty="0" smtClean="0"/>
              <a:t>Court may order the defendant (not convict) or his parent or guardian to pay damages or compensation to the victim of the crime.</a:t>
            </a:r>
          </a:p>
          <a:p>
            <a:r>
              <a:rPr lang="en-US" dirty="0" smtClean="0"/>
              <a:t>Under the ACJA, compensation may be ordered to be paid by a defendant in addition to court ordered conditional release. Compensation paid here does not amount to a conviction </a:t>
            </a:r>
          </a:p>
          <a:p>
            <a:r>
              <a:rPr lang="en-US" dirty="0" smtClean="0"/>
              <a:t>An order for restitution of stolen property or payment of money in connection with the restitution is a conviction.</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PROBATION</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smtClean="0"/>
              <a:t>Probation is a form of sentencing in which the offender is placed under the supervision of a person known as the probation officer for the purpose of rehabilitating the offender and giving special observance and treatment to the offender to enable him reintegrate into the society and live a crime free life. Probation is a sentence whereby a convict is released from confinement but is still under court supervision; a testing or a trial period. Probation  could be given in lieu of a prison sentence or the convict’s prison term suspended if he consistently demonstrates good </a:t>
            </a:r>
            <a:r>
              <a:rPr lang="en-US" dirty="0" err="1" smtClean="0"/>
              <a:t>behaviour</a:t>
            </a:r>
            <a:r>
              <a:rPr lang="en-US" dirty="0" smtClean="0"/>
              <a:t>. </a:t>
            </a:r>
          </a:p>
          <a:p>
            <a:r>
              <a:rPr lang="en-US" u="sng" dirty="0" smtClean="0">
                <a:hlinkClick r:id="rId2"/>
              </a:rPr>
              <a:t>http://legaldictionary.thefreedictionary.com/probation</a:t>
            </a:r>
            <a:endParaRPr lang="en-US" dirty="0" smtClean="0"/>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PROBATION- S. 455(1)</a:t>
            </a:r>
            <a:endParaRPr lang="en-US" dirty="0"/>
          </a:p>
        </p:txBody>
      </p:sp>
      <p:sp>
        <p:nvSpPr>
          <p:cNvPr id="3" name="Content Placeholder 2"/>
          <p:cNvSpPr>
            <a:spLocks noGrp="1"/>
          </p:cNvSpPr>
          <p:nvPr>
            <p:ph sz="quarter" idx="1"/>
          </p:nvPr>
        </p:nvSpPr>
        <p:spPr/>
        <p:txBody>
          <a:bodyPr/>
          <a:lstStyle/>
          <a:p>
            <a:r>
              <a:rPr lang="en-US" dirty="0" smtClean="0"/>
              <a:t>Any </a:t>
            </a:r>
            <a:r>
              <a:rPr lang="en-US" dirty="0" err="1" smtClean="0"/>
              <a:t>recognisance</a:t>
            </a:r>
            <a:r>
              <a:rPr lang="en-US" dirty="0" smtClean="0"/>
              <a:t> entered into under S. 454 shall be accompanied with  a condition that the defendant be under the supervision of a probation officer of the same sex .</a:t>
            </a:r>
          </a:p>
          <a:p>
            <a:r>
              <a:rPr lang="en-US" dirty="0" smtClean="0"/>
              <a:t>Such probation conditions may contain such additional conditions residence, abstention from intoxicating substance and any matters as the court may deem fit.</a:t>
            </a: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PROBATION</a:t>
            </a:r>
            <a:endParaRPr lang="en-US" dirty="0"/>
          </a:p>
        </p:txBody>
      </p:sp>
      <p:sp>
        <p:nvSpPr>
          <p:cNvPr id="3" name="Content Placeholder 2"/>
          <p:cNvSpPr>
            <a:spLocks noGrp="1"/>
          </p:cNvSpPr>
          <p:nvPr>
            <p:ph sz="quarter" idx="1"/>
          </p:nvPr>
        </p:nvSpPr>
        <p:spPr/>
        <p:txBody>
          <a:bodyPr>
            <a:normAutofit lnSpcReduction="10000"/>
          </a:bodyPr>
          <a:lstStyle/>
          <a:p>
            <a:pPr marL="0" indent="0">
              <a:buNone/>
            </a:pPr>
            <a:r>
              <a:rPr lang="en-US" i="1" dirty="0" smtClean="0"/>
              <a:t>    Who </a:t>
            </a:r>
            <a:r>
              <a:rPr lang="en-US" i="1" dirty="0" smtClean="0"/>
              <a:t>could be a probation officer? 457(2).</a:t>
            </a:r>
            <a:endParaRPr lang="en-US" dirty="0" smtClean="0"/>
          </a:p>
          <a:p>
            <a:r>
              <a:rPr lang="en-US" dirty="0" smtClean="0"/>
              <a:t>The Chief Judge of the Federal High Court, Federal Capital Territory High Court and the National Industrial Court are empowered to make regulations with respect to the appointment of probation officers, including designation of persons of good character as probation officers. A court making an order referring an offender to probation appoints the probation officer from the list of persons designated under the regulations.</a:t>
            </a:r>
          </a:p>
          <a:p>
            <a:r>
              <a:rPr lang="en-US" dirty="0" smtClean="0"/>
              <a:t>S. 457(2).</a:t>
            </a:r>
          </a:p>
          <a:p>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PROBATION- S. 458</a:t>
            </a:r>
            <a:endParaRPr lang="en-US" dirty="0"/>
          </a:p>
        </p:txBody>
      </p:sp>
      <p:sp>
        <p:nvSpPr>
          <p:cNvPr id="3" name="Content Placeholder 2"/>
          <p:cNvSpPr>
            <a:spLocks noGrp="1"/>
          </p:cNvSpPr>
          <p:nvPr>
            <p:ph sz="quarter" idx="1"/>
          </p:nvPr>
        </p:nvSpPr>
        <p:spPr/>
        <p:txBody>
          <a:bodyPr>
            <a:normAutofit fontScale="92500" lnSpcReduction="20000"/>
          </a:bodyPr>
          <a:lstStyle/>
          <a:p>
            <a:pPr marL="0" indent="0">
              <a:buNone/>
            </a:pPr>
            <a:r>
              <a:rPr lang="en-US" i="1" dirty="0" smtClean="0"/>
              <a:t>       Variation </a:t>
            </a:r>
            <a:r>
              <a:rPr lang="en-US" i="1" dirty="0" smtClean="0"/>
              <a:t>and Discharge of Conditions of probation</a:t>
            </a:r>
          </a:p>
          <a:p>
            <a:r>
              <a:rPr lang="en-US" dirty="0" smtClean="0"/>
              <a:t>Upon the application of the probation officer stating good reason for variation or discharge, court may vary the </a:t>
            </a:r>
            <a:r>
              <a:rPr lang="en-US" dirty="0" err="1" smtClean="0"/>
              <a:t>recognisance</a:t>
            </a:r>
            <a:r>
              <a:rPr lang="en-US" dirty="0" smtClean="0"/>
              <a:t>.</a:t>
            </a:r>
          </a:p>
          <a:p>
            <a:r>
              <a:rPr lang="en-US" dirty="0" smtClean="0"/>
              <a:t>Court may discharge the </a:t>
            </a:r>
            <a:r>
              <a:rPr lang="en-US" dirty="0" err="1" smtClean="0"/>
              <a:t>recognisance</a:t>
            </a:r>
            <a:r>
              <a:rPr lang="en-US" dirty="0" smtClean="0"/>
              <a:t> if upon the application of the probation officer, the defendant is shown to be of good </a:t>
            </a:r>
            <a:r>
              <a:rPr lang="en-US" dirty="0" err="1" smtClean="0"/>
              <a:t>behaviour</a:t>
            </a:r>
            <a:r>
              <a:rPr lang="en-US" dirty="0" smtClean="0"/>
              <a:t>.</a:t>
            </a:r>
          </a:p>
          <a:p>
            <a:r>
              <a:rPr lang="en-US" dirty="0" smtClean="0"/>
              <a:t>Court may issue warrant of arrest for the arrest of the defendant where it is satisfied by information on oath that the defendant has failed to comply with the conditions of the </a:t>
            </a:r>
            <a:r>
              <a:rPr lang="en-US" dirty="0" err="1" smtClean="0"/>
              <a:t>recognisance</a:t>
            </a:r>
            <a:r>
              <a:rPr lang="en-US" dirty="0" smtClean="0"/>
              <a:t>. </a:t>
            </a:r>
          </a:p>
          <a:p>
            <a:r>
              <a:rPr lang="en-US" dirty="0" smtClean="0"/>
              <a:t>Court may then later convict and sentence him for original offence</a:t>
            </a: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n-US" dirty="0" smtClean="0"/>
              <a:t>THANK YOU</a:t>
            </a:r>
            <a:endParaRPr lang="en-US" dirty="0"/>
          </a:p>
        </p:txBody>
      </p:sp>
      <p:sp>
        <p:nvSpPr>
          <p:cNvPr id="3" name="Title 2"/>
          <p:cNvSpPr>
            <a:spLocks noGrp="1"/>
          </p:cNvSpPr>
          <p:nvPr>
            <p:ph type="ctrTitle"/>
          </p:nvPr>
        </p:nvSpPr>
        <p:spPr/>
        <p:txBody>
          <a:bodyPr/>
          <a:lstStyle/>
          <a:p>
            <a:r>
              <a:rPr lang="en-US" dirty="0" smtClean="0"/>
              <a:t>END</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500" dirty="0" smtClean="0"/>
              <a:t>ELEMENTS OF A VALID JUDGMENT- S. 308 ACJA</a:t>
            </a:r>
            <a:endParaRPr lang="en-US" sz="3500" dirty="0"/>
          </a:p>
        </p:txBody>
      </p:sp>
      <p:sp>
        <p:nvSpPr>
          <p:cNvPr id="3" name="Content Placeholder 2"/>
          <p:cNvSpPr>
            <a:spLocks noGrp="1"/>
          </p:cNvSpPr>
          <p:nvPr>
            <p:ph sz="quarter" idx="1"/>
          </p:nvPr>
        </p:nvSpPr>
        <p:spPr/>
        <p:txBody>
          <a:bodyPr/>
          <a:lstStyle/>
          <a:p>
            <a:r>
              <a:rPr lang="en-US" dirty="0" smtClean="0"/>
              <a:t>Evidence of the Witnesses must be evaluated and a finding made </a:t>
            </a:r>
            <a:r>
              <a:rPr lang="en-US" dirty="0" smtClean="0"/>
              <a:t>on them.</a:t>
            </a:r>
            <a:endParaRPr lang="en-US" dirty="0" smtClean="0"/>
          </a:p>
          <a:p>
            <a:r>
              <a:rPr lang="en-US" dirty="0" smtClean="0"/>
              <a:t>The issues for determination must be stated.</a:t>
            </a:r>
          </a:p>
          <a:p>
            <a:r>
              <a:rPr lang="en-US" dirty="0" smtClean="0"/>
              <a:t>There must be a decision on the </a:t>
            </a:r>
            <a:r>
              <a:rPr lang="en-US" dirty="0" smtClean="0"/>
              <a:t>issues.</a:t>
            </a:r>
            <a:endParaRPr lang="en-US" dirty="0" smtClean="0"/>
          </a:p>
          <a:p>
            <a:r>
              <a:rPr lang="en-US" dirty="0" smtClean="0"/>
              <a:t>There must be a reason for the decision and the same must be stated in the judgment at the time of delivery- </a:t>
            </a:r>
            <a:r>
              <a:rPr lang="en-US" i="1" dirty="0" err="1" smtClean="0"/>
              <a:t>Aigbe</a:t>
            </a:r>
            <a:r>
              <a:rPr lang="en-US" i="1" dirty="0" smtClean="0"/>
              <a:t> v. State </a:t>
            </a:r>
            <a:r>
              <a:rPr lang="en-US" dirty="0" smtClean="0"/>
              <a:t>[1976] 9-10 SC. </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JUDGMENT Cont.</a:t>
            </a:r>
            <a:endParaRPr lang="en-US" dirty="0"/>
          </a:p>
        </p:txBody>
      </p:sp>
      <p:sp>
        <p:nvSpPr>
          <p:cNvPr id="3" name="Content Placeholder 2"/>
          <p:cNvSpPr>
            <a:spLocks noGrp="1"/>
          </p:cNvSpPr>
          <p:nvPr>
            <p:ph sz="quarter" idx="1"/>
          </p:nvPr>
        </p:nvSpPr>
        <p:spPr/>
        <p:txBody>
          <a:bodyPr/>
          <a:lstStyle/>
          <a:p>
            <a:pPr>
              <a:buFont typeface="Wingdings" pitchFamily="2" charset="2"/>
              <a:buChar char="v"/>
            </a:pPr>
            <a:r>
              <a:rPr lang="en-US" dirty="0" smtClean="0"/>
              <a:t> A Judge may read in open court the judgment written by another Judge who heard the matter but is unavailable to deliver the judgment. It must however be indicated on the record that the judgment being read was written by the Judge who heard the case.- </a:t>
            </a:r>
            <a:r>
              <a:rPr lang="en-US" i="1" dirty="0" err="1" smtClean="0"/>
              <a:t>Edide</a:t>
            </a:r>
            <a:r>
              <a:rPr lang="en-US" i="1" dirty="0" smtClean="0"/>
              <a:t> v. State </a:t>
            </a:r>
            <a:r>
              <a:rPr lang="en-US" dirty="0" smtClean="0"/>
              <a:t>[2009] LPELR 8707.</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SENTENCING</a:t>
            </a:r>
            <a:endParaRPr lang="en-US" dirty="0"/>
          </a:p>
        </p:txBody>
      </p:sp>
      <p:sp>
        <p:nvSpPr>
          <p:cNvPr id="3" name="Content Placeholder 2"/>
          <p:cNvSpPr>
            <a:spLocks noGrp="1"/>
          </p:cNvSpPr>
          <p:nvPr>
            <p:ph sz="quarter" idx="1"/>
          </p:nvPr>
        </p:nvSpPr>
        <p:spPr/>
        <p:txBody>
          <a:bodyPr>
            <a:normAutofit/>
          </a:bodyPr>
          <a:lstStyle/>
          <a:p>
            <a:r>
              <a:rPr lang="en-US" dirty="0" smtClean="0"/>
              <a:t>One of the main purposes of ACJA is to attain </a:t>
            </a:r>
            <a:r>
              <a:rPr lang="en-US" i="1" dirty="0" smtClean="0"/>
              <a:t>restorative </a:t>
            </a:r>
            <a:r>
              <a:rPr lang="en-US" dirty="0" smtClean="0"/>
              <a:t>rather than retributive justice and to also ensure protection of the larger society.- S. 1 ACJA.</a:t>
            </a:r>
          </a:p>
          <a:p>
            <a:r>
              <a:rPr lang="en-US" dirty="0" smtClean="0"/>
              <a:t>Restorative justice is a way of responding to criminal behavior by balancing the needs of the community, the victims and the offenders. – </a:t>
            </a:r>
            <a:r>
              <a:rPr lang="en-US" dirty="0" err="1" smtClean="0"/>
              <a:t>Yemi</a:t>
            </a:r>
            <a:r>
              <a:rPr lang="en-US" dirty="0" smtClean="0"/>
              <a:t> </a:t>
            </a:r>
            <a:r>
              <a:rPr lang="en-US" dirty="0" err="1" smtClean="0"/>
              <a:t>Akinseye</a:t>
            </a:r>
            <a:r>
              <a:rPr lang="en-US" dirty="0" smtClean="0"/>
              <a:t>-George, </a:t>
            </a:r>
            <a:r>
              <a:rPr lang="en-US" i="1" dirty="0" smtClean="0"/>
              <a:t>Administration of Criminal Justice Act [ACJA] 2015 with Explanatory Notes Cases, P.4</a:t>
            </a:r>
            <a:endParaRPr lang="en-US" dirty="0" smtClean="0"/>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SENTENCING Cont</a:t>
            </a:r>
            <a:endParaRPr lang="en-US" dirty="0"/>
          </a:p>
        </p:txBody>
      </p:sp>
      <p:sp>
        <p:nvSpPr>
          <p:cNvPr id="3" name="Content Placeholder 2"/>
          <p:cNvSpPr>
            <a:spLocks noGrp="1"/>
          </p:cNvSpPr>
          <p:nvPr>
            <p:ph sz="quarter" idx="1"/>
          </p:nvPr>
        </p:nvSpPr>
        <p:spPr/>
        <p:txBody>
          <a:bodyPr/>
          <a:lstStyle/>
          <a:p>
            <a:r>
              <a:rPr lang="en-US" dirty="0" smtClean="0"/>
              <a:t>After Conviction comes sentencing- </a:t>
            </a:r>
            <a:r>
              <a:rPr lang="en-US" i="1" dirty="0" err="1" smtClean="0"/>
              <a:t>Okoruwa</a:t>
            </a:r>
            <a:r>
              <a:rPr lang="en-US" i="1" dirty="0" smtClean="0"/>
              <a:t> v. State </a:t>
            </a:r>
            <a:r>
              <a:rPr lang="en-US" dirty="0" smtClean="0"/>
              <a:t>(Supra), the Supreme Court observed that the judgment of the trial judge was bad for sentencing the appellant before convicting him.</a:t>
            </a:r>
          </a:p>
          <a:p>
            <a:r>
              <a:rPr lang="en-US" dirty="0" smtClean="0"/>
              <a:t>Court may conduct a sentencing hearing after </a:t>
            </a:r>
            <a:r>
              <a:rPr lang="en-US" dirty="0" err="1" smtClean="0"/>
              <a:t>allocutus</a:t>
            </a:r>
            <a:r>
              <a:rPr lang="en-US" dirty="0" smtClean="0"/>
              <a:t>- S. 311 ACJA</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500" dirty="0" smtClean="0"/>
              <a:t>SENTENCING-  TWO APPROACHES</a:t>
            </a:r>
            <a:endParaRPr lang="en-US" sz="3500" dirty="0"/>
          </a:p>
        </p:txBody>
      </p:sp>
      <p:sp>
        <p:nvSpPr>
          <p:cNvPr id="3" name="Content Placeholder 2"/>
          <p:cNvSpPr>
            <a:spLocks noGrp="1"/>
          </p:cNvSpPr>
          <p:nvPr>
            <p:ph sz="quarter" idx="1"/>
          </p:nvPr>
        </p:nvSpPr>
        <p:spPr/>
        <p:txBody>
          <a:bodyPr>
            <a:normAutofit fontScale="92500"/>
          </a:bodyPr>
          <a:lstStyle/>
          <a:p>
            <a:r>
              <a:rPr lang="en-US" dirty="0" smtClean="0"/>
              <a:t>There are two  main approaches to sentencing and these are the </a:t>
            </a:r>
            <a:r>
              <a:rPr lang="en-US" i="1" dirty="0" smtClean="0"/>
              <a:t>Retributive </a:t>
            </a:r>
            <a:r>
              <a:rPr lang="en-US" dirty="0" smtClean="0"/>
              <a:t> and </a:t>
            </a:r>
            <a:r>
              <a:rPr lang="en-US" i="1" dirty="0" smtClean="0"/>
              <a:t>Utilitarian </a:t>
            </a:r>
            <a:r>
              <a:rPr lang="en-US" dirty="0" smtClean="0"/>
              <a:t>approaches. See generally Y. </a:t>
            </a:r>
            <a:r>
              <a:rPr lang="en-US" dirty="0" err="1" smtClean="0"/>
              <a:t>Akinseye</a:t>
            </a:r>
            <a:r>
              <a:rPr lang="en-US" dirty="0" smtClean="0"/>
              <a:t>-George, Op.cit. 517.</a:t>
            </a:r>
          </a:p>
          <a:p>
            <a:r>
              <a:rPr lang="en-US" dirty="0" smtClean="0"/>
              <a:t>Retribution is the principle of justice by punishment of the offender, to assuage the crave for public vengeance.</a:t>
            </a:r>
          </a:p>
          <a:p>
            <a:r>
              <a:rPr lang="en-US" dirty="0" smtClean="0"/>
              <a:t>Utilitarian approach seeks to balance the needs of the victim(s), the society and the defendant for justice- </a:t>
            </a:r>
            <a:r>
              <a:rPr lang="en-US" i="1" dirty="0" smtClean="0"/>
              <a:t>Josiah v. State</a:t>
            </a:r>
            <a:r>
              <a:rPr lang="en-US" dirty="0" smtClean="0"/>
              <a:t> [1985] NWLR (pt. 1) 125 at 141.</a:t>
            </a:r>
          </a:p>
          <a:p>
            <a:r>
              <a:rPr lang="en-US" dirty="0" smtClean="0"/>
              <a:t>ACJA leans towards the utilitarian approach.- S. 311(2) 401, 416(1) ACJA.</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000" dirty="0" smtClean="0"/>
              <a:t>SENTENCING OBJECTIVES-S. 311</a:t>
            </a:r>
            <a:endParaRPr lang="en-US" sz="3000" dirty="0"/>
          </a:p>
        </p:txBody>
      </p:sp>
      <p:sp>
        <p:nvSpPr>
          <p:cNvPr id="3" name="Content Placeholder 2"/>
          <p:cNvSpPr>
            <a:spLocks noGrp="1"/>
          </p:cNvSpPr>
          <p:nvPr>
            <p:ph sz="quarter" idx="1"/>
          </p:nvPr>
        </p:nvSpPr>
        <p:spPr/>
        <p:txBody>
          <a:bodyPr>
            <a:normAutofit/>
          </a:bodyPr>
          <a:lstStyle/>
          <a:p>
            <a:r>
              <a:rPr lang="en-US" dirty="0" smtClean="0"/>
              <a:t> Principles of reformation and </a:t>
            </a:r>
            <a:r>
              <a:rPr lang="en-US" dirty="0" smtClean="0"/>
              <a:t>deterrence.</a:t>
            </a:r>
            <a:endParaRPr lang="en-US" dirty="0" smtClean="0"/>
          </a:p>
          <a:p>
            <a:r>
              <a:rPr lang="en-US" dirty="0" smtClean="0"/>
              <a:t>Interest of the victim, convict and </a:t>
            </a:r>
            <a:r>
              <a:rPr lang="en-US" dirty="0" smtClean="0"/>
              <a:t>society </a:t>
            </a:r>
            <a:r>
              <a:rPr lang="en-US" i="1" dirty="0" smtClean="0"/>
              <a:t>(</a:t>
            </a:r>
            <a:r>
              <a:rPr lang="en-US" i="1" dirty="0" smtClean="0"/>
              <a:t>restorative justice</a:t>
            </a:r>
            <a:r>
              <a:rPr lang="en-US" i="1" dirty="0" smtClean="0"/>
              <a:t>).</a:t>
            </a:r>
            <a:endParaRPr lang="en-US" dirty="0" smtClean="0"/>
          </a:p>
          <a:p>
            <a:r>
              <a:rPr lang="en-US" dirty="0"/>
              <a:t>N</a:t>
            </a:r>
            <a:r>
              <a:rPr lang="en-US" dirty="0" smtClean="0"/>
              <a:t>on-custodial </a:t>
            </a:r>
            <a:r>
              <a:rPr lang="en-US" dirty="0" smtClean="0"/>
              <a:t>sentence </a:t>
            </a:r>
            <a:r>
              <a:rPr lang="en-US" dirty="0" smtClean="0"/>
              <a:t>preferable to</a:t>
            </a:r>
            <a:r>
              <a:rPr lang="en-US" dirty="0" smtClean="0"/>
              <a:t> imprisonment.</a:t>
            </a:r>
            <a:endParaRPr lang="en-US" dirty="0" smtClean="0"/>
          </a:p>
          <a:p>
            <a:r>
              <a:rPr lang="en-US" dirty="0" smtClean="0"/>
              <a:t>Note: Sentencing objectives applicable only when court has a discretion to exercise.</a:t>
            </a:r>
          </a:p>
          <a:p>
            <a:r>
              <a:rPr lang="en-US" dirty="0" smtClean="0"/>
              <a:t>Court to consider aggravating and mitigating evidence in sentencing each convict even in a joint trial- 311(3</a:t>
            </a:r>
            <a:r>
              <a:rPr lang="en-US" dirty="0" smtClean="0"/>
              <a:t>).</a:t>
            </a:r>
            <a:endParaRPr lang="en-US" dirty="0" smtClean="0"/>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770</TotalTime>
  <Words>2497</Words>
  <Application>Microsoft Office PowerPoint</Application>
  <PresentationFormat>On-screen Show (4:3)</PresentationFormat>
  <Paragraphs>156</Paragraphs>
  <Slides>35</Slides>
  <Notes>1</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Civic</vt:lpstr>
      <vt:lpstr>JUDGMENT, SENTENCING AND ALTERNATIVES TO IMPRISONMENT</vt:lpstr>
      <vt:lpstr>JUDGMENT</vt:lpstr>
      <vt:lpstr>CHARACTERISTICS OF A VALID JUDGMENT- S. 308 ACJA , S. 245 CPA.</vt:lpstr>
      <vt:lpstr>ELEMENTS OF A VALID JUDGMENT- S. 308 ACJA</vt:lpstr>
      <vt:lpstr>JUDGMENT Cont.</vt:lpstr>
      <vt:lpstr>SENTENCING</vt:lpstr>
      <vt:lpstr>SENTENCING Cont</vt:lpstr>
      <vt:lpstr>SENTENCING-  TWO APPROACHES</vt:lpstr>
      <vt:lpstr>SENTENCING OBJECTIVES-S. 311</vt:lpstr>
      <vt:lpstr>Further Sentencing Objective S. 401(2) </vt:lpstr>
      <vt:lpstr>SENTENCING- Capital offences</vt:lpstr>
      <vt:lpstr>SENTENCING- Death</vt:lpstr>
      <vt:lpstr>SENTENCING- Child offender</vt:lpstr>
      <vt:lpstr>  SENTENCING- Pregnant woman- S. 415</vt:lpstr>
      <vt:lpstr>SENTENCING- Non capital offences- S. 416 </vt:lpstr>
      <vt:lpstr>SENTENCING- Non Capital Offences</vt:lpstr>
      <vt:lpstr>SENTENCING Cont</vt:lpstr>
      <vt:lpstr>SENTENCING Cont.</vt:lpstr>
      <vt:lpstr>ALTERNATIVES TO IMPRISONMENT</vt:lpstr>
      <vt:lpstr>ALTERNATIVES TO IMPRISONMENT (ATIs)</vt:lpstr>
      <vt:lpstr>PAROLE</vt:lpstr>
      <vt:lpstr>PAROLE UNDER ACJA- S. 468.</vt:lpstr>
      <vt:lpstr>COMMUNITY SERVICE</vt:lpstr>
      <vt:lpstr>   COMMUNITY SERVICE UNDER ACJA- 460(2), 461- 467 </vt:lpstr>
      <vt:lpstr>COMMUNITY SERVICE Cont.</vt:lpstr>
      <vt:lpstr>COMMUNITY SERVICE Cont.</vt:lpstr>
      <vt:lpstr>SUSPENDED SENTENCE</vt:lpstr>
      <vt:lpstr>SUSPENDED SENTENCE UNDER ACJA- S. 460</vt:lpstr>
      <vt:lpstr>REHABILITATION- S. 467</vt:lpstr>
      <vt:lpstr>COMPENSATION/RESTITUTION- 454</vt:lpstr>
      <vt:lpstr>PROBATION</vt:lpstr>
      <vt:lpstr>PROBATION- S. 455(1)</vt:lpstr>
      <vt:lpstr>PROBATION</vt:lpstr>
      <vt:lpstr>PROBATION- S. 458</vt:lpstr>
      <vt:lpstr>END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JUDGMENT, SENTENCING AND ALTERNATIVES TO IMPRISONMENT</dc:title>
  <dc:creator>Mycohology</dc:creator>
  <cp:lastModifiedBy>user</cp:lastModifiedBy>
  <cp:revision>76</cp:revision>
  <dcterms:created xsi:type="dcterms:W3CDTF">2018-12-12T12:22:33Z</dcterms:created>
  <dcterms:modified xsi:type="dcterms:W3CDTF">2019-04-15T13:21:32Z</dcterms:modified>
</cp:coreProperties>
</file>